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2" r:id="rId4"/>
    <p:sldId id="276" r:id="rId5"/>
    <p:sldId id="262" r:id="rId6"/>
    <p:sldId id="264" r:id="rId7"/>
    <p:sldId id="274" r:id="rId8"/>
    <p:sldId id="265" r:id="rId9"/>
    <p:sldId id="275" r:id="rId10"/>
    <p:sldId id="277" r:id="rId11"/>
    <p:sldId id="266" r:id="rId12"/>
    <p:sldId id="26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i Kostka" initials="k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99"/>
    <a:srgbClr val="FF9933"/>
    <a:srgbClr val="FFCC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>
                <a:latin typeface="+mj-lt"/>
              </a:rPr>
              <a:t>Shipped</a:t>
            </a:r>
            <a:r>
              <a:rPr lang="en-US" sz="1800" baseline="0" dirty="0" smtClean="0">
                <a:latin typeface="+mj-lt"/>
              </a:rPr>
              <a:t> in MTHM</a:t>
            </a:r>
            <a:endParaRPr lang="en-US" sz="1800" dirty="0">
              <a:latin typeface="+mj-lt"/>
            </a:endParaRPr>
          </a:p>
        </c:rich>
      </c:tx>
      <c:layout>
        <c:manualLayout>
          <c:xMode val="edge"/>
          <c:yMode val="edge"/>
          <c:x val="0.31998111031575599"/>
          <c:y val="4.8387096774193547E-2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  <c:spPr>
        <a:solidFill>
          <a:schemeClr val="bg1">
            <a:lumMod val="85000"/>
          </a:schemeClr>
        </a:solidFill>
      </c:spPr>
    </c:sideWall>
    <c:backWall>
      <c:thickness val="0"/>
      <c:spPr>
        <a:solidFill>
          <a:schemeClr val="bg1">
            <a:lumMod val="85000"/>
          </a:schemeClr>
        </a:soli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Shipped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DOE</c:v>
                </c:pt>
                <c:pt idx="1">
                  <c:v>Navy</c:v>
                </c:pt>
                <c:pt idx="2">
                  <c:v>Total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27.73</c:v>
                </c:pt>
                <c:pt idx="1">
                  <c:v>21.52</c:v>
                </c:pt>
                <c:pt idx="2">
                  <c:v>49.25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DOE</c:v>
                </c:pt>
                <c:pt idx="1">
                  <c:v>Navy</c:v>
                </c:pt>
                <c:pt idx="2">
                  <c:v>Total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27.27</c:v>
                </c:pt>
                <c:pt idx="1">
                  <c:v>33.479999999999997</c:v>
                </c:pt>
                <c:pt idx="2">
                  <c:v>60.75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243432"/>
        <c:axId val="97872312"/>
        <c:axId val="0"/>
      </c:bar3DChart>
      <c:catAx>
        <c:axId val="155243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>
                <a:latin typeface="+mj-lt"/>
              </a:defRPr>
            </a:pPr>
            <a:endParaRPr lang="en-US"/>
          </a:p>
        </c:txPr>
        <c:crossAx val="97872312"/>
        <c:crosses val="autoZero"/>
        <c:auto val="1"/>
        <c:lblAlgn val="ctr"/>
        <c:lblOffset val="100"/>
        <c:noMultiLvlLbl val="0"/>
      </c:catAx>
      <c:valAx>
        <c:axId val="97872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>
                <a:latin typeface="+mj-lt"/>
              </a:defRPr>
            </a:pPr>
            <a:endParaRPr lang="en-US"/>
          </a:p>
        </c:txPr>
        <c:crossAx val="155243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5481B-2E01-490D-A17A-27FB4E645F2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9618B-44AB-4AF5-8012-6CFDCE2FE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46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C40C3A-AC58-4430-9838-A9A56DE97B7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382011-1FE4-49C6-9543-A2BAD71F6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6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2011-1FE4-49C6-9543-A2BAD71F63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3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0A10-568F-4CA6-AF56-FA5D6297C2B9}" type="datetime1">
              <a:rPr lang="en-US" smtClean="0"/>
              <a:t>1/13/2017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Department of Environmental Quality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F654-2106-44D4-94C0-5AEC308666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372F-E455-4BF7-A41F-6DC250DA5E7E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Department of Environmental Quality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F654-2106-44D4-94C0-5AEC308666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683-A43F-4ACE-9306-9CB901338FAE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Department of Environmental Quality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F654-2106-44D4-94C0-5AEC308666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008-2732-4155-AE6C-9FE53BF91C24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Department of Environmental Quality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F654-2106-44D4-94C0-5AEC308666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0357-E6B3-48B3-B542-15C657A3A061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Department of Environmental Quality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F654-2106-44D4-94C0-5AEC308666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FDB0-B43C-4173-95AA-F135BA7C2C05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Department of Environmental Quality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F654-2106-44D4-94C0-5AEC308666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8BC0-981D-4ABB-89DC-C654D634E7A0}" type="datetime1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Department of Environmental Quality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F654-2106-44D4-94C0-5AEC308666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D58D-A005-4350-A904-1CB126AF10BA}" type="datetime1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Department of Environmental Quality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F654-2106-44D4-94C0-5AEC308666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03D4-A52A-4992-9E7E-9CF313948AE6}" type="datetime1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Department of Environmental Quality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F654-2106-44D4-94C0-5AEC308666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845E-38D3-4A72-AFB6-9D551246AF1B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Department of Environmental Quality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F654-2106-44D4-94C0-5AEC308666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C1A3-9E09-420D-BB30-14E599C3C447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Department of Environmental Quality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87F654-2106-44D4-94C0-5AEC3086664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B62215-BBF4-4B26-8AFE-78D660408113}" type="datetime1">
              <a:rPr lang="en-US" smtClean="0"/>
              <a:t>1/13/2017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Idaho Department of Environmental Quality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87F654-2106-44D4-94C0-5AEC3086664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7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1995 Settlement Agreement</a:t>
            </a:r>
            <a:br>
              <a:rPr lang="en-US" sz="47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7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105464"/>
          </a:xfrm>
        </p:spPr>
        <p:txBody>
          <a:bodyPr>
            <a:normAutofit/>
          </a:bodyPr>
          <a:lstStyle/>
          <a:p>
            <a:endParaRPr lang="en-US" dirty="0" smtClean="0">
              <a:latin typeface="Ligurino" panose="02000503030000020003" pitchFamily="2" charset="0"/>
            </a:endParaRPr>
          </a:p>
          <a:p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Susan Burke</a:t>
            </a:r>
          </a:p>
          <a:p>
            <a:r>
              <a:rPr lang="en-US" sz="1700" dirty="0" smtClean="0">
                <a:latin typeface="Trebuchet MS" panose="020B0603020202020204" pitchFamily="34" charset="0"/>
              </a:rPr>
              <a:t>INL Coordinator</a:t>
            </a:r>
          </a:p>
          <a:p>
            <a:r>
              <a:rPr lang="en-US" sz="1700" dirty="0" smtClean="0">
                <a:latin typeface="Trebuchet MS" panose="020B0603020202020204" pitchFamily="34" charset="0"/>
              </a:rPr>
              <a:t>Idaho Department Of Environmental Quality</a:t>
            </a:r>
          </a:p>
          <a:p>
            <a:r>
              <a:rPr lang="en-US" sz="1700" dirty="0" smtClean="0">
                <a:latin typeface="Trebuchet MS" panose="020B0603020202020204" pitchFamily="34" charset="0"/>
              </a:rPr>
              <a:t>January 17, 2017</a:t>
            </a:r>
          </a:p>
        </p:txBody>
      </p:sp>
      <p:pic>
        <p:nvPicPr>
          <p:cNvPr id="4" name="Picture 3" descr="Transparent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11" y="5410200"/>
            <a:ext cx="111252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8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305800" cy="1219200"/>
          </a:xfrm>
        </p:spPr>
        <p:txBody>
          <a:bodyPr/>
          <a:lstStyle/>
          <a:p>
            <a:pPr algn="ctr"/>
            <a:r>
              <a:rPr lang="en-US" sz="45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Transuranic Waste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458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0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Transuranic Waste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Began shipment to WIPP on April 27, 1999</a:t>
            </a:r>
          </a:p>
          <a:p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Shipped 3,100 cubic meters by October 21, 2002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Constructed and operated a mixed waste treatment facility (AMWTP) (2003)</a:t>
            </a:r>
          </a:p>
          <a:p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Sent the first 3-year running average of 2,000 cubic meters out of Idaho by February 21, 2006</a:t>
            </a:r>
          </a:p>
          <a:p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Shipped 40,836 cubic meters out of Idaho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2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Transuranic Waste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Ship a 3-year running average of 2,000 cubic meters out of Idaho</a:t>
            </a:r>
          </a:p>
          <a:p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Ship all transuranic waste located at the INL 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  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to WIPP by December 31, 2018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81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1995 Settlement Agreement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>
            <a:no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State of Idaho, DOE and Navy</a:t>
            </a:r>
          </a:p>
          <a:p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Settled lawsuit </a:t>
            </a:r>
          </a:p>
          <a:p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Only state with a 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 order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requiring nuclear waste to be removed by specified dates</a:t>
            </a:r>
          </a:p>
          <a:p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Covers spent nuclear fuel, high-level waste and transuranic waste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3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467">
            <a:off x="3929251" y="2720688"/>
            <a:ext cx="4930140" cy="29904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Spent Nuclear Fuel</a:t>
            </a:r>
            <a:endParaRPr 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982">
            <a:off x="844827" y="2021463"/>
            <a:ext cx="3108960" cy="4186291"/>
          </a:xfrm>
        </p:spPr>
      </p:pic>
    </p:spTree>
    <p:extLst>
      <p:ext uri="{BB962C8B-B14F-4D97-AF65-F5344CB8AC3E}">
        <p14:creationId xmlns:p14="http://schemas.microsoft.com/office/powerpoint/2010/main" val="424689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Spent Nuclear Fuel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52600"/>
            <a:ext cx="8001000" cy="4419600"/>
          </a:xfrm>
        </p:spPr>
        <p:txBody>
          <a:bodyPr>
            <a:normAutofit/>
          </a:bodyPr>
          <a:lstStyle/>
          <a:p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Removed 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MTHM of fuel from 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of 6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basins and canals and closed them.</a:t>
            </a:r>
          </a:p>
          <a:p>
            <a:endParaRPr lang="en-US" sz="1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Provided annual accounting of actual and estimated fuel shipments to INL 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62369998"/>
              </p:ext>
            </p:extLst>
          </p:nvPr>
        </p:nvGraphicFramePr>
        <p:xfrm>
          <a:off x="1905000" y="3276600"/>
          <a:ext cx="5029200" cy="330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07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Nuclear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spent nuclear fuel from wet to dry storage by December 31, 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endParaRPr lang="en-US" sz="15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Remove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all spent fuel, including naval spent fuel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and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Three Mile Island spent fuel from Idaho by 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January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2035</a:t>
            </a:r>
          </a:p>
          <a:p>
            <a:endParaRPr lang="en-US" sz="15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981200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Level Waste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695">
            <a:off x="367266" y="1916545"/>
            <a:ext cx="4504485" cy="3131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055">
            <a:off x="4483099" y="2809607"/>
            <a:ext cx="4267200" cy="361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Level Waste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reated 330,000 gallons of high level waste (1997)</a:t>
            </a:r>
          </a:p>
          <a:p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Treated non-sodium bearing liquid waste (1998)</a:t>
            </a:r>
          </a:p>
          <a:p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Provided documents regarding calcine treatment:</a:t>
            </a:r>
          </a:p>
          <a:p>
            <a:endParaRPr lang="en-US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Record of Decision (2009)</a:t>
            </a:r>
          </a:p>
          <a:p>
            <a:pPr lvl="1"/>
            <a:endParaRPr lang="en-US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RCRA permit application (2012)</a:t>
            </a:r>
          </a:p>
        </p:txBody>
      </p:sp>
    </p:spTree>
    <p:extLst>
      <p:ext uri="{BB962C8B-B14F-4D97-AF65-F5344CB8AC3E}">
        <p14:creationId xmlns:p14="http://schemas.microsoft.com/office/powerpoint/2010/main" val="3811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57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Level Waste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treatment of sodium bearing liquid waste</a:t>
            </a:r>
          </a:p>
          <a:p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By December 31, 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2035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treat all high level waste so that it is ready for disposal outside of Idaho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7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Transuranic Waste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6278">
            <a:off x="874888" y="1941834"/>
            <a:ext cx="5308754" cy="311943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479">
            <a:off x="4958592" y="4015196"/>
            <a:ext cx="3645969" cy="224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3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2589</TotalTime>
  <Words>293</Words>
  <Application>Microsoft Office PowerPoint</Application>
  <PresentationFormat>On-screen Show (4:3)</PresentationFormat>
  <Paragraphs>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Constantia</vt:lpstr>
      <vt:lpstr>Ligurino</vt:lpstr>
      <vt:lpstr>Trebuchet MS</vt:lpstr>
      <vt:lpstr>Wingdings 2</vt:lpstr>
      <vt:lpstr>Flow</vt:lpstr>
      <vt:lpstr>1995 Settlement Agreement </vt:lpstr>
      <vt:lpstr>1995 Settlement Agreement</vt:lpstr>
      <vt:lpstr>Spent Nuclear Fuel</vt:lpstr>
      <vt:lpstr>Spent Nuclear Fuel </vt:lpstr>
      <vt:lpstr>   Spent Nuclear Fuel </vt:lpstr>
      <vt:lpstr>High Level Waste </vt:lpstr>
      <vt:lpstr>High Level Waste </vt:lpstr>
      <vt:lpstr>High Level Waste </vt:lpstr>
      <vt:lpstr>Transuranic Waste  </vt:lpstr>
      <vt:lpstr>Transuranic Waste</vt:lpstr>
      <vt:lpstr>Transuranic Waste </vt:lpstr>
      <vt:lpstr>Transuranic Waste  </vt:lpstr>
    </vt:vector>
  </TitlesOfParts>
  <Company>Idaho DEQ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Burke</dc:creator>
  <cp:lastModifiedBy>Elli F. Brown</cp:lastModifiedBy>
  <cp:revision>79</cp:revision>
  <cp:lastPrinted>2017-01-12T23:16:41Z</cp:lastPrinted>
  <dcterms:created xsi:type="dcterms:W3CDTF">2015-02-20T18:39:34Z</dcterms:created>
  <dcterms:modified xsi:type="dcterms:W3CDTF">2017-01-13T19:33:08Z</dcterms:modified>
</cp:coreProperties>
</file>