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sldIdLst>
    <p:sldId id="267" r:id="rId2"/>
    <p:sldId id="268" r:id="rId3"/>
    <p:sldId id="282" r:id="rId4"/>
    <p:sldId id="269" r:id="rId5"/>
    <p:sldId id="271" r:id="rId6"/>
    <p:sldId id="256" r:id="rId7"/>
    <p:sldId id="272" r:id="rId8"/>
    <p:sldId id="266" r:id="rId9"/>
    <p:sldId id="258" r:id="rId10"/>
    <p:sldId id="259" r:id="rId11"/>
    <p:sldId id="260" r:id="rId12"/>
    <p:sldId id="261" r:id="rId13"/>
    <p:sldId id="262" r:id="rId14"/>
    <p:sldId id="263" r:id="rId15"/>
    <p:sldId id="264" r:id="rId16"/>
    <p:sldId id="265" r:id="rId17"/>
    <p:sldId id="270" r:id="rId18"/>
    <p:sldId id="273" r:id="rId19"/>
    <p:sldId id="274" r:id="rId20"/>
    <p:sldId id="275" r:id="rId21"/>
    <p:sldId id="276" r:id="rId22"/>
    <p:sldId id="277" r:id="rId23"/>
    <p:sldId id="278" r:id="rId24"/>
    <p:sldId id="279" r:id="rId25"/>
    <p:sldId id="280" r:id="rId26"/>
    <p:sldId id="281" r:id="rId27"/>
  </p:sldIdLst>
  <p:sldSz cx="9118600" cy="6832600"/>
  <p:notesSz cx="9118600" cy="683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159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0858" y="1366520"/>
            <a:ext cx="8206740" cy="1822027"/>
          </a:xfrm>
        </p:spPr>
        <p:txBody>
          <a:bodyPr vert="horz" lIns="45574" tIns="0" rIns="45574"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t>2/17/2017</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t>‹#›</a:t>
            </a:fld>
            <a:endParaRPr lang="en-US"/>
          </a:p>
        </p:txBody>
      </p:sp>
      <p:sp>
        <p:nvSpPr>
          <p:cNvPr id="9" name="Subtitle 8"/>
          <p:cNvSpPr>
            <a:spLocks noGrp="1"/>
          </p:cNvSpPr>
          <p:nvPr>
            <p:ph type="subTitle" idx="1"/>
          </p:nvPr>
        </p:nvSpPr>
        <p:spPr>
          <a:xfrm>
            <a:off x="1367790" y="3319358"/>
            <a:ext cx="6383020" cy="1746109"/>
          </a:xfrm>
        </p:spPr>
        <p:txBody>
          <a:bodyPr/>
          <a:lstStyle>
            <a:lvl1pPr marL="0" indent="0" algn="ctr">
              <a:buNone/>
              <a:defRPr>
                <a:solidFill>
                  <a:schemeClr val="tx1"/>
                </a:solidFill>
              </a:defRPr>
            </a:lvl1pPr>
            <a:lvl2pPr marL="455737" indent="0" algn="ctr">
              <a:buNone/>
            </a:lvl2pPr>
            <a:lvl3pPr marL="911474" indent="0" algn="ctr">
              <a:buNone/>
            </a:lvl3pPr>
            <a:lvl4pPr marL="1367211" indent="0" algn="ctr">
              <a:buNone/>
            </a:lvl4pPr>
            <a:lvl5pPr marL="1822948" indent="0" algn="ctr">
              <a:buNone/>
            </a:lvl5pPr>
            <a:lvl6pPr marL="2278685" indent="0" algn="ctr">
              <a:buNone/>
            </a:lvl6pPr>
            <a:lvl7pPr marL="2734422" indent="0" algn="ctr">
              <a:buNone/>
            </a:lvl7pPr>
            <a:lvl8pPr marL="3190159" indent="0" algn="ctr">
              <a:buNone/>
            </a:lvl8pPr>
            <a:lvl9pPr marL="3645896"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985" y="273621"/>
            <a:ext cx="2051685" cy="582985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5930" y="273621"/>
            <a:ext cx="6003078" cy="582985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95755" y="607342"/>
            <a:ext cx="7066915" cy="1822027"/>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595755" y="2498498"/>
            <a:ext cx="7066915" cy="1504120"/>
          </a:xfrm>
        </p:spPr>
        <p:txBody>
          <a:bodyPr anchor="t"/>
          <a:lstStyle>
            <a:lvl1pPr marL="72918"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02787" y="6392910"/>
            <a:ext cx="759883" cy="363773"/>
          </a:xfrm>
        </p:spPr>
        <p:txBody>
          <a:bodyPr/>
          <a:lstStyle/>
          <a:p>
            <a:fld id="{B6F15528-21DE-4FAA-801E-634DDDAF4B2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5930" y="1594274"/>
            <a:ext cx="4027382" cy="45092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35288" y="1594274"/>
            <a:ext cx="4027382" cy="450920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5930" y="272039"/>
            <a:ext cx="8206740" cy="1138767"/>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5930" y="1529427"/>
            <a:ext cx="4028965" cy="748106"/>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32123" y="1529427"/>
            <a:ext cx="4030548" cy="748106"/>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5930" y="2353452"/>
            <a:ext cx="4028965" cy="37500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32123" y="2353452"/>
            <a:ext cx="4030548" cy="3750022"/>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t>2/17/2017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t>2/17/2017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2/17/2017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5930" y="272039"/>
            <a:ext cx="2999957" cy="1157746"/>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5930" y="1518356"/>
            <a:ext cx="2999957" cy="4585118"/>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65119" y="272039"/>
            <a:ext cx="5097551" cy="5831435"/>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3720" y="607342"/>
            <a:ext cx="5471160" cy="520354"/>
          </a:xfrm>
        </p:spPr>
        <p:txBody>
          <a:bodyPr lIns="45574" rIns="45574"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3720" y="1825190"/>
            <a:ext cx="5471160" cy="3947724"/>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3720" y="1162465"/>
            <a:ext cx="5471160" cy="528388"/>
          </a:xfrm>
        </p:spPr>
        <p:txBody>
          <a:bodyPr lIns="45574" tIns="45574" rIns="45574"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5930" y="273621"/>
            <a:ext cx="8206740" cy="1138767"/>
          </a:xfrm>
          <a:prstGeom prst="rect">
            <a:avLst/>
          </a:prstGeom>
        </p:spPr>
        <p:txBody>
          <a:bodyPr vert="horz" lIns="91147" tIns="45574" rIns="91147" bIns="45574"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5930" y="1594273"/>
            <a:ext cx="8206740" cy="4691719"/>
          </a:xfrm>
          <a:prstGeom prst="rect">
            <a:avLst/>
          </a:prstGeom>
        </p:spPr>
        <p:txBody>
          <a:bodyPr vert="horz" lIns="91147" tIns="45574" rIns="91147" bIns="45574">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5930" y="6392910"/>
            <a:ext cx="2127673" cy="363773"/>
          </a:xfrm>
          <a:prstGeom prst="rect">
            <a:avLst/>
          </a:prstGeom>
        </p:spPr>
        <p:txBody>
          <a:bodyPr vert="horz" lIns="91147" tIns="45574" rIns="91147" bIns="45574" anchor="b"/>
          <a:lstStyle>
            <a:lvl1pPr algn="l" eaLnBrk="1" latinLnBrk="0" hangingPunct="1">
              <a:defRPr kumimoji="0" sz="1200">
                <a:solidFill>
                  <a:schemeClr val="tx1">
                    <a:shade val="50000"/>
                  </a:schemeClr>
                </a:solidFill>
              </a:defRPr>
            </a:lvl1pPr>
          </a:lstStyle>
          <a:p>
            <a:fld id="{1D8BD707-D9CF-40AE-B4C6-C98DA3205C09}" type="datetimeFigureOut">
              <a:rPr lang="en-US" smtClean="0"/>
              <a:t>2/17/2017</a:t>
            </a:fld>
            <a:endParaRPr lang="en-US"/>
          </a:p>
        </p:txBody>
      </p:sp>
      <p:sp>
        <p:nvSpPr>
          <p:cNvPr id="3" name="Footer Placeholder 2"/>
          <p:cNvSpPr>
            <a:spLocks noGrp="1"/>
          </p:cNvSpPr>
          <p:nvPr>
            <p:ph type="ftr" sz="quarter" idx="3"/>
          </p:nvPr>
        </p:nvSpPr>
        <p:spPr>
          <a:xfrm>
            <a:off x="3115522" y="6392910"/>
            <a:ext cx="2887557" cy="363773"/>
          </a:xfrm>
          <a:prstGeom prst="rect">
            <a:avLst/>
          </a:prstGeom>
        </p:spPr>
        <p:txBody>
          <a:bodyPr vert="horz" lIns="91147" tIns="45574" rIns="91147" bIns="45574"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02787" y="6392910"/>
            <a:ext cx="759883" cy="363773"/>
          </a:xfrm>
          <a:prstGeom prst="rect">
            <a:avLst/>
          </a:prstGeom>
        </p:spPr>
        <p:txBody>
          <a:bodyPr vert="horz" lIns="0" tIns="45574" rIns="0" bIns="45574" anchor="b"/>
          <a:lstStyle>
            <a:lvl1pPr algn="r" eaLnBrk="1" latinLnBrk="0" hangingPunct="1">
              <a:defRPr kumimoji="0" sz="1200">
                <a:solidFill>
                  <a:schemeClr val="tx1">
                    <a:shade val="50000"/>
                  </a:schemeClr>
                </a:solidFill>
              </a:defRPr>
            </a:lvl1pPr>
          </a:lstStyle>
          <a:p>
            <a:fld id="{B6F15528-21DE-4FAA-801E-634DDDAF4B2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6884" indent="-410163"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5900" indent="-282557"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0228" indent="-227868"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48981" indent="-182295"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0391" indent="-182295"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59145" indent="-182295"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59669" indent="-182295"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0193" indent="-182295"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0717" indent="-182295"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5737" algn="l" rtl="0" eaLnBrk="1" latinLnBrk="0" hangingPunct="1">
        <a:defRPr kumimoji="0" kern="1200">
          <a:solidFill>
            <a:schemeClr val="tx1"/>
          </a:solidFill>
          <a:latin typeface="+mn-lt"/>
          <a:ea typeface="+mn-ea"/>
          <a:cs typeface="+mn-cs"/>
        </a:defRPr>
      </a:lvl2pPr>
      <a:lvl3pPr marL="911474" algn="l" rtl="0" eaLnBrk="1" latinLnBrk="0" hangingPunct="1">
        <a:defRPr kumimoji="0" kern="1200">
          <a:solidFill>
            <a:schemeClr val="tx1"/>
          </a:solidFill>
          <a:latin typeface="+mn-lt"/>
          <a:ea typeface="+mn-ea"/>
          <a:cs typeface="+mn-cs"/>
        </a:defRPr>
      </a:lvl3pPr>
      <a:lvl4pPr marL="1367211" algn="l" rtl="0" eaLnBrk="1" latinLnBrk="0" hangingPunct="1">
        <a:defRPr kumimoji="0" kern="1200">
          <a:solidFill>
            <a:schemeClr val="tx1"/>
          </a:solidFill>
          <a:latin typeface="+mn-lt"/>
          <a:ea typeface="+mn-ea"/>
          <a:cs typeface="+mn-cs"/>
        </a:defRPr>
      </a:lvl4pPr>
      <a:lvl5pPr marL="1822948" algn="l" rtl="0" eaLnBrk="1" latinLnBrk="0" hangingPunct="1">
        <a:defRPr kumimoji="0" kern="1200">
          <a:solidFill>
            <a:schemeClr val="tx1"/>
          </a:solidFill>
          <a:latin typeface="+mn-lt"/>
          <a:ea typeface="+mn-ea"/>
          <a:cs typeface="+mn-cs"/>
        </a:defRPr>
      </a:lvl5pPr>
      <a:lvl6pPr marL="2278685" algn="l" rtl="0" eaLnBrk="1" latinLnBrk="0" hangingPunct="1">
        <a:defRPr kumimoji="0" kern="1200">
          <a:solidFill>
            <a:schemeClr val="tx1"/>
          </a:solidFill>
          <a:latin typeface="+mn-lt"/>
          <a:ea typeface="+mn-ea"/>
          <a:cs typeface="+mn-cs"/>
        </a:defRPr>
      </a:lvl6pPr>
      <a:lvl7pPr marL="2734422" algn="l" rtl="0" eaLnBrk="1" latinLnBrk="0" hangingPunct="1">
        <a:defRPr kumimoji="0" kern="1200">
          <a:solidFill>
            <a:schemeClr val="tx1"/>
          </a:solidFill>
          <a:latin typeface="+mn-lt"/>
          <a:ea typeface="+mn-ea"/>
          <a:cs typeface="+mn-cs"/>
        </a:defRPr>
      </a:lvl7pPr>
      <a:lvl8pPr marL="3190159" algn="l" rtl="0" eaLnBrk="1" latinLnBrk="0" hangingPunct="1">
        <a:defRPr kumimoji="0" kern="1200">
          <a:solidFill>
            <a:schemeClr val="tx1"/>
          </a:solidFill>
          <a:latin typeface="+mn-lt"/>
          <a:ea typeface="+mn-ea"/>
          <a:cs typeface="+mn-cs"/>
        </a:defRPr>
      </a:lvl8pPr>
      <a:lvl9pPr marL="364589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895" y="2118106"/>
            <a:ext cx="7750810" cy="1846659"/>
          </a:xfrm>
        </p:spPr>
        <p:txBody>
          <a:bodyPr>
            <a:normAutofit fontScale="90000"/>
          </a:bodyPr>
          <a:lstStyle/>
          <a:p>
            <a:pPr algn="ctr"/>
            <a:r>
              <a:rPr lang="en-US" sz="4000" dirty="0" smtClean="0"/>
              <a:t>1995 Settlement Agreement</a:t>
            </a:r>
            <a:br>
              <a:rPr lang="en-US" sz="4000" dirty="0" smtClean="0"/>
            </a:br>
            <a:r>
              <a:rPr lang="en-US" sz="4000" dirty="0" smtClean="0"/>
              <a:t> </a:t>
            </a:r>
            <a:r>
              <a:rPr lang="en-US" dirty="0" smtClean="0"/>
              <a:t/>
            </a:r>
            <a:br>
              <a:rPr lang="en-US" dirty="0" smtClean="0"/>
            </a:br>
            <a:r>
              <a:rPr lang="en-US" sz="4000" dirty="0" smtClean="0"/>
              <a:t>“The rest of the story”</a:t>
            </a:r>
            <a:br>
              <a:rPr lang="en-US" sz="4000" dirty="0" smtClean="0"/>
            </a:br>
            <a:endParaRPr lang="en-US" sz="4000" dirty="0"/>
          </a:p>
        </p:txBody>
      </p:sp>
      <p:sp>
        <p:nvSpPr>
          <p:cNvPr id="3" name="Subtitle 2"/>
          <p:cNvSpPr>
            <a:spLocks noGrp="1"/>
          </p:cNvSpPr>
          <p:nvPr>
            <p:ph type="subTitle" idx="1"/>
          </p:nvPr>
        </p:nvSpPr>
        <p:spPr>
          <a:xfrm>
            <a:off x="1358900" y="5092700"/>
            <a:ext cx="6383019" cy="830997"/>
          </a:xfrm>
        </p:spPr>
        <p:txBody>
          <a:bodyPr>
            <a:normAutofit fontScale="55000" lnSpcReduction="20000"/>
          </a:bodyPr>
          <a:lstStyle/>
          <a:p>
            <a:pPr algn="l"/>
            <a:r>
              <a:rPr lang="en-US" dirty="0" smtClean="0"/>
              <a:t>Darrell G. Early</a:t>
            </a:r>
          </a:p>
          <a:p>
            <a:pPr algn="l"/>
            <a:r>
              <a:rPr lang="en-US" dirty="0" smtClean="0"/>
              <a:t>Deputy Attorney General</a:t>
            </a:r>
          </a:p>
          <a:p>
            <a:pPr algn="l"/>
            <a:r>
              <a:rPr lang="en-US" dirty="0" smtClean="0"/>
              <a:t>Office of the Idaho Attorney General</a:t>
            </a:r>
            <a:endParaRPr lang="en-US" dirty="0"/>
          </a:p>
        </p:txBody>
      </p:sp>
    </p:spTree>
    <p:extLst>
      <p:ext uri="{BB962C8B-B14F-4D97-AF65-F5344CB8AC3E}">
        <p14:creationId xmlns:p14="http://schemas.microsoft.com/office/powerpoint/2010/main" val="332002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67229" y="202328"/>
            <a:ext cx="5182870" cy="553998"/>
          </a:xfrm>
          <a:prstGeom prst="rect">
            <a:avLst/>
          </a:prstGeom>
        </p:spPr>
        <p:txBody>
          <a:bodyPr vert="horz" wrap="square" lIns="0" tIns="0" rIns="0" bIns="0" rtlCol="0">
            <a:spAutoFit/>
          </a:bodyPr>
          <a:lstStyle/>
          <a:p>
            <a:pPr marL="12700">
              <a:lnSpc>
                <a:spcPct val="100000"/>
              </a:lnSpc>
            </a:pPr>
            <a:r>
              <a:rPr sz="3600" spc="-5" dirty="0"/>
              <a:t>Retrieval Challenges</a:t>
            </a:r>
            <a:endParaRPr sz="3600" dirty="0"/>
          </a:p>
        </p:txBody>
      </p:sp>
      <p:sp>
        <p:nvSpPr>
          <p:cNvPr id="3" name="object 3"/>
          <p:cNvSpPr/>
          <p:nvPr/>
        </p:nvSpPr>
        <p:spPr>
          <a:xfrm>
            <a:off x="825500" y="4559480"/>
            <a:ext cx="2590800" cy="1941576"/>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447801" y="3407140"/>
            <a:ext cx="3683000" cy="962660"/>
          </a:xfrm>
          <a:prstGeom prst="rect">
            <a:avLst/>
          </a:prstGeom>
        </p:spPr>
        <p:txBody>
          <a:bodyPr vert="horz" wrap="square" lIns="0" tIns="0" rIns="0" bIns="0" rtlCol="0">
            <a:spAutoFit/>
          </a:bodyPr>
          <a:lstStyle/>
          <a:p>
            <a:pPr marL="12700" marR="5080">
              <a:lnSpc>
                <a:spcPct val="100000"/>
              </a:lnSpc>
            </a:pPr>
            <a:r>
              <a:rPr sz="1600" spc="-5" dirty="0">
                <a:latin typeface="Arial"/>
                <a:cs typeface="Arial"/>
              </a:rPr>
              <a:t>Pi</a:t>
            </a:r>
            <a:r>
              <a:rPr sz="1600" dirty="0">
                <a:latin typeface="Arial"/>
                <a:cs typeface="Arial"/>
              </a:rPr>
              <a:t>t</a:t>
            </a:r>
            <a:r>
              <a:rPr sz="1600" spc="-5" dirty="0">
                <a:latin typeface="Arial"/>
                <a:cs typeface="Arial"/>
              </a:rPr>
              <a:t> </a:t>
            </a:r>
            <a:r>
              <a:rPr sz="1600" dirty="0">
                <a:latin typeface="Arial"/>
                <a:cs typeface="Arial"/>
              </a:rPr>
              <a:t>9</a:t>
            </a:r>
            <a:r>
              <a:rPr sz="1600" spc="-5" dirty="0">
                <a:latin typeface="Arial"/>
                <a:cs typeface="Arial"/>
              </a:rPr>
              <a:t> ret</a:t>
            </a:r>
            <a:r>
              <a:rPr sz="1600" spc="5" dirty="0">
                <a:latin typeface="Arial"/>
                <a:cs typeface="Arial"/>
              </a:rPr>
              <a:t>r</a:t>
            </a:r>
            <a:r>
              <a:rPr sz="1600" spc="-5" dirty="0">
                <a:latin typeface="Arial"/>
                <a:cs typeface="Arial"/>
              </a:rPr>
              <a:t>ieva</a:t>
            </a:r>
            <a:r>
              <a:rPr sz="1600" dirty="0">
                <a:latin typeface="Arial"/>
                <a:cs typeface="Arial"/>
              </a:rPr>
              <a:t>l</a:t>
            </a:r>
            <a:r>
              <a:rPr sz="1600" spc="-5" dirty="0">
                <a:latin typeface="Arial"/>
                <a:cs typeface="Arial"/>
              </a:rPr>
              <a:t> i</a:t>
            </a:r>
            <a:r>
              <a:rPr sz="1600" dirty="0">
                <a:latin typeface="Arial"/>
                <a:cs typeface="Arial"/>
              </a:rPr>
              <a:t>n</a:t>
            </a:r>
            <a:r>
              <a:rPr sz="1600" spc="-5" dirty="0">
                <a:latin typeface="Arial"/>
                <a:cs typeface="Arial"/>
              </a:rPr>
              <a:t> 200</a:t>
            </a:r>
            <a:r>
              <a:rPr sz="1600" dirty="0">
                <a:latin typeface="Arial"/>
                <a:cs typeface="Arial"/>
              </a:rPr>
              <a:t>4</a:t>
            </a:r>
            <a:r>
              <a:rPr sz="1600" spc="-5" dirty="0">
                <a:latin typeface="Arial"/>
                <a:cs typeface="Arial"/>
              </a:rPr>
              <a:t> showe</a:t>
            </a:r>
            <a:r>
              <a:rPr sz="1600" dirty="0">
                <a:latin typeface="Arial"/>
                <a:cs typeface="Arial"/>
              </a:rPr>
              <a:t>d</a:t>
            </a:r>
            <a:r>
              <a:rPr sz="1600" spc="-5" dirty="0">
                <a:latin typeface="Arial"/>
                <a:cs typeface="Arial"/>
              </a:rPr>
              <a:t> p</a:t>
            </a:r>
            <a:r>
              <a:rPr sz="1600" spc="5" dirty="0">
                <a:latin typeface="Arial"/>
                <a:cs typeface="Arial"/>
              </a:rPr>
              <a:t>r</a:t>
            </a:r>
            <a:r>
              <a:rPr sz="1600" spc="-5" dirty="0">
                <a:latin typeface="Arial"/>
                <a:cs typeface="Arial"/>
              </a:rPr>
              <a:t>oblems wit</a:t>
            </a:r>
            <a:r>
              <a:rPr sz="1600" dirty="0">
                <a:latin typeface="Arial"/>
                <a:cs typeface="Arial"/>
              </a:rPr>
              <a:t>h</a:t>
            </a:r>
            <a:r>
              <a:rPr sz="1600" spc="-5" dirty="0">
                <a:latin typeface="Arial"/>
                <a:cs typeface="Arial"/>
              </a:rPr>
              <a:t> wholesal</a:t>
            </a:r>
            <a:r>
              <a:rPr sz="1600" dirty="0">
                <a:latin typeface="Arial"/>
                <a:cs typeface="Arial"/>
              </a:rPr>
              <a:t>e</a:t>
            </a:r>
            <a:r>
              <a:rPr sz="1600" spc="-5" dirty="0">
                <a:latin typeface="Arial"/>
                <a:cs typeface="Arial"/>
              </a:rPr>
              <a:t> retrieval</a:t>
            </a:r>
            <a:r>
              <a:rPr sz="1600" dirty="0">
                <a:latin typeface="Arial"/>
                <a:cs typeface="Arial"/>
              </a:rPr>
              <a:t>;</a:t>
            </a:r>
            <a:r>
              <a:rPr sz="1600" spc="-5" dirty="0">
                <a:latin typeface="Arial"/>
                <a:cs typeface="Arial"/>
              </a:rPr>
              <a:t> onl</a:t>
            </a:r>
            <a:r>
              <a:rPr sz="1600" dirty="0">
                <a:latin typeface="Arial"/>
                <a:cs typeface="Arial"/>
              </a:rPr>
              <a:t>y</a:t>
            </a:r>
            <a:r>
              <a:rPr sz="1600" spc="-5" dirty="0">
                <a:latin typeface="Arial"/>
                <a:cs typeface="Arial"/>
              </a:rPr>
              <a:t> 13</a:t>
            </a:r>
            <a:r>
              <a:rPr sz="1600" dirty="0">
                <a:latin typeface="Arial"/>
                <a:cs typeface="Arial"/>
              </a:rPr>
              <a:t>%</a:t>
            </a:r>
            <a:r>
              <a:rPr sz="1600" spc="-5" dirty="0">
                <a:latin typeface="Arial"/>
                <a:cs typeface="Arial"/>
              </a:rPr>
              <a:t> of wast</a:t>
            </a:r>
            <a:r>
              <a:rPr sz="1600" dirty="0">
                <a:latin typeface="Arial"/>
                <a:cs typeface="Arial"/>
              </a:rPr>
              <a:t>e</a:t>
            </a:r>
            <a:r>
              <a:rPr sz="1600" spc="-5" dirty="0">
                <a:latin typeface="Arial"/>
                <a:cs typeface="Arial"/>
              </a:rPr>
              <a:t> containe</a:t>
            </a:r>
            <a:r>
              <a:rPr sz="1600" dirty="0">
                <a:latin typeface="Arial"/>
                <a:cs typeface="Arial"/>
              </a:rPr>
              <a:t>d</a:t>
            </a:r>
            <a:r>
              <a:rPr sz="1600" spc="-5" dirty="0">
                <a:latin typeface="Arial"/>
                <a:cs typeface="Arial"/>
              </a:rPr>
              <a:t> enoug</a:t>
            </a:r>
            <a:r>
              <a:rPr sz="1600" dirty="0">
                <a:latin typeface="Arial"/>
                <a:cs typeface="Arial"/>
              </a:rPr>
              <a:t>h</a:t>
            </a:r>
            <a:r>
              <a:rPr sz="1600" spc="-5" dirty="0">
                <a:latin typeface="Arial"/>
                <a:cs typeface="Arial"/>
              </a:rPr>
              <a:t> Transu</a:t>
            </a:r>
            <a:r>
              <a:rPr sz="1600" spc="5" dirty="0">
                <a:latin typeface="Arial"/>
                <a:cs typeface="Arial"/>
              </a:rPr>
              <a:t>r</a:t>
            </a:r>
            <a:r>
              <a:rPr sz="1600" spc="-5" dirty="0">
                <a:latin typeface="Arial"/>
                <a:cs typeface="Arial"/>
              </a:rPr>
              <a:t>anic</a:t>
            </a:r>
            <a:r>
              <a:rPr sz="1600" dirty="0">
                <a:latin typeface="Arial"/>
                <a:cs typeface="Arial"/>
              </a:rPr>
              <a:t>s </a:t>
            </a:r>
            <a:r>
              <a:rPr sz="1600" spc="-5" dirty="0">
                <a:latin typeface="Arial"/>
                <a:cs typeface="Arial"/>
              </a:rPr>
              <a:t>to qualif</a:t>
            </a:r>
            <a:r>
              <a:rPr sz="1600" dirty="0">
                <a:latin typeface="Arial"/>
                <a:cs typeface="Arial"/>
              </a:rPr>
              <a:t>y</a:t>
            </a:r>
            <a:r>
              <a:rPr sz="1600" spc="-5" dirty="0">
                <a:latin typeface="Arial"/>
                <a:cs typeface="Arial"/>
              </a:rPr>
              <a:t> fo</a:t>
            </a:r>
            <a:r>
              <a:rPr sz="1600" dirty="0">
                <a:latin typeface="Arial"/>
                <a:cs typeface="Arial"/>
              </a:rPr>
              <a:t>r</a:t>
            </a:r>
            <a:r>
              <a:rPr sz="1600" spc="5" dirty="0">
                <a:latin typeface="Arial"/>
                <a:cs typeface="Arial"/>
              </a:rPr>
              <a:t> W</a:t>
            </a:r>
            <a:r>
              <a:rPr sz="1600" spc="-5" dirty="0">
                <a:latin typeface="Arial"/>
                <a:cs typeface="Arial"/>
              </a:rPr>
              <a:t>IP</a:t>
            </a:r>
            <a:r>
              <a:rPr sz="1600" dirty="0">
                <a:latin typeface="Arial"/>
                <a:cs typeface="Arial"/>
              </a:rPr>
              <a:t>P</a:t>
            </a:r>
            <a:r>
              <a:rPr sz="1600" spc="-5" dirty="0">
                <a:latin typeface="Arial"/>
                <a:cs typeface="Arial"/>
              </a:rPr>
              <a:t> disposal</a:t>
            </a:r>
            <a:endParaRPr sz="1600">
              <a:latin typeface="Arial"/>
              <a:cs typeface="Arial"/>
            </a:endParaRPr>
          </a:p>
        </p:txBody>
      </p:sp>
      <p:sp>
        <p:nvSpPr>
          <p:cNvPr id="5" name="object 5"/>
          <p:cNvSpPr/>
          <p:nvPr/>
        </p:nvSpPr>
        <p:spPr>
          <a:xfrm>
            <a:off x="447801" y="977900"/>
            <a:ext cx="2179319" cy="2362200"/>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5245100" y="1243059"/>
            <a:ext cx="3185921" cy="4526279"/>
          </a:xfrm>
          <a:prstGeom prst="rect">
            <a:avLst/>
          </a:prstGeom>
          <a:blipFill>
            <a:blip r:embed="rId4" cstate="print"/>
            <a:stretch>
              <a:fillRect/>
            </a:stretch>
          </a:blipFill>
        </p:spPr>
        <p:txBody>
          <a:bodyPr wrap="square" lIns="0" tIns="0" rIns="0" bIns="0" rtlCol="0"/>
          <a:lstStyle/>
          <a:p>
            <a:endParaRPr/>
          </a:p>
        </p:txBody>
      </p:sp>
      <p:sp>
        <p:nvSpPr>
          <p:cNvPr id="7" name="object 7"/>
          <p:cNvSpPr txBox="1"/>
          <p:nvPr/>
        </p:nvSpPr>
        <p:spPr>
          <a:xfrm>
            <a:off x="5324602" y="5854700"/>
            <a:ext cx="2545715" cy="738664"/>
          </a:xfrm>
          <a:prstGeom prst="rect">
            <a:avLst/>
          </a:prstGeom>
        </p:spPr>
        <p:txBody>
          <a:bodyPr vert="horz" wrap="square" lIns="0" tIns="0" rIns="0" bIns="0" rtlCol="0">
            <a:spAutoFit/>
          </a:bodyPr>
          <a:lstStyle/>
          <a:p>
            <a:pPr marL="12700" marR="5080">
              <a:lnSpc>
                <a:spcPct val="100000"/>
              </a:lnSpc>
            </a:pPr>
            <a:r>
              <a:rPr sz="1600" dirty="0">
                <a:latin typeface="Arial"/>
                <a:cs typeface="Arial"/>
              </a:rPr>
              <a:t>Most transuran</a:t>
            </a:r>
            <a:r>
              <a:rPr sz="1600" spc="-10" dirty="0">
                <a:latin typeface="Arial"/>
                <a:cs typeface="Arial"/>
              </a:rPr>
              <a:t>i</a:t>
            </a:r>
            <a:r>
              <a:rPr sz="1600" dirty="0">
                <a:latin typeface="Arial"/>
                <a:cs typeface="Arial"/>
              </a:rPr>
              <a:t>c curies are </a:t>
            </a:r>
            <a:r>
              <a:rPr sz="1600" i="1" spc="-5" dirty="0">
                <a:latin typeface="Arial"/>
                <a:cs typeface="Arial"/>
              </a:rPr>
              <a:t>concent</a:t>
            </a:r>
            <a:r>
              <a:rPr sz="1600" i="1" spc="5" dirty="0">
                <a:latin typeface="Arial"/>
                <a:cs typeface="Arial"/>
              </a:rPr>
              <a:t>r</a:t>
            </a:r>
            <a:r>
              <a:rPr sz="1600" i="1" spc="-5" dirty="0">
                <a:latin typeface="Arial"/>
                <a:cs typeface="Arial"/>
              </a:rPr>
              <a:t>ate</a:t>
            </a:r>
            <a:r>
              <a:rPr sz="1600" i="1" dirty="0">
                <a:latin typeface="Arial"/>
                <a:cs typeface="Arial"/>
              </a:rPr>
              <a:t>d</a:t>
            </a:r>
            <a:r>
              <a:rPr sz="1600" dirty="0">
                <a:latin typeface="Arial"/>
                <a:cs typeface="Arial"/>
              </a:rPr>
              <a:t> </a:t>
            </a:r>
            <a:r>
              <a:rPr sz="1600" spc="-5" dirty="0">
                <a:latin typeface="Arial"/>
                <a:cs typeface="Arial"/>
              </a:rPr>
              <a:t>i</a:t>
            </a:r>
            <a:r>
              <a:rPr sz="1600" dirty="0">
                <a:latin typeface="Arial"/>
                <a:cs typeface="Arial"/>
              </a:rPr>
              <a:t>n a </a:t>
            </a:r>
            <a:r>
              <a:rPr sz="1600" spc="-5" dirty="0">
                <a:latin typeface="Arial"/>
                <a:cs typeface="Arial"/>
              </a:rPr>
              <a:t>fe</a:t>
            </a:r>
            <a:r>
              <a:rPr sz="1600" dirty="0">
                <a:latin typeface="Arial"/>
                <a:cs typeface="Arial"/>
              </a:rPr>
              <a:t>w </a:t>
            </a:r>
            <a:r>
              <a:rPr sz="1600" spc="-5" dirty="0">
                <a:latin typeface="Arial"/>
                <a:cs typeface="Arial"/>
              </a:rPr>
              <a:t>waste types.</a:t>
            </a:r>
            <a:endParaRPr sz="1600" dirty="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92300" y="977900"/>
            <a:ext cx="4953000" cy="3124198"/>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901442" y="176974"/>
            <a:ext cx="3314700" cy="381635"/>
          </a:xfrm>
          <a:prstGeom prst="rect">
            <a:avLst/>
          </a:prstGeom>
        </p:spPr>
        <p:txBody>
          <a:bodyPr vert="horz" wrap="square" lIns="0" tIns="0" rIns="0" bIns="0" rtlCol="0">
            <a:spAutoFit/>
          </a:bodyPr>
          <a:lstStyle/>
          <a:p>
            <a:pPr marL="12700">
              <a:lnSpc>
                <a:spcPct val="100000"/>
              </a:lnSpc>
            </a:pPr>
            <a:r>
              <a:rPr sz="2800" dirty="0"/>
              <a:t>Retrieval Challenges</a:t>
            </a:r>
          </a:p>
        </p:txBody>
      </p:sp>
      <p:sp>
        <p:nvSpPr>
          <p:cNvPr id="4" name="object 4"/>
          <p:cNvSpPr txBox="1"/>
          <p:nvPr/>
        </p:nvSpPr>
        <p:spPr>
          <a:xfrm>
            <a:off x="295402" y="4337739"/>
            <a:ext cx="3865245" cy="2092960"/>
          </a:xfrm>
          <a:prstGeom prst="rect">
            <a:avLst/>
          </a:prstGeom>
        </p:spPr>
        <p:txBody>
          <a:bodyPr vert="horz" wrap="square" lIns="0" tIns="0" rIns="0" bIns="0" rtlCol="0">
            <a:spAutoFit/>
          </a:bodyPr>
          <a:lstStyle/>
          <a:p>
            <a:pPr marL="184150" indent="-171450">
              <a:lnSpc>
                <a:spcPct val="100000"/>
              </a:lnSpc>
              <a:buChar char="•"/>
              <a:tabLst>
                <a:tab pos="184150" algn="l"/>
              </a:tabLst>
            </a:pPr>
            <a:r>
              <a:rPr sz="1800" dirty="0">
                <a:latin typeface="Arial"/>
                <a:cs typeface="Arial"/>
              </a:rPr>
              <a:t>D</a:t>
            </a:r>
            <a:r>
              <a:rPr sz="1800" spc="-5" dirty="0">
                <a:latin typeface="Arial"/>
                <a:cs typeface="Arial"/>
              </a:rPr>
              <a:t>egrade</a:t>
            </a:r>
            <a:r>
              <a:rPr sz="1800" dirty="0">
                <a:latin typeface="Arial"/>
                <a:cs typeface="Arial"/>
              </a:rPr>
              <a:t>d</a:t>
            </a:r>
            <a:r>
              <a:rPr sz="1800" spc="-5" dirty="0">
                <a:latin typeface="Arial"/>
                <a:cs typeface="Arial"/>
              </a:rPr>
              <a:t> containers</a:t>
            </a:r>
            <a:endParaRPr sz="1800">
              <a:latin typeface="Arial"/>
              <a:cs typeface="Arial"/>
            </a:endParaRPr>
          </a:p>
          <a:p>
            <a:pPr marL="183515" indent="-170815">
              <a:lnSpc>
                <a:spcPct val="100000"/>
              </a:lnSpc>
              <a:spcBef>
                <a:spcPts val="540"/>
              </a:spcBef>
              <a:buChar char="•"/>
              <a:tabLst>
                <a:tab pos="184150" algn="l"/>
              </a:tabLst>
            </a:pPr>
            <a:r>
              <a:rPr sz="1800" spc="-5" dirty="0">
                <a:latin typeface="Arial"/>
                <a:cs typeface="Arial"/>
              </a:rPr>
              <a:t>Object</a:t>
            </a:r>
            <a:r>
              <a:rPr sz="1800" dirty="0">
                <a:latin typeface="Arial"/>
                <a:cs typeface="Arial"/>
              </a:rPr>
              <a:t>s</a:t>
            </a:r>
            <a:r>
              <a:rPr sz="1800" spc="-5" dirty="0">
                <a:latin typeface="Arial"/>
                <a:cs typeface="Arial"/>
              </a:rPr>
              <a:t> tha</a:t>
            </a:r>
            <a:r>
              <a:rPr sz="1800" dirty="0">
                <a:latin typeface="Arial"/>
                <a:cs typeface="Arial"/>
              </a:rPr>
              <a:t>t</a:t>
            </a:r>
            <a:r>
              <a:rPr sz="1800" spc="-5" dirty="0">
                <a:latin typeface="Arial"/>
                <a:cs typeface="Arial"/>
              </a:rPr>
              <a:t> ar</a:t>
            </a:r>
            <a:r>
              <a:rPr sz="1800" dirty="0">
                <a:latin typeface="Arial"/>
                <a:cs typeface="Arial"/>
              </a:rPr>
              <a:t>e</a:t>
            </a:r>
            <a:r>
              <a:rPr sz="1800" spc="-5" dirty="0">
                <a:latin typeface="Arial"/>
                <a:cs typeface="Arial"/>
              </a:rPr>
              <a:t> difficul</a:t>
            </a:r>
            <a:r>
              <a:rPr sz="1800" dirty="0">
                <a:latin typeface="Arial"/>
                <a:cs typeface="Arial"/>
              </a:rPr>
              <a:t>t</a:t>
            </a:r>
            <a:r>
              <a:rPr sz="1800" spc="-5" dirty="0">
                <a:latin typeface="Arial"/>
                <a:cs typeface="Arial"/>
              </a:rPr>
              <a:t> t</a:t>
            </a:r>
            <a:r>
              <a:rPr sz="1800" dirty="0">
                <a:latin typeface="Arial"/>
                <a:cs typeface="Arial"/>
              </a:rPr>
              <a:t>o</a:t>
            </a:r>
            <a:r>
              <a:rPr sz="1800" spc="-5" dirty="0">
                <a:latin typeface="Arial"/>
                <a:cs typeface="Arial"/>
              </a:rPr>
              <a:t> move</a:t>
            </a:r>
            <a:endParaRPr sz="1800">
              <a:latin typeface="Arial"/>
              <a:cs typeface="Arial"/>
            </a:endParaRPr>
          </a:p>
          <a:p>
            <a:pPr marL="184150" marR="154940" indent="-171450">
              <a:lnSpc>
                <a:spcPts val="1839"/>
              </a:lnSpc>
              <a:spcBef>
                <a:spcPts val="865"/>
              </a:spcBef>
              <a:buChar char="•"/>
              <a:tabLst>
                <a:tab pos="184150" algn="l"/>
              </a:tabLst>
            </a:pPr>
            <a:r>
              <a:rPr sz="1800" dirty="0">
                <a:latin typeface="Arial"/>
                <a:cs typeface="Arial"/>
              </a:rPr>
              <a:t>High</a:t>
            </a:r>
            <a:r>
              <a:rPr sz="1800" spc="-5" dirty="0">
                <a:latin typeface="Arial"/>
                <a:cs typeface="Arial"/>
              </a:rPr>
              <a:t> </a:t>
            </a:r>
            <a:r>
              <a:rPr sz="1800" dirty="0">
                <a:latin typeface="Arial"/>
                <a:cs typeface="Arial"/>
              </a:rPr>
              <a:t>gamma</a:t>
            </a:r>
            <a:r>
              <a:rPr sz="1800" spc="-5" dirty="0">
                <a:latin typeface="Arial"/>
                <a:cs typeface="Arial"/>
              </a:rPr>
              <a:t> </a:t>
            </a:r>
            <a:r>
              <a:rPr sz="1800" dirty="0">
                <a:latin typeface="Arial"/>
                <a:cs typeface="Arial"/>
              </a:rPr>
              <a:t>radiation</a:t>
            </a:r>
            <a:r>
              <a:rPr sz="1800" spc="-5" dirty="0">
                <a:latin typeface="Arial"/>
                <a:cs typeface="Arial"/>
              </a:rPr>
              <a:t> </a:t>
            </a:r>
            <a:r>
              <a:rPr sz="1800" dirty="0">
                <a:latin typeface="Arial"/>
                <a:cs typeface="Arial"/>
              </a:rPr>
              <a:t>or</a:t>
            </a:r>
            <a:r>
              <a:rPr sz="1800" spc="-5" dirty="0">
                <a:latin typeface="Arial"/>
                <a:cs typeface="Arial"/>
              </a:rPr>
              <a:t> </a:t>
            </a:r>
            <a:r>
              <a:rPr sz="1800" dirty="0">
                <a:latin typeface="Arial"/>
                <a:cs typeface="Arial"/>
              </a:rPr>
              <a:t>biological </a:t>
            </a:r>
            <a:r>
              <a:rPr sz="1800" spc="-5" dirty="0">
                <a:latin typeface="Arial"/>
                <a:cs typeface="Arial"/>
              </a:rPr>
              <a:t>hazards</a:t>
            </a:r>
            <a:endParaRPr sz="1800">
              <a:latin typeface="Arial"/>
              <a:cs typeface="Arial"/>
            </a:endParaRPr>
          </a:p>
          <a:p>
            <a:pPr marL="184150" indent="-171450">
              <a:lnSpc>
                <a:spcPct val="100000"/>
              </a:lnSpc>
              <a:spcBef>
                <a:spcPts val="530"/>
              </a:spcBef>
              <a:buChar char="•"/>
              <a:tabLst>
                <a:tab pos="184785" algn="l"/>
              </a:tabLst>
            </a:pPr>
            <a:r>
              <a:rPr sz="1800" dirty="0">
                <a:latin typeface="Arial"/>
                <a:cs typeface="Arial"/>
              </a:rPr>
              <a:t>Classified</a:t>
            </a:r>
            <a:r>
              <a:rPr sz="1800" spc="-5" dirty="0">
                <a:latin typeface="Arial"/>
                <a:cs typeface="Arial"/>
              </a:rPr>
              <a:t> </a:t>
            </a:r>
            <a:r>
              <a:rPr sz="1800" dirty="0">
                <a:latin typeface="Arial"/>
                <a:cs typeface="Arial"/>
              </a:rPr>
              <a:t>materials</a:t>
            </a:r>
            <a:endParaRPr sz="1800">
              <a:latin typeface="Arial"/>
              <a:cs typeface="Arial"/>
            </a:endParaRPr>
          </a:p>
          <a:p>
            <a:pPr marL="184150" marR="5080" indent="-171450">
              <a:lnSpc>
                <a:spcPts val="1839"/>
              </a:lnSpc>
              <a:spcBef>
                <a:spcPts val="865"/>
              </a:spcBef>
              <a:buChar char="•"/>
              <a:tabLst>
                <a:tab pos="184150" algn="l"/>
              </a:tabLst>
            </a:pPr>
            <a:r>
              <a:rPr sz="1800" spc="-5" dirty="0">
                <a:latin typeface="Arial"/>
                <a:cs typeface="Arial"/>
              </a:rPr>
              <a:t>Wast</a:t>
            </a:r>
            <a:r>
              <a:rPr sz="1800" dirty="0">
                <a:latin typeface="Arial"/>
                <a:cs typeface="Arial"/>
              </a:rPr>
              <a:t>e</a:t>
            </a:r>
            <a:r>
              <a:rPr sz="1800" spc="-5" dirty="0">
                <a:latin typeface="Arial"/>
                <a:cs typeface="Arial"/>
              </a:rPr>
              <a:t> tha</a:t>
            </a:r>
            <a:r>
              <a:rPr sz="1800" dirty="0">
                <a:latin typeface="Arial"/>
                <a:cs typeface="Arial"/>
              </a:rPr>
              <a:t>t</a:t>
            </a:r>
            <a:r>
              <a:rPr sz="1800" spc="-5" dirty="0">
                <a:latin typeface="Arial"/>
                <a:cs typeface="Arial"/>
              </a:rPr>
              <a:t> ca</a:t>
            </a:r>
            <a:r>
              <a:rPr sz="1800" dirty="0">
                <a:latin typeface="Arial"/>
                <a:cs typeface="Arial"/>
              </a:rPr>
              <a:t>n</a:t>
            </a:r>
            <a:r>
              <a:rPr sz="1800" spc="-5" dirty="0">
                <a:latin typeface="Arial"/>
                <a:cs typeface="Arial"/>
              </a:rPr>
              <a:t> spontaneousl</a:t>
            </a:r>
            <a:r>
              <a:rPr sz="1800" dirty="0">
                <a:latin typeface="Arial"/>
                <a:cs typeface="Arial"/>
              </a:rPr>
              <a:t>y</a:t>
            </a:r>
            <a:r>
              <a:rPr sz="1800" spc="-5" dirty="0">
                <a:latin typeface="Arial"/>
                <a:cs typeface="Arial"/>
              </a:rPr>
              <a:t> ignite whe</a:t>
            </a:r>
            <a:r>
              <a:rPr sz="1800" dirty="0">
                <a:latin typeface="Arial"/>
                <a:cs typeface="Arial"/>
              </a:rPr>
              <a:t>n</a:t>
            </a:r>
            <a:r>
              <a:rPr sz="1800" spc="-5" dirty="0">
                <a:latin typeface="Arial"/>
                <a:cs typeface="Arial"/>
              </a:rPr>
              <a:t> expose</a:t>
            </a:r>
            <a:r>
              <a:rPr sz="1800" dirty="0">
                <a:latin typeface="Arial"/>
                <a:cs typeface="Arial"/>
              </a:rPr>
              <a:t>d</a:t>
            </a:r>
            <a:r>
              <a:rPr sz="1800" spc="-5" dirty="0">
                <a:latin typeface="Arial"/>
                <a:cs typeface="Arial"/>
              </a:rPr>
              <a:t> t</a:t>
            </a:r>
            <a:r>
              <a:rPr sz="1800" dirty="0">
                <a:latin typeface="Arial"/>
                <a:cs typeface="Arial"/>
              </a:rPr>
              <a:t>o</a:t>
            </a:r>
            <a:r>
              <a:rPr sz="1800" spc="-5" dirty="0">
                <a:latin typeface="Arial"/>
                <a:cs typeface="Arial"/>
              </a:rPr>
              <a:t> air</a:t>
            </a:r>
            <a:endParaRPr sz="1800">
              <a:latin typeface="Arial"/>
              <a:cs typeface="Arial"/>
            </a:endParaRPr>
          </a:p>
        </p:txBody>
      </p:sp>
      <p:sp>
        <p:nvSpPr>
          <p:cNvPr id="5" name="object 5"/>
          <p:cNvSpPr/>
          <p:nvPr/>
        </p:nvSpPr>
        <p:spPr>
          <a:xfrm>
            <a:off x="4635500" y="4230878"/>
            <a:ext cx="1897379" cy="236220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604000" y="5056870"/>
            <a:ext cx="1955164" cy="962025"/>
          </a:xfrm>
          <a:prstGeom prst="rect">
            <a:avLst/>
          </a:prstGeom>
        </p:spPr>
        <p:txBody>
          <a:bodyPr vert="horz" wrap="square" lIns="0" tIns="0" rIns="0" bIns="0" rtlCol="0">
            <a:spAutoFit/>
          </a:bodyPr>
          <a:lstStyle/>
          <a:p>
            <a:pPr marL="12700" marR="5080">
              <a:lnSpc>
                <a:spcPct val="100000"/>
              </a:lnSpc>
            </a:pPr>
            <a:r>
              <a:rPr sz="1600" spc="-5" dirty="0">
                <a:latin typeface="Arial"/>
                <a:cs typeface="Arial"/>
              </a:rPr>
              <a:t>Container</a:t>
            </a:r>
            <a:r>
              <a:rPr sz="1600" dirty="0">
                <a:latin typeface="Arial"/>
                <a:cs typeface="Arial"/>
              </a:rPr>
              <a:t>s</a:t>
            </a:r>
            <a:r>
              <a:rPr sz="1600" spc="-5" dirty="0">
                <a:latin typeface="Arial"/>
                <a:cs typeface="Arial"/>
              </a:rPr>
              <a:t> already seriousl</a:t>
            </a:r>
            <a:r>
              <a:rPr sz="1600" dirty="0">
                <a:latin typeface="Arial"/>
                <a:cs typeface="Arial"/>
              </a:rPr>
              <a:t>y</a:t>
            </a:r>
            <a:r>
              <a:rPr sz="1600" spc="-5" dirty="0">
                <a:latin typeface="Arial"/>
                <a:cs typeface="Arial"/>
              </a:rPr>
              <a:t> degrade</a:t>
            </a:r>
            <a:r>
              <a:rPr sz="1600" dirty="0">
                <a:latin typeface="Arial"/>
                <a:cs typeface="Arial"/>
              </a:rPr>
              <a:t>d</a:t>
            </a:r>
            <a:r>
              <a:rPr sz="1600" spc="-5" dirty="0">
                <a:latin typeface="Arial"/>
                <a:cs typeface="Arial"/>
              </a:rPr>
              <a:t> in Pi</a:t>
            </a:r>
            <a:r>
              <a:rPr sz="1600" dirty="0">
                <a:latin typeface="Arial"/>
                <a:cs typeface="Arial"/>
              </a:rPr>
              <a:t>t</a:t>
            </a:r>
            <a:r>
              <a:rPr sz="1600" spc="-5" dirty="0">
                <a:latin typeface="Arial"/>
                <a:cs typeface="Arial"/>
              </a:rPr>
              <a:t> </a:t>
            </a:r>
            <a:r>
              <a:rPr sz="1600" dirty="0">
                <a:latin typeface="Arial"/>
                <a:cs typeface="Arial"/>
              </a:rPr>
              <a:t>1</a:t>
            </a:r>
            <a:r>
              <a:rPr sz="1600" spc="-5" dirty="0">
                <a:latin typeface="Arial"/>
                <a:cs typeface="Arial"/>
              </a:rPr>
              <a:t> du</a:t>
            </a:r>
            <a:r>
              <a:rPr sz="1600" spc="5" dirty="0">
                <a:latin typeface="Arial"/>
                <a:cs typeface="Arial"/>
              </a:rPr>
              <a:t>r</a:t>
            </a:r>
            <a:r>
              <a:rPr sz="1600" spc="-5" dirty="0">
                <a:latin typeface="Arial"/>
                <a:cs typeface="Arial"/>
              </a:rPr>
              <a:t>in</a:t>
            </a:r>
            <a:r>
              <a:rPr sz="1600" dirty="0">
                <a:latin typeface="Arial"/>
                <a:cs typeface="Arial"/>
              </a:rPr>
              <a:t>g</a:t>
            </a:r>
            <a:r>
              <a:rPr sz="1600" spc="-5" dirty="0">
                <a:latin typeface="Arial"/>
                <a:cs typeface="Arial"/>
              </a:rPr>
              <a:t> 1969 retrieval</a:t>
            </a:r>
            <a:endParaRPr sz="16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3100" y="3446779"/>
            <a:ext cx="5562600" cy="338582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673100" y="16255"/>
            <a:ext cx="5562600" cy="3400043"/>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391402" y="1167820"/>
            <a:ext cx="1588135" cy="953769"/>
          </a:xfrm>
          <a:prstGeom prst="rect">
            <a:avLst/>
          </a:prstGeom>
        </p:spPr>
        <p:txBody>
          <a:bodyPr vert="horz" wrap="square" lIns="0" tIns="0" rIns="0" bIns="0" rtlCol="0">
            <a:spAutoFit/>
          </a:bodyPr>
          <a:lstStyle/>
          <a:p>
            <a:pPr marL="12700" marR="5080">
              <a:lnSpc>
                <a:spcPts val="1839"/>
              </a:lnSpc>
            </a:pPr>
            <a:r>
              <a:rPr sz="1800" dirty="0"/>
              <a:t>Targeted wastes concentrated</a:t>
            </a:r>
            <a:r>
              <a:rPr sz="1800" spc="-5" dirty="0"/>
              <a:t> </a:t>
            </a:r>
            <a:r>
              <a:rPr sz="1800" dirty="0"/>
              <a:t>in certain</a:t>
            </a:r>
            <a:r>
              <a:rPr sz="1800" spc="-10" dirty="0"/>
              <a:t> </a:t>
            </a:r>
            <a:r>
              <a:rPr sz="1800" dirty="0"/>
              <a:t>areas</a:t>
            </a:r>
            <a:endParaRPr sz="1800"/>
          </a:p>
        </p:txBody>
      </p:sp>
      <p:sp>
        <p:nvSpPr>
          <p:cNvPr id="5" name="object 5"/>
          <p:cNvSpPr txBox="1"/>
          <p:nvPr/>
        </p:nvSpPr>
        <p:spPr>
          <a:xfrm>
            <a:off x="6315209" y="4139620"/>
            <a:ext cx="2222500" cy="953769"/>
          </a:xfrm>
          <a:prstGeom prst="rect">
            <a:avLst/>
          </a:prstGeom>
        </p:spPr>
        <p:txBody>
          <a:bodyPr vert="horz" wrap="square" lIns="0" tIns="0" rIns="0" bIns="0" rtlCol="0">
            <a:spAutoFit/>
          </a:bodyPr>
          <a:lstStyle/>
          <a:p>
            <a:pPr marL="12700" marR="5080">
              <a:lnSpc>
                <a:spcPts val="1839"/>
              </a:lnSpc>
            </a:pPr>
            <a:r>
              <a:rPr sz="1800" dirty="0">
                <a:latin typeface="Arial"/>
                <a:cs typeface="Arial"/>
              </a:rPr>
              <a:t>Mobile</a:t>
            </a:r>
            <a:r>
              <a:rPr sz="1800" spc="-5" dirty="0">
                <a:latin typeface="Arial"/>
                <a:cs typeface="Arial"/>
              </a:rPr>
              <a:t> </a:t>
            </a:r>
            <a:r>
              <a:rPr sz="1800" dirty="0">
                <a:latin typeface="Arial"/>
                <a:cs typeface="Arial"/>
              </a:rPr>
              <a:t>hazardous </a:t>
            </a:r>
            <a:r>
              <a:rPr sz="1800" spc="-5" dirty="0">
                <a:latin typeface="Arial"/>
                <a:cs typeface="Arial"/>
              </a:rPr>
              <a:t>solvent</a:t>
            </a:r>
            <a:r>
              <a:rPr sz="1800" dirty="0">
                <a:latin typeface="Arial"/>
                <a:cs typeface="Arial"/>
              </a:rPr>
              <a:t>s</a:t>
            </a:r>
            <a:r>
              <a:rPr sz="1800" spc="-5" dirty="0">
                <a:latin typeface="Arial"/>
                <a:cs typeface="Arial"/>
              </a:rPr>
              <a:t> co-locate</a:t>
            </a:r>
            <a:r>
              <a:rPr sz="1800" dirty="0">
                <a:latin typeface="Arial"/>
                <a:cs typeface="Arial"/>
              </a:rPr>
              <a:t>d</a:t>
            </a:r>
            <a:r>
              <a:rPr sz="1800" spc="-5" dirty="0">
                <a:latin typeface="Arial"/>
                <a:cs typeface="Arial"/>
              </a:rPr>
              <a:t> in </a:t>
            </a:r>
            <a:r>
              <a:rPr sz="1800" dirty="0">
                <a:latin typeface="Arial"/>
                <a:cs typeface="Arial"/>
              </a:rPr>
              <a:t>one</a:t>
            </a:r>
            <a:r>
              <a:rPr sz="1800" spc="-5" dirty="0">
                <a:latin typeface="Arial"/>
                <a:cs typeface="Arial"/>
              </a:rPr>
              <a:t> </a:t>
            </a:r>
            <a:r>
              <a:rPr sz="1800" dirty="0">
                <a:latin typeface="Arial"/>
                <a:cs typeface="Arial"/>
              </a:rPr>
              <a:t>of</a:t>
            </a:r>
            <a:r>
              <a:rPr sz="1800" spc="-5" dirty="0">
                <a:latin typeface="Arial"/>
                <a:cs typeface="Arial"/>
              </a:rPr>
              <a:t> </a:t>
            </a:r>
            <a:r>
              <a:rPr sz="1800" dirty="0">
                <a:latin typeface="Arial"/>
                <a:cs typeface="Arial"/>
              </a:rPr>
              <a:t>the</a:t>
            </a:r>
            <a:r>
              <a:rPr sz="1800" spc="-5" dirty="0">
                <a:latin typeface="Arial"/>
                <a:cs typeface="Arial"/>
              </a:rPr>
              <a:t> </a:t>
            </a:r>
            <a:r>
              <a:rPr sz="1800" dirty="0">
                <a:latin typeface="Arial"/>
                <a:cs typeface="Arial"/>
              </a:rPr>
              <a:t>Targeted Waste</a:t>
            </a:r>
            <a:r>
              <a:rPr sz="1800" spc="-5" dirty="0">
                <a:latin typeface="Arial"/>
                <a:cs typeface="Arial"/>
              </a:rPr>
              <a:t> </a:t>
            </a:r>
            <a:r>
              <a:rPr sz="1800" dirty="0">
                <a:latin typeface="Arial"/>
                <a:cs typeface="Arial"/>
              </a:rPr>
              <a:t>forms</a:t>
            </a:r>
            <a:endParaRPr sz="18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9202" y="2152030"/>
            <a:ext cx="6068060" cy="1753235"/>
          </a:xfrm>
          <a:prstGeom prst="rect">
            <a:avLst/>
          </a:prstGeom>
        </p:spPr>
        <p:txBody>
          <a:bodyPr vert="horz" wrap="square" lIns="0" tIns="0" rIns="0" bIns="0" rtlCol="0">
            <a:spAutoFit/>
          </a:bodyPr>
          <a:lstStyle/>
          <a:p>
            <a:pPr marL="12700">
              <a:lnSpc>
                <a:spcPct val="100000"/>
              </a:lnSpc>
            </a:pPr>
            <a:r>
              <a:rPr sz="4000" spc="-5" dirty="0">
                <a:latin typeface="Arial"/>
                <a:cs typeface="Arial"/>
              </a:rPr>
              <a:t>--Technica</a:t>
            </a:r>
            <a:r>
              <a:rPr sz="4000" dirty="0">
                <a:latin typeface="Arial"/>
                <a:cs typeface="Arial"/>
              </a:rPr>
              <a:t>l</a:t>
            </a:r>
            <a:r>
              <a:rPr sz="4000" spc="-5" dirty="0">
                <a:latin typeface="Arial"/>
                <a:cs typeface="Arial"/>
              </a:rPr>
              <a:t> Considerations</a:t>
            </a:r>
            <a:endParaRPr sz="4000" dirty="0">
              <a:latin typeface="Arial"/>
              <a:cs typeface="Arial"/>
            </a:endParaRPr>
          </a:p>
          <a:p>
            <a:pPr marL="12700">
              <a:lnSpc>
                <a:spcPct val="100000"/>
              </a:lnSpc>
            </a:pPr>
            <a:r>
              <a:rPr sz="4000" dirty="0">
                <a:latin typeface="Arial"/>
                <a:cs typeface="Arial"/>
              </a:rPr>
              <a:t>--Legal</a:t>
            </a:r>
            <a:r>
              <a:rPr sz="4000" spc="-5" dirty="0">
                <a:latin typeface="Arial"/>
                <a:cs typeface="Arial"/>
              </a:rPr>
              <a:t> </a:t>
            </a:r>
            <a:r>
              <a:rPr sz="4000" dirty="0">
                <a:latin typeface="Arial"/>
                <a:cs typeface="Arial"/>
              </a:rPr>
              <a:t>Considerations</a:t>
            </a:r>
            <a:endParaRPr sz="4000">
              <a:latin typeface="Arial"/>
              <a:cs typeface="Arial"/>
            </a:endParaRPr>
          </a:p>
          <a:p>
            <a:pPr marL="12700">
              <a:lnSpc>
                <a:spcPct val="100000"/>
              </a:lnSpc>
            </a:pPr>
            <a:r>
              <a:rPr sz="4000" dirty="0">
                <a:latin typeface="Arial"/>
                <a:cs typeface="Arial"/>
              </a:rPr>
              <a:t>--Policy</a:t>
            </a:r>
            <a:r>
              <a:rPr sz="4000" spc="-5" dirty="0">
                <a:latin typeface="Arial"/>
                <a:cs typeface="Arial"/>
              </a:rPr>
              <a:t> </a:t>
            </a:r>
            <a:r>
              <a:rPr sz="4000" dirty="0">
                <a:latin typeface="Arial"/>
                <a:cs typeface="Arial"/>
              </a:rPr>
              <a:t>Considerations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5930" y="562030"/>
            <a:ext cx="8206740" cy="561949"/>
          </a:xfrm>
          <a:prstGeom prst="rect">
            <a:avLst/>
          </a:prstGeom>
        </p:spPr>
        <p:txBody>
          <a:bodyPr vert="horz" wrap="square" lIns="0" tIns="0" rIns="0" bIns="0" rtlCol="0">
            <a:spAutoFit/>
          </a:bodyPr>
          <a:lstStyle/>
          <a:p>
            <a:pPr marL="12700">
              <a:lnSpc>
                <a:spcPts val="4800"/>
              </a:lnSpc>
            </a:pPr>
            <a:r>
              <a:rPr sz="3600" dirty="0"/>
              <a:t>Structure of 2008 </a:t>
            </a:r>
            <a:r>
              <a:rPr sz="3600" dirty="0" smtClean="0"/>
              <a:t>Agreement</a:t>
            </a:r>
            <a:endParaRPr sz="3600" dirty="0"/>
          </a:p>
        </p:txBody>
      </p:sp>
      <p:sp>
        <p:nvSpPr>
          <p:cNvPr id="3" name="object 3"/>
          <p:cNvSpPr txBox="1"/>
          <p:nvPr/>
        </p:nvSpPr>
        <p:spPr>
          <a:xfrm>
            <a:off x="524001" y="1621472"/>
            <a:ext cx="7950834" cy="4004310"/>
          </a:xfrm>
          <a:prstGeom prst="rect">
            <a:avLst/>
          </a:prstGeom>
        </p:spPr>
        <p:txBody>
          <a:bodyPr vert="horz" wrap="square" lIns="0" tIns="0" rIns="0" bIns="0" rtlCol="0">
            <a:spAutoFit/>
          </a:bodyPr>
          <a:lstStyle/>
          <a:p>
            <a:pPr marL="355600" marR="165735" indent="-342900">
              <a:lnSpc>
                <a:spcPct val="80000"/>
              </a:lnSpc>
              <a:buChar char="•"/>
              <a:tabLst>
                <a:tab pos="355600" algn="l"/>
              </a:tabLst>
            </a:pPr>
            <a:r>
              <a:rPr sz="2800" spc="-5" dirty="0">
                <a:latin typeface="Arial"/>
                <a:cs typeface="Arial"/>
              </a:rPr>
              <a:t>R</a:t>
            </a:r>
            <a:r>
              <a:rPr sz="2800" dirty="0">
                <a:latin typeface="Arial"/>
                <a:cs typeface="Arial"/>
              </a:rPr>
              <a:t>equires retrieval of 5 Waste Types most likely to contain transuranics</a:t>
            </a:r>
            <a:r>
              <a:rPr sz="2800" spc="-10" dirty="0">
                <a:latin typeface="Arial"/>
                <a:cs typeface="Arial"/>
              </a:rPr>
              <a:t> </a:t>
            </a:r>
            <a:r>
              <a:rPr sz="2800" dirty="0">
                <a:latin typeface="Arial"/>
                <a:cs typeface="Arial"/>
              </a:rPr>
              <a:t>+ uranium waste form.</a:t>
            </a:r>
            <a:endParaRPr sz="2800">
              <a:latin typeface="Arial"/>
              <a:cs typeface="Arial"/>
            </a:endParaRPr>
          </a:p>
          <a:p>
            <a:pPr marL="354965" indent="-342265">
              <a:lnSpc>
                <a:spcPts val="3025"/>
              </a:lnSpc>
              <a:spcBef>
                <a:spcPts val="840"/>
              </a:spcBef>
              <a:buChar char="•"/>
              <a:tabLst>
                <a:tab pos="355600" algn="l"/>
              </a:tabLst>
            </a:pPr>
            <a:r>
              <a:rPr sz="2800" spc="-5" dirty="0">
                <a:latin typeface="Arial"/>
                <a:cs typeface="Arial"/>
              </a:rPr>
              <a:t>R</a:t>
            </a:r>
            <a:r>
              <a:rPr sz="2800" dirty="0">
                <a:latin typeface="Arial"/>
                <a:cs typeface="Arial"/>
              </a:rPr>
              <a:t>equires retrieval of at least 5.7 acres and up to</a:t>
            </a:r>
            <a:endParaRPr sz="2800">
              <a:latin typeface="Arial"/>
              <a:cs typeface="Arial"/>
            </a:endParaRPr>
          </a:p>
          <a:p>
            <a:pPr marL="355600" marR="581025">
              <a:lnSpc>
                <a:spcPct val="80000"/>
              </a:lnSpc>
              <a:spcBef>
                <a:spcPts val="335"/>
              </a:spcBef>
            </a:pPr>
            <a:r>
              <a:rPr sz="2800" dirty="0">
                <a:latin typeface="Arial"/>
                <a:cs typeface="Arial"/>
              </a:rPr>
              <a:t>7.4 acres likely to contain most transuranics, hazardous</a:t>
            </a:r>
            <a:r>
              <a:rPr sz="2800" spc="-5" dirty="0">
                <a:latin typeface="Arial"/>
                <a:cs typeface="Arial"/>
              </a:rPr>
              <a:t> </a:t>
            </a:r>
            <a:r>
              <a:rPr sz="2800" dirty="0">
                <a:latin typeface="Arial"/>
                <a:cs typeface="Arial"/>
              </a:rPr>
              <a:t>solvents</a:t>
            </a:r>
            <a:r>
              <a:rPr sz="2800" spc="-5" dirty="0">
                <a:latin typeface="Arial"/>
                <a:cs typeface="Arial"/>
              </a:rPr>
              <a:t> </a:t>
            </a:r>
            <a:r>
              <a:rPr sz="2800" dirty="0">
                <a:latin typeface="Arial"/>
                <a:cs typeface="Arial"/>
              </a:rPr>
              <a:t>&amp;</a:t>
            </a:r>
            <a:r>
              <a:rPr sz="2800" spc="-5" dirty="0">
                <a:latin typeface="Arial"/>
                <a:cs typeface="Arial"/>
              </a:rPr>
              <a:t> </a:t>
            </a:r>
            <a:r>
              <a:rPr sz="2800" dirty="0">
                <a:latin typeface="Arial"/>
                <a:cs typeface="Arial"/>
              </a:rPr>
              <a:t>uranium.</a:t>
            </a:r>
            <a:endParaRPr sz="2800">
              <a:latin typeface="Arial"/>
              <a:cs typeface="Arial"/>
            </a:endParaRPr>
          </a:p>
          <a:p>
            <a:pPr marL="355600" marR="1054100" indent="-342900">
              <a:lnSpc>
                <a:spcPct val="80000"/>
              </a:lnSpc>
              <a:spcBef>
                <a:spcPts val="1510"/>
              </a:spcBef>
              <a:buChar char="•"/>
              <a:tabLst>
                <a:tab pos="355600" algn="l"/>
              </a:tabLst>
            </a:pPr>
            <a:r>
              <a:rPr sz="2800" spc="-5" dirty="0">
                <a:latin typeface="Arial"/>
                <a:cs typeface="Arial"/>
              </a:rPr>
              <a:t>R</a:t>
            </a:r>
            <a:r>
              <a:rPr sz="2800" dirty="0">
                <a:latin typeface="Arial"/>
                <a:cs typeface="Arial"/>
              </a:rPr>
              <a:t>equires shipment of at least 7,485 cubic meters</a:t>
            </a:r>
            <a:r>
              <a:rPr sz="2800" spc="-5" dirty="0">
                <a:latin typeface="Arial"/>
                <a:cs typeface="Arial"/>
              </a:rPr>
              <a:t> </a:t>
            </a:r>
            <a:r>
              <a:rPr sz="2800" dirty="0">
                <a:latin typeface="Arial"/>
                <a:cs typeface="Arial"/>
              </a:rPr>
              <a:t>of</a:t>
            </a:r>
            <a:r>
              <a:rPr sz="2800" spc="-5" dirty="0">
                <a:latin typeface="Arial"/>
                <a:cs typeface="Arial"/>
              </a:rPr>
              <a:t> </a:t>
            </a:r>
            <a:r>
              <a:rPr sz="2800" dirty="0">
                <a:latin typeface="Arial"/>
                <a:cs typeface="Arial"/>
              </a:rPr>
              <a:t>Targeted</a:t>
            </a:r>
            <a:r>
              <a:rPr sz="2800" spc="-5" dirty="0">
                <a:latin typeface="Arial"/>
                <a:cs typeface="Arial"/>
              </a:rPr>
              <a:t> </a:t>
            </a:r>
            <a:r>
              <a:rPr sz="2800" dirty="0">
                <a:latin typeface="Arial"/>
                <a:cs typeface="Arial"/>
              </a:rPr>
              <a:t>Waste</a:t>
            </a:r>
            <a:r>
              <a:rPr sz="2800" spc="-5" dirty="0">
                <a:latin typeface="Arial"/>
                <a:cs typeface="Arial"/>
              </a:rPr>
              <a:t> </a:t>
            </a:r>
            <a:r>
              <a:rPr sz="2800" dirty="0">
                <a:latin typeface="Arial"/>
                <a:cs typeface="Arial"/>
              </a:rPr>
              <a:t>out</a:t>
            </a:r>
            <a:r>
              <a:rPr sz="2800" spc="-5" dirty="0">
                <a:latin typeface="Arial"/>
                <a:cs typeface="Arial"/>
              </a:rPr>
              <a:t> </a:t>
            </a:r>
            <a:r>
              <a:rPr sz="2800" dirty="0">
                <a:latin typeface="Arial"/>
                <a:cs typeface="Arial"/>
              </a:rPr>
              <a:t>of</a:t>
            </a:r>
            <a:r>
              <a:rPr sz="2800" spc="-5" dirty="0">
                <a:latin typeface="Arial"/>
                <a:cs typeface="Arial"/>
              </a:rPr>
              <a:t> </a:t>
            </a:r>
            <a:r>
              <a:rPr sz="2800" dirty="0">
                <a:latin typeface="Arial"/>
                <a:cs typeface="Arial"/>
              </a:rPr>
              <a:t>Idaho.</a:t>
            </a:r>
            <a:endParaRPr sz="2800">
              <a:latin typeface="Arial"/>
              <a:cs typeface="Arial"/>
            </a:endParaRPr>
          </a:p>
          <a:p>
            <a:pPr marL="355600" marR="82550" indent="-342900">
              <a:lnSpc>
                <a:spcPct val="80000"/>
              </a:lnSpc>
              <a:spcBef>
                <a:spcPts val="1510"/>
              </a:spcBef>
              <a:buChar char="•"/>
              <a:tabLst>
                <a:tab pos="355600" algn="l"/>
              </a:tabLst>
            </a:pPr>
            <a:r>
              <a:rPr sz="2800" spc="-5" dirty="0">
                <a:latin typeface="Arial"/>
                <a:cs typeface="Arial"/>
              </a:rPr>
              <a:t>C</a:t>
            </a:r>
            <a:r>
              <a:rPr sz="2800" dirty="0">
                <a:latin typeface="Arial"/>
                <a:cs typeface="Arial"/>
              </a:rPr>
              <a:t>oordinates w/ Superfund cleanup to ensure protection of Aquifer where contamination is left in place.</a:t>
            </a:r>
            <a:endParaRPr sz="28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5930" y="289007"/>
            <a:ext cx="8206740" cy="1107996"/>
          </a:xfrm>
          <a:prstGeom prst="rect">
            <a:avLst/>
          </a:prstGeom>
        </p:spPr>
        <p:txBody>
          <a:bodyPr vert="horz" wrap="square" lIns="0" tIns="0" rIns="0" bIns="0" rtlCol="0">
            <a:spAutoFit/>
          </a:bodyPr>
          <a:lstStyle/>
          <a:p>
            <a:pPr marL="972185" marR="5080" indent="-960119">
              <a:lnSpc>
                <a:spcPct val="100000"/>
              </a:lnSpc>
            </a:pPr>
            <a:r>
              <a:rPr sz="3600" dirty="0"/>
              <a:t>Structure of 2008 </a:t>
            </a:r>
            <a:r>
              <a:rPr sz="3600" dirty="0" smtClean="0"/>
              <a:t>Agreement</a:t>
            </a:r>
            <a:r>
              <a:rPr lang="en-US" sz="3600" spc="5" dirty="0"/>
              <a:t> </a:t>
            </a:r>
            <a:r>
              <a:rPr sz="3600" dirty="0" smtClean="0"/>
              <a:t>(continued</a:t>
            </a:r>
            <a:r>
              <a:rPr sz="3600" dirty="0"/>
              <a:t>)</a:t>
            </a:r>
          </a:p>
        </p:txBody>
      </p:sp>
      <p:sp>
        <p:nvSpPr>
          <p:cNvPr id="3" name="object 3"/>
          <p:cNvSpPr txBox="1"/>
          <p:nvPr/>
        </p:nvSpPr>
        <p:spPr>
          <a:xfrm>
            <a:off x="524001" y="1818464"/>
            <a:ext cx="7878445" cy="3797300"/>
          </a:xfrm>
          <a:prstGeom prst="rect">
            <a:avLst/>
          </a:prstGeom>
        </p:spPr>
        <p:txBody>
          <a:bodyPr vert="horz" wrap="square" lIns="0" tIns="0" rIns="0" bIns="0" rtlCol="0">
            <a:spAutoFit/>
          </a:bodyPr>
          <a:lstStyle/>
          <a:p>
            <a:pPr marL="354965" marR="206375" indent="-342265">
              <a:lnSpc>
                <a:spcPts val="3080"/>
              </a:lnSpc>
              <a:buChar char="•"/>
              <a:tabLst>
                <a:tab pos="355600" algn="l"/>
              </a:tabLst>
            </a:pPr>
            <a:r>
              <a:rPr sz="3200" spc="-10" dirty="0">
                <a:latin typeface="Arial"/>
                <a:cs typeface="Arial"/>
              </a:rPr>
              <a:t>Establishe</a:t>
            </a:r>
            <a:r>
              <a:rPr sz="3200" spc="-5" dirty="0">
                <a:latin typeface="Arial"/>
                <a:cs typeface="Arial"/>
              </a:rPr>
              <a:t>s </a:t>
            </a:r>
            <a:r>
              <a:rPr sz="3200" spc="-10" dirty="0">
                <a:latin typeface="Arial"/>
                <a:cs typeface="Arial"/>
              </a:rPr>
              <a:t>check</a:t>
            </a:r>
            <a:r>
              <a:rPr sz="3200" spc="-5" dirty="0">
                <a:latin typeface="Arial"/>
                <a:cs typeface="Arial"/>
              </a:rPr>
              <a:t>s &amp; </a:t>
            </a:r>
            <a:r>
              <a:rPr sz="3200" spc="-10" dirty="0">
                <a:latin typeface="Arial"/>
                <a:cs typeface="Arial"/>
              </a:rPr>
              <a:t>balance</a:t>
            </a:r>
            <a:r>
              <a:rPr sz="3200" spc="-5" dirty="0">
                <a:latin typeface="Arial"/>
                <a:cs typeface="Arial"/>
              </a:rPr>
              <a:t>s </a:t>
            </a:r>
            <a:r>
              <a:rPr sz="3200" spc="-10" dirty="0">
                <a:latin typeface="Arial"/>
                <a:cs typeface="Arial"/>
              </a:rPr>
              <a:t>t</a:t>
            </a:r>
            <a:r>
              <a:rPr sz="3200" spc="-5" dirty="0">
                <a:latin typeface="Arial"/>
                <a:cs typeface="Arial"/>
              </a:rPr>
              <a:t>o </a:t>
            </a:r>
            <a:r>
              <a:rPr sz="3200" spc="-10" dirty="0">
                <a:latin typeface="Arial"/>
                <a:cs typeface="Arial"/>
              </a:rPr>
              <a:t>review assumption</a:t>
            </a:r>
            <a:r>
              <a:rPr sz="3200" spc="-5" dirty="0">
                <a:latin typeface="Arial"/>
                <a:cs typeface="Arial"/>
              </a:rPr>
              <a:t>s </a:t>
            </a:r>
            <a:r>
              <a:rPr sz="3200" spc="-10" dirty="0">
                <a:latin typeface="Arial"/>
                <a:cs typeface="Arial"/>
              </a:rPr>
              <a:t>an</a:t>
            </a:r>
            <a:r>
              <a:rPr sz="3200" spc="-5" dirty="0">
                <a:latin typeface="Arial"/>
                <a:cs typeface="Arial"/>
              </a:rPr>
              <a:t>d </a:t>
            </a:r>
            <a:r>
              <a:rPr sz="3200" spc="-10" dirty="0">
                <a:latin typeface="Arial"/>
                <a:cs typeface="Arial"/>
              </a:rPr>
              <a:t>ensur</a:t>
            </a:r>
            <a:r>
              <a:rPr sz="3200" spc="-5" dirty="0">
                <a:latin typeface="Arial"/>
                <a:cs typeface="Arial"/>
              </a:rPr>
              <a:t>e </a:t>
            </a:r>
            <a:r>
              <a:rPr sz="3200" spc="-10" dirty="0">
                <a:latin typeface="Arial"/>
                <a:cs typeface="Arial"/>
              </a:rPr>
              <a:t>performance.</a:t>
            </a:r>
            <a:endParaRPr sz="3200">
              <a:latin typeface="Arial"/>
              <a:cs typeface="Arial"/>
            </a:endParaRPr>
          </a:p>
          <a:p>
            <a:pPr marL="354965" marR="543560" indent="-342265">
              <a:lnSpc>
                <a:spcPts val="3070"/>
              </a:lnSpc>
              <a:spcBef>
                <a:spcPts val="1730"/>
              </a:spcBef>
              <a:buChar char="•"/>
              <a:tabLst>
                <a:tab pos="355600" algn="l"/>
              </a:tabLst>
            </a:pPr>
            <a:r>
              <a:rPr sz="3200" spc="-10" dirty="0">
                <a:latin typeface="Arial"/>
                <a:cs typeface="Arial"/>
              </a:rPr>
              <a:t>Require</a:t>
            </a:r>
            <a:r>
              <a:rPr sz="3200" spc="-5" dirty="0">
                <a:latin typeface="Arial"/>
                <a:cs typeface="Arial"/>
              </a:rPr>
              <a:t>s </a:t>
            </a:r>
            <a:r>
              <a:rPr sz="3200" spc="-10" dirty="0">
                <a:latin typeface="Arial"/>
                <a:cs typeface="Arial"/>
              </a:rPr>
              <a:t>revie</a:t>
            </a:r>
            <a:r>
              <a:rPr sz="3200" spc="-5" dirty="0">
                <a:latin typeface="Arial"/>
                <a:cs typeface="Arial"/>
              </a:rPr>
              <a:t>w </a:t>
            </a:r>
            <a:r>
              <a:rPr sz="3200" spc="-10" dirty="0">
                <a:latin typeface="Arial"/>
                <a:cs typeface="Arial"/>
              </a:rPr>
              <a:t>o</a:t>
            </a:r>
            <a:r>
              <a:rPr sz="3200" spc="-5" dirty="0">
                <a:latin typeface="Arial"/>
                <a:cs typeface="Arial"/>
              </a:rPr>
              <a:t>f </a:t>
            </a:r>
            <a:r>
              <a:rPr sz="3200" spc="-10" dirty="0">
                <a:latin typeface="Arial"/>
                <a:cs typeface="Arial"/>
              </a:rPr>
              <a:t>assumption</a:t>
            </a:r>
            <a:r>
              <a:rPr sz="3200" spc="-5" dirty="0">
                <a:latin typeface="Arial"/>
                <a:cs typeface="Arial"/>
              </a:rPr>
              <a:t>s &amp; </a:t>
            </a:r>
            <a:r>
              <a:rPr sz="3200" spc="-10" dirty="0">
                <a:latin typeface="Arial"/>
                <a:cs typeface="Arial"/>
              </a:rPr>
              <a:t>revisitin</a:t>
            </a:r>
            <a:r>
              <a:rPr sz="3200" spc="-5" dirty="0">
                <a:latin typeface="Arial"/>
                <a:cs typeface="Arial"/>
              </a:rPr>
              <a:t>g </a:t>
            </a:r>
            <a:r>
              <a:rPr sz="3200" spc="-10" dirty="0">
                <a:latin typeface="Arial"/>
                <a:cs typeface="Arial"/>
              </a:rPr>
              <a:t>the</a:t>
            </a:r>
            <a:r>
              <a:rPr sz="3200" spc="-5" dirty="0">
                <a:latin typeface="Arial"/>
                <a:cs typeface="Arial"/>
              </a:rPr>
              <a:t>m </a:t>
            </a:r>
            <a:r>
              <a:rPr sz="3200" spc="-10" dirty="0">
                <a:latin typeface="Arial"/>
                <a:cs typeface="Arial"/>
              </a:rPr>
              <a:t>i</a:t>
            </a:r>
            <a:r>
              <a:rPr sz="3200" spc="-5" dirty="0">
                <a:latin typeface="Arial"/>
                <a:cs typeface="Arial"/>
              </a:rPr>
              <a:t>f </a:t>
            </a:r>
            <a:r>
              <a:rPr sz="3200" spc="-10" dirty="0">
                <a:latin typeface="Arial"/>
                <a:cs typeface="Arial"/>
              </a:rPr>
              <a:t>the</a:t>
            </a:r>
            <a:r>
              <a:rPr sz="3200" spc="-5" dirty="0">
                <a:latin typeface="Arial"/>
                <a:cs typeface="Arial"/>
              </a:rPr>
              <a:t>y </a:t>
            </a:r>
            <a:r>
              <a:rPr sz="3200" spc="-10" dirty="0">
                <a:latin typeface="Arial"/>
                <a:cs typeface="Arial"/>
              </a:rPr>
              <a:t>d</a:t>
            </a:r>
            <a:r>
              <a:rPr sz="3200" spc="-5" dirty="0">
                <a:latin typeface="Arial"/>
                <a:cs typeface="Arial"/>
              </a:rPr>
              <a:t>o </a:t>
            </a:r>
            <a:r>
              <a:rPr sz="3200" spc="-10" dirty="0">
                <a:latin typeface="Arial"/>
                <a:cs typeface="Arial"/>
              </a:rPr>
              <a:t>no</a:t>
            </a:r>
            <a:r>
              <a:rPr sz="3200" spc="-5" dirty="0">
                <a:latin typeface="Arial"/>
                <a:cs typeface="Arial"/>
              </a:rPr>
              <a:t>t </a:t>
            </a:r>
            <a:r>
              <a:rPr sz="3200" spc="-10" dirty="0">
                <a:latin typeface="Arial"/>
                <a:cs typeface="Arial"/>
              </a:rPr>
              <a:t>prov</a:t>
            </a:r>
            <a:r>
              <a:rPr sz="3200" spc="-5" dirty="0">
                <a:latin typeface="Arial"/>
                <a:cs typeface="Arial"/>
              </a:rPr>
              <a:t>e </a:t>
            </a:r>
            <a:r>
              <a:rPr sz="3200" spc="-10" dirty="0">
                <a:latin typeface="Arial"/>
                <a:cs typeface="Arial"/>
              </a:rPr>
              <a:t>out.</a:t>
            </a:r>
            <a:endParaRPr sz="3200">
              <a:latin typeface="Arial"/>
              <a:cs typeface="Arial"/>
            </a:endParaRPr>
          </a:p>
          <a:p>
            <a:pPr marL="354965" marR="45085" indent="-342265">
              <a:lnSpc>
                <a:spcPts val="3080"/>
              </a:lnSpc>
              <a:spcBef>
                <a:spcPts val="1720"/>
              </a:spcBef>
              <a:buChar char="•"/>
              <a:tabLst>
                <a:tab pos="355600" algn="l"/>
              </a:tabLst>
            </a:pPr>
            <a:r>
              <a:rPr sz="3200" spc="-5" dirty="0">
                <a:latin typeface="Arial"/>
                <a:cs typeface="Arial"/>
              </a:rPr>
              <a:t>A</a:t>
            </a:r>
            <a:r>
              <a:rPr sz="3200" spc="-10" dirty="0">
                <a:latin typeface="Arial"/>
                <a:cs typeface="Arial"/>
              </a:rPr>
              <a:t>llow</a:t>
            </a:r>
            <a:r>
              <a:rPr sz="3200" spc="-5" dirty="0">
                <a:latin typeface="Arial"/>
                <a:cs typeface="Arial"/>
              </a:rPr>
              <a:t>s </a:t>
            </a:r>
            <a:r>
              <a:rPr sz="3200" spc="-10" dirty="0">
                <a:latin typeface="Arial"/>
                <a:cs typeface="Arial"/>
              </a:rPr>
              <a:t>vigorou</a:t>
            </a:r>
            <a:r>
              <a:rPr sz="3200" spc="-5" dirty="0">
                <a:latin typeface="Arial"/>
                <a:cs typeface="Arial"/>
              </a:rPr>
              <a:t>s </a:t>
            </a:r>
            <a:r>
              <a:rPr sz="3200" spc="-10" dirty="0">
                <a:latin typeface="Arial"/>
                <a:cs typeface="Arial"/>
              </a:rPr>
              <a:t>oversigh</a:t>
            </a:r>
            <a:r>
              <a:rPr sz="3200" spc="-5" dirty="0">
                <a:latin typeface="Arial"/>
                <a:cs typeface="Arial"/>
              </a:rPr>
              <a:t>t </a:t>
            </a:r>
            <a:r>
              <a:rPr sz="3200" spc="-10" dirty="0">
                <a:latin typeface="Arial"/>
                <a:cs typeface="Arial"/>
              </a:rPr>
              <a:t>b</a:t>
            </a:r>
            <a:r>
              <a:rPr sz="3200" spc="-5" dirty="0">
                <a:latin typeface="Arial"/>
                <a:cs typeface="Arial"/>
              </a:rPr>
              <a:t>y </a:t>
            </a:r>
            <a:r>
              <a:rPr sz="3200" spc="-10" dirty="0">
                <a:latin typeface="Arial"/>
                <a:cs typeface="Arial"/>
              </a:rPr>
              <a:t>Stat</a:t>
            </a:r>
            <a:r>
              <a:rPr sz="3200" spc="-5" dirty="0">
                <a:latin typeface="Arial"/>
                <a:cs typeface="Arial"/>
              </a:rPr>
              <a:t>e &amp; </a:t>
            </a:r>
            <a:r>
              <a:rPr sz="3200" spc="-10" dirty="0">
                <a:latin typeface="Arial"/>
                <a:cs typeface="Arial"/>
              </a:rPr>
              <a:t>U.S. </a:t>
            </a:r>
            <a:r>
              <a:rPr sz="3200" spc="-5" dirty="0">
                <a:latin typeface="Arial"/>
                <a:cs typeface="Arial"/>
              </a:rPr>
              <a:t>EPA.</a:t>
            </a:r>
            <a:endParaRPr sz="3200">
              <a:latin typeface="Arial"/>
              <a:cs typeface="Arial"/>
            </a:endParaRPr>
          </a:p>
          <a:p>
            <a:pPr marL="354965" marR="5080" indent="-342265">
              <a:lnSpc>
                <a:spcPts val="3070"/>
              </a:lnSpc>
              <a:spcBef>
                <a:spcPts val="1730"/>
              </a:spcBef>
              <a:buChar char="•"/>
              <a:tabLst>
                <a:tab pos="356235" algn="l"/>
              </a:tabLst>
            </a:pPr>
            <a:r>
              <a:rPr sz="3200" spc="-5" dirty="0">
                <a:latin typeface="Arial"/>
                <a:cs typeface="Arial"/>
              </a:rPr>
              <a:t>C</a:t>
            </a:r>
            <a:r>
              <a:rPr sz="3200" spc="-10" dirty="0">
                <a:latin typeface="Arial"/>
                <a:cs typeface="Arial"/>
              </a:rPr>
              <a:t>ontinue</a:t>
            </a:r>
            <a:r>
              <a:rPr sz="3200" spc="-5" dirty="0">
                <a:latin typeface="Arial"/>
                <a:cs typeface="Arial"/>
              </a:rPr>
              <a:t>s </a:t>
            </a:r>
            <a:r>
              <a:rPr sz="3200" spc="-10" dirty="0">
                <a:latin typeface="Arial"/>
                <a:cs typeface="Arial"/>
              </a:rPr>
              <a:t>Judg</a:t>
            </a:r>
            <a:r>
              <a:rPr sz="3200" spc="-5" dirty="0">
                <a:latin typeface="Arial"/>
                <a:cs typeface="Arial"/>
              </a:rPr>
              <a:t>e </a:t>
            </a:r>
            <a:r>
              <a:rPr sz="3200" spc="-10" dirty="0">
                <a:latin typeface="Arial"/>
                <a:cs typeface="Arial"/>
              </a:rPr>
              <a:t>Lodge’</a:t>
            </a:r>
            <a:r>
              <a:rPr sz="3200" spc="-5" dirty="0">
                <a:latin typeface="Arial"/>
                <a:cs typeface="Arial"/>
              </a:rPr>
              <a:t>s </a:t>
            </a:r>
            <a:r>
              <a:rPr sz="3200" spc="-10" dirty="0">
                <a:latin typeface="Arial"/>
                <a:cs typeface="Arial"/>
              </a:rPr>
              <a:t>jurisdictio</a:t>
            </a:r>
            <a:r>
              <a:rPr sz="3200" spc="-5" dirty="0">
                <a:latin typeface="Arial"/>
                <a:cs typeface="Arial"/>
              </a:rPr>
              <a:t>n </a:t>
            </a:r>
            <a:r>
              <a:rPr sz="3200" spc="-10" dirty="0">
                <a:latin typeface="Arial"/>
                <a:cs typeface="Arial"/>
              </a:rPr>
              <a:t>over dispute</a:t>
            </a:r>
            <a:r>
              <a:rPr sz="3200" spc="-5" dirty="0">
                <a:latin typeface="Arial"/>
                <a:cs typeface="Arial"/>
              </a:rPr>
              <a:t>s </a:t>
            </a:r>
            <a:r>
              <a:rPr sz="3200" spc="-10" dirty="0">
                <a:latin typeface="Arial"/>
                <a:cs typeface="Arial"/>
              </a:rPr>
              <a:t>th</a:t>
            </a:r>
            <a:r>
              <a:rPr sz="3200" spc="-5" dirty="0">
                <a:latin typeface="Arial"/>
                <a:cs typeface="Arial"/>
              </a:rPr>
              <a:t>e </a:t>
            </a:r>
            <a:r>
              <a:rPr sz="3200" spc="-10" dirty="0">
                <a:latin typeface="Arial"/>
                <a:cs typeface="Arial"/>
              </a:rPr>
              <a:t>partie</a:t>
            </a:r>
            <a:r>
              <a:rPr sz="3200" spc="-5" dirty="0">
                <a:latin typeface="Arial"/>
                <a:cs typeface="Arial"/>
              </a:rPr>
              <a:t>s </a:t>
            </a:r>
            <a:r>
              <a:rPr sz="3200" spc="-10" dirty="0">
                <a:latin typeface="Arial"/>
                <a:cs typeface="Arial"/>
              </a:rPr>
              <a:t>canno</a:t>
            </a:r>
            <a:r>
              <a:rPr sz="3200" spc="-5" dirty="0">
                <a:latin typeface="Arial"/>
                <a:cs typeface="Arial"/>
              </a:rPr>
              <a:t>t </a:t>
            </a:r>
            <a:r>
              <a:rPr sz="3200" spc="-10" dirty="0">
                <a:latin typeface="Arial"/>
                <a:cs typeface="Arial"/>
              </a:rPr>
              <a:t>resolve.</a:t>
            </a:r>
            <a:endParaRPr sz="32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3500" y="0"/>
            <a:ext cx="9055100" cy="6832600"/>
          </a:xfrm>
          <a:prstGeom prst="rect">
            <a:avLst/>
          </a:prstGeom>
        </p:spPr>
        <p:txBody>
          <a:bodyPr vert="horz" wrap="square" lIns="0" tIns="0" rIns="0" bIns="0" rtlCol="0">
            <a:spAutoFit/>
          </a:bodyPr>
          <a:lstStyle/>
          <a:p>
            <a:pPr marL="815975" marR="1232535" indent="-342900">
              <a:lnSpc>
                <a:spcPct val="100000"/>
              </a:lnSpc>
            </a:pPr>
            <a:r>
              <a:rPr sz="3200" spc="-5" dirty="0">
                <a:latin typeface="Arial"/>
                <a:cs typeface="Arial"/>
              </a:rPr>
              <a:t>INSERT APPENDIX MAP IDENTIFYING RETRIEVAL AREAS</a:t>
            </a:r>
            <a:endParaRPr sz="3200">
              <a:latin typeface="Arial"/>
              <a:cs typeface="Arial"/>
            </a:endParaRPr>
          </a:p>
        </p:txBody>
      </p:sp>
      <p:sp>
        <p:nvSpPr>
          <p:cNvPr id="3" name="object 3"/>
          <p:cNvSpPr/>
          <p:nvPr/>
        </p:nvSpPr>
        <p:spPr>
          <a:xfrm>
            <a:off x="63500" y="0"/>
            <a:ext cx="9055099" cy="6832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NAVY ADDENDUM</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26394" y="1593850"/>
            <a:ext cx="5865812" cy="4692650"/>
          </a:xfrm>
        </p:spPr>
      </p:pic>
    </p:spTree>
    <p:extLst>
      <p:ext uri="{BB962C8B-B14F-4D97-AF65-F5344CB8AC3E}">
        <p14:creationId xmlns:p14="http://schemas.microsoft.com/office/powerpoint/2010/main" val="3409868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lnSpcReduction="10000"/>
          </a:bodyPr>
          <a:lstStyle/>
          <a:p>
            <a:r>
              <a:rPr lang="en-US" dirty="0" smtClean="0"/>
              <a:t>Late 2004 - Navy Approached the State with concern about uncertainty regarding the future of the NRF in the post 2035 Era.</a:t>
            </a:r>
          </a:p>
          <a:p>
            <a:r>
              <a:rPr lang="en-US" dirty="0" smtClean="0"/>
              <a:t>2023 deadline for wet/dry inconsistent with need for cooling of Navy SNF.  Meant possibly closing active receipt at the NRF even earlier.</a:t>
            </a:r>
          </a:p>
          <a:p>
            <a:r>
              <a:rPr lang="en-US" dirty="0" smtClean="0"/>
              <a:t>Wanted to invest in new infrastructure but uncertain if welcome in Idaho.</a:t>
            </a:r>
          </a:p>
          <a:p>
            <a:r>
              <a:rPr lang="en-US" dirty="0" smtClean="0"/>
              <a:t>Resolve uncertainty by agreeing to terms concerning future receipt and management of Navy SNF at the INL.</a:t>
            </a:r>
            <a:endParaRPr lang="en-US" dirty="0"/>
          </a:p>
        </p:txBody>
      </p:sp>
    </p:spTree>
    <p:extLst>
      <p:ext uri="{BB962C8B-B14F-4D97-AF65-F5344CB8AC3E}">
        <p14:creationId xmlns:p14="http://schemas.microsoft.com/office/powerpoint/2010/main" val="31746458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IT DOES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Allows the Navy to continue operation of the NRF in Idaho including keeping some SNF in Idaho after 2035.</a:t>
            </a:r>
          </a:p>
          <a:p>
            <a:r>
              <a:rPr lang="en-US" dirty="0" smtClean="0"/>
              <a:t>Requires all the Navy SNF arriving before 2026 to leave Idaho by 2035.</a:t>
            </a:r>
            <a:r>
              <a:rPr lang="en-US" dirty="0"/>
              <a:t> </a:t>
            </a:r>
            <a:r>
              <a:rPr lang="en-US" dirty="0" smtClean="0"/>
              <a:t> After 2026 it can stay only for as long as “reasonably necessary.” </a:t>
            </a:r>
          </a:p>
          <a:p>
            <a:r>
              <a:rPr lang="en-US" dirty="0" smtClean="0"/>
              <a:t>Caps </a:t>
            </a:r>
            <a:r>
              <a:rPr lang="en-US" dirty="0"/>
              <a:t>the amount of Navy SNF that can be in Idaho </a:t>
            </a:r>
            <a:r>
              <a:rPr lang="en-US" dirty="0" smtClean="0"/>
              <a:t>at any one time post 2035 at nine (9) MTHM</a:t>
            </a:r>
          </a:p>
          <a:p>
            <a:r>
              <a:rPr lang="en-US" dirty="0" smtClean="0"/>
              <a:t>Caps the number of shipments allowed to the INL at twenty (20) per year on a running average. </a:t>
            </a:r>
          </a:p>
          <a:p>
            <a:r>
              <a:rPr lang="en-US" dirty="0" smtClean="0"/>
              <a:t>Allows Navy to cool SNF in water pools for six (6) years.</a:t>
            </a:r>
          </a:p>
          <a:p>
            <a:r>
              <a:rPr lang="en-US" dirty="0" smtClean="0"/>
              <a:t>Allows Navy to store a small amount of SNF (750 kg.) for archival study.</a:t>
            </a:r>
            <a:endParaRPr lang="en-US" dirty="0"/>
          </a:p>
          <a:p>
            <a:endParaRPr lang="en-US" dirty="0"/>
          </a:p>
        </p:txBody>
      </p:sp>
    </p:spTree>
    <p:extLst>
      <p:ext uri="{BB962C8B-B14F-4D97-AF65-F5344CB8AC3E}">
        <p14:creationId xmlns:p14="http://schemas.microsoft.com/office/powerpoint/2010/main" val="3302533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292100"/>
            <a:ext cx="8206740" cy="1138767"/>
          </a:xfrm>
        </p:spPr>
        <p:txBody>
          <a:bodyPr>
            <a:normAutofit/>
          </a:bodyPr>
          <a:lstStyle/>
          <a:p>
            <a:r>
              <a:rPr lang="en-US" dirty="0" smtClean="0"/>
              <a:t>Subsequent Events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 Buried Waste Litigation</a:t>
            </a:r>
          </a:p>
          <a:p>
            <a:r>
              <a:rPr lang="en-US" dirty="0" smtClean="0"/>
              <a:t>Agreement to Implement</a:t>
            </a:r>
          </a:p>
          <a:p>
            <a:r>
              <a:rPr lang="en-US" dirty="0" smtClean="0"/>
              <a:t>Navy Addendum</a:t>
            </a:r>
          </a:p>
          <a:p>
            <a:r>
              <a:rPr lang="en-US" dirty="0" smtClean="0"/>
              <a:t>Commercial Fuel MOA</a:t>
            </a:r>
            <a:endParaRPr lang="en-US" dirty="0"/>
          </a:p>
        </p:txBody>
      </p:sp>
    </p:spTree>
    <p:extLst>
      <p:ext uri="{BB962C8B-B14F-4D97-AF65-F5344CB8AC3E}">
        <p14:creationId xmlns:p14="http://schemas.microsoft.com/office/powerpoint/2010/main" val="2126215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it does… </a:t>
            </a:r>
            <a:endParaRPr lang="en-US" dirty="0"/>
          </a:p>
        </p:txBody>
      </p:sp>
      <p:sp>
        <p:nvSpPr>
          <p:cNvPr id="3" name="Content Placeholder 2"/>
          <p:cNvSpPr>
            <a:spLocks noGrp="1"/>
          </p:cNvSpPr>
          <p:nvPr>
            <p:ph idx="1"/>
          </p:nvPr>
        </p:nvSpPr>
        <p:spPr/>
        <p:txBody>
          <a:bodyPr/>
          <a:lstStyle/>
          <a:p>
            <a:r>
              <a:rPr lang="en-US" dirty="0" smtClean="0"/>
              <a:t>Makes the remedies of the original 1995 Agreement applicable to new provisions if Navy does not meet the Navy Addendum.</a:t>
            </a:r>
          </a:p>
          <a:p>
            <a:pPr lvl="1"/>
            <a:r>
              <a:rPr lang="en-US" dirty="0" smtClean="0"/>
              <a:t>Stop Shipments of SNF</a:t>
            </a:r>
          </a:p>
          <a:p>
            <a:pPr lvl="1"/>
            <a:r>
              <a:rPr lang="en-US" dirty="0" smtClean="0"/>
              <a:t>Penalties of $60,000 per day.</a:t>
            </a:r>
            <a:endParaRPr lang="en-US" dirty="0"/>
          </a:p>
        </p:txBody>
      </p:sp>
    </p:spTree>
    <p:extLst>
      <p:ext uri="{BB962C8B-B14F-4D97-AF65-F5344CB8AC3E}">
        <p14:creationId xmlns:p14="http://schemas.microsoft.com/office/powerpoint/2010/main" val="6868580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 FUEL MOA</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16100" y="2111375"/>
            <a:ext cx="5486400" cy="3657600"/>
          </a:xfrm>
        </p:spPr>
      </p:pic>
    </p:spTree>
    <p:extLst>
      <p:ext uri="{BB962C8B-B14F-4D97-AF65-F5344CB8AC3E}">
        <p14:creationId xmlns:p14="http://schemas.microsoft.com/office/powerpoint/2010/main" val="2713376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dirty="0" smtClean="0"/>
              <a:t>Section D.2.e:  “Except as set forth in Section D.2.d above, DOE will make no shipments of spent fuel from commercial nuclear power plants to INEL.” </a:t>
            </a:r>
          </a:p>
          <a:p>
            <a:r>
              <a:rPr lang="en-US" dirty="0" smtClean="0"/>
              <a:t>Section J.1:  *** “Idaho shall have the ability, in its sole discretion, to waive performance by the federal parties of any terms, conditions and obligations contained in this Agreement.”  </a:t>
            </a:r>
            <a:endParaRPr lang="en-US" dirty="0"/>
          </a:p>
        </p:txBody>
      </p:sp>
    </p:spTree>
    <p:extLst>
      <p:ext uri="{BB962C8B-B14F-4D97-AF65-F5344CB8AC3E}">
        <p14:creationId xmlns:p14="http://schemas.microsoft.com/office/powerpoint/2010/main" val="3028587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North Anna Fuel Shipment</a:t>
            </a:r>
            <a:endParaRPr lang="en-US" dirty="0"/>
          </a:p>
        </p:txBody>
      </p:sp>
      <p:sp>
        <p:nvSpPr>
          <p:cNvPr id="3" name="Content Placeholder 2"/>
          <p:cNvSpPr>
            <a:spLocks noGrp="1"/>
          </p:cNvSpPr>
          <p:nvPr>
            <p:ph idx="1"/>
          </p:nvPr>
        </p:nvSpPr>
        <p:spPr/>
        <p:txBody>
          <a:bodyPr/>
          <a:lstStyle/>
          <a:p>
            <a:r>
              <a:rPr lang="en-US" dirty="0" smtClean="0"/>
              <a:t>2004 – DOE approached the State to ask for a waiver to allow shipment of fuel from the North Anna </a:t>
            </a:r>
            <a:r>
              <a:rPr lang="en-US" dirty="0" err="1" smtClean="0"/>
              <a:t>Powerplant</a:t>
            </a:r>
            <a:r>
              <a:rPr lang="en-US" dirty="0" smtClean="0"/>
              <a:t> to INL for research.</a:t>
            </a:r>
          </a:p>
          <a:p>
            <a:r>
              <a:rPr lang="en-US" dirty="0" smtClean="0"/>
              <a:t>Idaho agreed with specific conditions:</a:t>
            </a:r>
          </a:p>
          <a:p>
            <a:pPr lvl="1"/>
            <a:r>
              <a:rPr lang="en-US" dirty="0" smtClean="0"/>
              <a:t>Limited quantity (4 fuel rods &amp; 2 control rods)</a:t>
            </a:r>
          </a:p>
          <a:p>
            <a:pPr lvl="1"/>
            <a:r>
              <a:rPr lang="en-US" dirty="0" smtClean="0"/>
              <a:t>Counted against the annual shipment limit and material remaining counted against total limit.</a:t>
            </a:r>
          </a:p>
          <a:p>
            <a:pPr lvl="1"/>
            <a:r>
              <a:rPr lang="en-US" dirty="0" smtClean="0"/>
              <a:t>All materials except for destructive examination wastes would leave by the end of 2006.</a:t>
            </a:r>
            <a:endParaRPr lang="en-US" dirty="0"/>
          </a:p>
        </p:txBody>
      </p:sp>
    </p:spTree>
    <p:extLst>
      <p:ext uri="{BB962C8B-B14F-4D97-AF65-F5344CB8AC3E}">
        <p14:creationId xmlns:p14="http://schemas.microsoft.com/office/powerpoint/2010/main" val="3911071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Commercial Fuel Research</a:t>
            </a:r>
            <a:endParaRPr lang="en-US" dirty="0"/>
          </a:p>
        </p:txBody>
      </p:sp>
      <p:sp>
        <p:nvSpPr>
          <p:cNvPr id="3" name="Content Placeholder 2"/>
          <p:cNvSpPr>
            <a:spLocks noGrp="1"/>
          </p:cNvSpPr>
          <p:nvPr>
            <p:ph idx="1"/>
          </p:nvPr>
        </p:nvSpPr>
        <p:spPr/>
        <p:txBody>
          <a:bodyPr>
            <a:normAutofit lnSpcReduction="10000"/>
          </a:bodyPr>
          <a:lstStyle/>
          <a:p>
            <a:r>
              <a:rPr lang="en-US" dirty="0" smtClean="0"/>
              <a:t>Subsequent to 2004, DOE/INL approached Idaho several more times with requests to allow for commercial fuel to come to Idaho. </a:t>
            </a:r>
          </a:p>
          <a:p>
            <a:r>
              <a:rPr lang="en-US" dirty="0" smtClean="0"/>
              <a:t>At the time of these requests DOE/INL did not appear to have contracts or firm commitments to conduct the research but wanted a commitment that they would be allowed if the contracts could be firmed.</a:t>
            </a:r>
          </a:p>
          <a:p>
            <a:r>
              <a:rPr lang="en-US" dirty="0" smtClean="0"/>
              <a:t>Idaho was reluctant to grant open waiver until more details available.</a:t>
            </a:r>
          </a:p>
          <a:p>
            <a:r>
              <a:rPr lang="en-US" dirty="0" smtClean="0"/>
              <a:t>DOE/INL didn’t follow up with firm requests</a:t>
            </a:r>
            <a:endParaRPr lang="en-US" dirty="0"/>
          </a:p>
        </p:txBody>
      </p:sp>
    </p:spTree>
    <p:extLst>
      <p:ext uri="{BB962C8B-B14F-4D97-AF65-F5344CB8AC3E}">
        <p14:creationId xmlns:p14="http://schemas.microsoft.com/office/powerpoint/2010/main" val="421323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2011 MOA</a:t>
            </a:r>
            <a:endParaRPr lang="en-US" dirty="0"/>
          </a:p>
        </p:txBody>
      </p:sp>
      <p:sp>
        <p:nvSpPr>
          <p:cNvPr id="3" name="Content Placeholder 2"/>
          <p:cNvSpPr>
            <a:spLocks noGrp="1"/>
          </p:cNvSpPr>
          <p:nvPr>
            <p:ph idx="1"/>
          </p:nvPr>
        </p:nvSpPr>
        <p:spPr/>
        <p:txBody>
          <a:bodyPr/>
          <a:lstStyle/>
          <a:p>
            <a:r>
              <a:rPr lang="en-US" dirty="0" smtClean="0"/>
              <a:t>DOE/INL engaged Idaho and explained that lack of certainty concerning Commercial SNF research was impairing the lab’s ability to compete for research.</a:t>
            </a:r>
          </a:p>
          <a:p>
            <a:r>
              <a:rPr lang="en-US" dirty="0" smtClean="0"/>
              <a:t>Idaho agreed to an MOA to allow “research quantities” of Commercial SNF to INL upon certain conditions. </a:t>
            </a:r>
            <a:endParaRPr lang="en-US" dirty="0"/>
          </a:p>
        </p:txBody>
      </p:sp>
    </p:spTree>
    <p:extLst>
      <p:ext uri="{BB962C8B-B14F-4D97-AF65-F5344CB8AC3E}">
        <p14:creationId xmlns:p14="http://schemas.microsoft.com/office/powerpoint/2010/main" val="3488488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Is a “conditional waiver” not a contract amendment.  </a:t>
            </a:r>
          </a:p>
          <a:p>
            <a:r>
              <a:rPr lang="en-US" dirty="0" smtClean="0"/>
              <a:t>Terminable “at will” by Idaho.</a:t>
            </a:r>
          </a:p>
          <a:p>
            <a:r>
              <a:rPr lang="en-US" dirty="0" smtClean="0"/>
              <a:t>Allows only “research quantities” = only what is necessary for the specific research project.</a:t>
            </a:r>
          </a:p>
          <a:p>
            <a:r>
              <a:rPr lang="en-US" dirty="0" smtClean="0"/>
              <a:t>Not more that 400 kg. in any calendar year</a:t>
            </a:r>
          </a:p>
          <a:p>
            <a:r>
              <a:rPr lang="en-US" dirty="0" smtClean="0"/>
              <a:t>Shipments count against the annual cap of shipments – regardless of size. </a:t>
            </a:r>
          </a:p>
          <a:p>
            <a:r>
              <a:rPr lang="en-US" dirty="0" smtClean="0"/>
              <a:t>Volume MTHM remaining onsite counts against the total cap.</a:t>
            </a:r>
          </a:p>
          <a:p>
            <a:r>
              <a:rPr lang="en-US" dirty="0" smtClean="0"/>
              <a:t>Allows for a “library” of not more than 10 kg.</a:t>
            </a:r>
          </a:p>
          <a:p>
            <a:r>
              <a:rPr lang="en-US" dirty="0" smtClean="0"/>
              <a:t>Notification/documentation and reports.</a:t>
            </a:r>
            <a:endParaRPr lang="en-US" dirty="0"/>
          </a:p>
        </p:txBody>
      </p:sp>
    </p:spTree>
    <p:extLst>
      <p:ext uri="{BB962C8B-B14F-4D97-AF65-F5344CB8AC3E}">
        <p14:creationId xmlns:p14="http://schemas.microsoft.com/office/powerpoint/2010/main" val="4287108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means all!”</a:t>
            </a:r>
            <a:endParaRPr lang="en-US" dirty="0"/>
          </a:p>
        </p:txBody>
      </p:sp>
      <p:sp>
        <p:nvSpPr>
          <p:cNvPr id="3" name="Content Placeholder 2"/>
          <p:cNvSpPr>
            <a:spLocks noGrp="1"/>
          </p:cNvSpPr>
          <p:nvPr>
            <p:ph idx="1"/>
          </p:nvPr>
        </p:nvSpPr>
        <p:spPr/>
        <p:txBody>
          <a:bodyPr/>
          <a:lstStyle/>
          <a:p>
            <a:r>
              <a:rPr lang="en-US" dirty="0" smtClean="0"/>
              <a:t>Section B.1:  </a:t>
            </a:r>
          </a:p>
          <a:p>
            <a:pPr marL="136721" indent="0">
              <a:buNone/>
            </a:pPr>
            <a:endParaRPr lang="en-US" dirty="0"/>
          </a:p>
          <a:p>
            <a:pPr marL="136721" indent="0">
              <a:buNone/>
            </a:pPr>
            <a:r>
              <a:rPr lang="en-US" dirty="0" smtClean="0"/>
              <a:t>“DOE shall ship all transuranic waste now located at the INEL, currently estimated at 65,000 cubic meters in volume, to the Waste Isolation Pilot Plant (WIPP) or such other facility designated by DOE, by a target date of December 31, 2013, and in no event later than December 31, 2018.”  </a:t>
            </a:r>
            <a:endParaRPr lang="en-US" dirty="0"/>
          </a:p>
        </p:txBody>
      </p:sp>
    </p:spTree>
    <p:extLst>
      <p:ext uri="{BB962C8B-B14F-4D97-AF65-F5344CB8AC3E}">
        <p14:creationId xmlns:p14="http://schemas.microsoft.com/office/powerpoint/2010/main" val="1387572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“All means all!”</a:t>
            </a:r>
            <a:endParaRPr lang="en-US" dirty="0"/>
          </a:p>
        </p:txBody>
      </p:sp>
      <p:sp>
        <p:nvSpPr>
          <p:cNvPr id="3" name="Content Placeholder 2"/>
          <p:cNvSpPr>
            <a:spLocks noGrp="1"/>
          </p:cNvSpPr>
          <p:nvPr>
            <p:ph idx="1"/>
          </p:nvPr>
        </p:nvSpPr>
        <p:spPr/>
        <p:txBody>
          <a:bodyPr>
            <a:normAutofit/>
          </a:bodyPr>
          <a:lstStyle/>
          <a:p>
            <a:r>
              <a:rPr lang="en-US" dirty="0" smtClean="0"/>
              <a:t>Post 1995 – Actions by DOE indicated intent to leave buried TRU waste in place. </a:t>
            </a:r>
          </a:p>
          <a:p>
            <a:r>
              <a:rPr lang="en-US" dirty="0" smtClean="0"/>
              <a:t>2001-2002 – Pit 9 Dispute Resolution – brought issue to a head.  </a:t>
            </a:r>
          </a:p>
          <a:p>
            <a:pPr marL="583343" lvl="1" indent="0" algn="ctr">
              <a:buNone/>
            </a:pPr>
            <a:r>
              <a:rPr lang="en-US" sz="1800" dirty="0" smtClean="0"/>
              <a:t>“</a:t>
            </a:r>
            <a:r>
              <a:rPr lang="en-US" sz="1800" dirty="0"/>
              <a:t>As the State knows, the 95 SA commitment to ship 65,000 cubic meters of transuranic waste out of state by 2018 referred to only the post-1970 retrievably stored waste and not to any of the pre-1970 buried waste.”</a:t>
            </a:r>
          </a:p>
          <a:p>
            <a:r>
              <a:rPr lang="en-US" dirty="0" smtClean="0"/>
              <a:t>Motion to Re-open litigation for Declaratory Relief – 4/18/2002.</a:t>
            </a:r>
          </a:p>
        </p:txBody>
      </p:sp>
    </p:spTree>
    <p:extLst>
      <p:ext uri="{BB962C8B-B14F-4D97-AF65-F5344CB8AC3E}">
        <p14:creationId xmlns:p14="http://schemas.microsoft.com/office/powerpoint/2010/main" val="3079500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means all!” </a:t>
            </a:r>
            <a:br>
              <a:rPr lang="en-US" dirty="0" smtClean="0"/>
            </a:br>
            <a:r>
              <a:rPr lang="en-US" dirty="0" smtClean="0"/>
              <a:t>cont.</a:t>
            </a:r>
            <a:endParaRPr lang="en-US" dirty="0"/>
          </a:p>
        </p:txBody>
      </p:sp>
      <p:sp>
        <p:nvSpPr>
          <p:cNvPr id="3" name="Content Placeholder 2"/>
          <p:cNvSpPr>
            <a:spLocks noGrp="1"/>
          </p:cNvSpPr>
          <p:nvPr>
            <p:ph idx="1"/>
          </p:nvPr>
        </p:nvSpPr>
        <p:spPr/>
        <p:txBody>
          <a:bodyPr/>
          <a:lstStyle/>
          <a:p>
            <a:r>
              <a:rPr lang="en-US" dirty="0"/>
              <a:t>Summary Judgment for </a:t>
            </a:r>
            <a:r>
              <a:rPr lang="en-US" dirty="0" smtClean="0"/>
              <a:t>Idaho 3/31/2003</a:t>
            </a:r>
            <a:endParaRPr lang="en-US" dirty="0"/>
          </a:p>
          <a:p>
            <a:r>
              <a:rPr lang="en-US" dirty="0"/>
              <a:t>Appeal to the Ninth Circuit – </a:t>
            </a:r>
            <a:r>
              <a:rPr lang="en-US" dirty="0" smtClean="0"/>
              <a:t>Reversed – 12/3/2004</a:t>
            </a:r>
          </a:p>
          <a:p>
            <a:pPr marL="455737" lvl="1" indent="0">
              <a:buNone/>
            </a:pPr>
            <a:r>
              <a:rPr lang="en-US" sz="1400" dirty="0" smtClean="0"/>
              <a:t>“We remand the case for the district court to consider the parties’ extrinsic evidence, including the source of the 65,000 cubic meter estimate in interpreting the contract so as to give effect to the second clause as well as the first.”</a:t>
            </a:r>
            <a:endParaRPr lang="en-US" sz="1400" dirty="0"/>
          </a:p>
          <a:p>
            <a:r>
              <a:rPr lang="en-US" dirty="0" smtClean="0"/>
              <a:t>Five Day Court Trial 2/6-10/2006</a:t>
            </a:r>
          </a:p>
          <a:p>
            <a:r>
              <a:rPr lang="en-US" dirty="0" smtClean="0"/>
              <a:t>Decision by Judge Lodge – 5/25/2006.</a:t>
            </a:r>
          </a:p>
          <a:p>
            <a:r>
              <a:rPr lang="en-US" dirty="0" smtClean="0"/>
              <a:t>Appeal to the Ninth Circuit – Affirmed 3/18/2008</a:t>
            </a:r>
            <a:endParaRPr lang="en-US" dirty="0"/>
          </a:p>
        </p:txBody>
      </p:sp>
    </p:spTree>
    <p:extLst>
      <p:ext uri="{BB962C8B-B14F-4D97-AF65-F5344CB8AC3E}">
        <p14:creationId xmlns:p14="http://schemas.microsoft.com/office/powerpoint/2010/main" val="3526833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56770" y="1662555"/>
            <a:ext cx="7692390" cy="3093154"/>
          </a:xfrm>
          <a:prstGeom prst="rect">
            <a:avLst/>
          </a:prstGeom>
        </p:spPr>
        <p:txBody>
          <a:bodyPr vert="horz" wrap="square" lIns="0" tIns="0" rIns="0" bIns="0" rtlCol="0">
            <a:spAutoFit/>
          </a:bodyPr>
          <a:lstStyle/>
          <a:p>
            <a:pPr marL="55880" indent="238125">
              <a:lnSpc>
                <a:spcPct val="100000"/>
              </a:lnSpc>
            </a:pPr>
            <a:r>
              <a:rPr sz="2000" spc="-5" dirty="0">
                <a:latin typeface="Arial"/>
                <a:cs typeface="Arial"/>
              </a:rPr>
              <a:t>U.S. District Court</a:t>
            </a:r>
            <a:r>
              <a:rPr sz="2000" spc="-10" dirty="0">
                <a:latin typeface="Arial"/>
                <a:cs typeface="Arial"/>
              </a:rPr>
              <a:t> </a:t>
            </a:r>
            <a:r>
              <a:rPr sz="2000" spc="-5" dirty="0">
                <a:latin typeface="Arial"/>
                <a:cs typeface="Arial"/>
              </a:rPr>
              <a:t>Judge</a:t>
            </a:r>
            <a:r>
              <a:rPr sz="2000" dirty="0">
                <a:latin typeface="Arial"/>
                <a:cs typeface="Arial"/>
              </a:rPr>
              <a:t> </a:t>
            </a:r>
            <a:r>
              <a:rPr sz="2000" spc="-5" dirty="0">
                <a:latin typeface="Arial"/>
                <a:cs typeface="Arial"/>
              </a:rPr>
              <a:t>Edw</a:t>
            </a:r>
            <a:r>
              <a:rPr sz="2000" dirty="0">
                <a:latin typeface="Arial"/>
                <a:cs typeface="Arial"/>
              </a:rPr>
              <a:t>a</a:t>
            </a:r>
            <a:r>
              <a:rPr sz="2000" spc="-5" dirty="0">
                <a:latin typeface="Arial"/>
                <a:cs typeface="Arial"/>
              </a:rPr>
              <a:t>rd</a:t>
            </a:r>
            <a:r>
              <a:rPr sz="2000" dirty="0">
                <a:latin typeface="Arial"/>
                <a:cs typeface="Arial"/>
              </a:rPr>
              <a:t> </a:t>
            </a:r>
            <a:r>
              <a:rPr sz="2000" spc="-5" dirty="0">
                <a:latin typeface="Arial"/>
                <a:cs typeface="Arial"/>
              </a:rPr>
              <a:t>Lodge</a:t>
            </a:r>
            <a:r>
              <a:rPr sz="2000" dirty="0">
                <a:latin typeface="Arial"/>
                <a:cs typeface="Arial"/>
              </a:rPr>
              <a:t> </a:t>
            </a:r>
            <a:r>
              <a:rPr sz="2000" spc="-5" dirty="0">
                <a:latin typeface="Arial"/>
                <a:cs typeface="Arial"/>
              </a:rPr>
              <a:t>Ruling</a:t>
            </a:r>
            <a:r>
              <a:rPr sz="2000" dirty="0">
                <a:latin typeface="Arial"/>
                <a:cs typeface="Arial"/>
              </a:rPr>
              <a:t> </a:t>
            </a:r>
            <a:r>
              <a:rPr sz="2000" spc="-5" dirty="0">
                <a:latin typeface="Arial"/>
                <a:cs typeface="Arial"/>
              </a:rPr>
              <a:t>in</a:t>
            </a:r>
            <a:r>
              <a:rPr sz="2000" dirty="0">
                <a:latin typeface="Arial"/>
                <a:cs typeface="Arial"/>
              </a:rPr>
              <a:t> </a:t>
            </a:r>
            <a:r>
              <a:rPr sz="2000" spc="-5" dirty="0">
                <a:latin typeface="Arial"/>
                <a:cs typeface="Arial"/>
              </a:rPr>
              <a:t>May</a:t>
            </a:r>
            <a:r>
              <a:rPr sz="2000" dirty="0">
                <a:latin typeface="Arial"/>
                <a:cs typeface="Arial"/>
              </a:rPr>
              <a:t> </a:t>
            </a:r>
            <a:r>
              <a:rPr sz="2000" spc="-5" dirty="0">
                <a:latin typeface="Arial"/>
                <a:cs typeface="Arial"/>
              </a:rPr>
              <a:t>2006</a:t>
            </a:r>
            <a:r>
              <a:rPr sz="2000" spc="-5" dirty="0" smtClean="0">
                <a:latin typeface="Arial"/>
                <a:cs typeface="Arial"/>
              </a:rPr>
              <a:t>:</a:t>
            </a:r>
            <a:endParaRPr lang="en-US" sz="2000" spc="-5" dirty="0" smtClean="0">
              <a:latin typeface="Arial"/>
              <a:cs typeface="Arial"/>
            </a:endParaRPr>
          </a:p>
          <a:p>
            <a:pPr marL="55880" indent="238125">
              <a:lnSpc>
                <a:spcPct val="100000"/>
              </a:lnSpc>
            </a:pPr>
            <a:endParaRPr lang="en-US" sz="2000" spc="-5" dirty="0">
              <a:latin typeface="Arial"/>
              <a:cs typeface="Arial"/>
            </a:endParaRPr>
          </a:p>
          <a:p>
            <a:pPr marL="55880" indent="238125">
              <a:lnSpc>
                <a:spcPct val="100000"/>
              </a:lnSpc>
            </a:pPr>
            <a:r>
              <a:rPr lang="en-US" sz="2000" spc="-5" dirty="0" smtClean="0">
                <a:latin typeface="Arial"/>
                <a:cs typeface="Arial"/>
              </a:rPr>
              <a:t>Transuranic Waste Definition does not include alpha low level waste and DOE not obligated to remove.</a:t>
            </a:r>
            <a:endParaRPr sz="2000" dirty="0">
              <a:latin typeface="Arial"/>
              <a:cs typeface="Arial"/>
            </a:endParaRPr>
          </a:p>
          <a:p>
            <a:pPr>
              <a:lnSpc>
                <a:spcPct val="100000"/>
              </a:lnSpc>
              <a:spcBef>
                <a:spcPts val="41"/>
              </a:spcBef>
            </a:pPr>
            <a:endParaRPr sz="2050" dirty="0">
              <a:latin typeface="Times New Roman"/>
              <a:cs typeface="Times New Roman"/>
            </a:endParaRPr>
          </a:p>
          <a:p>
            <a:pPr marL="55880" marR="337820" algn="ctr">
              <a:lnSpc>
                <a:spcPct val="100000"/>
              </a:lnSpc>
            </a:pPr>
            <a:r>
              <a:rPr sz="2000" spc="-10" dirty="0">
                <a:latin typeface="Arial"/>
                <a:cs typeface="Arial"/>
              </a:rPr>
              <a:t>DO</a:t>
            </a:r>
            <a:r>
              <a:rPr sz="2000" spc="-5" dirty="0">
                <a:latin typeface="Arial"/>
                <a:cs typeface="Arial"/>
              </a:rPr>
              <a:t>E</a:t>
            </a:r>
            <a:r>
              <a:rPr sz="2000" dirty="0">
                <a:latin typeface="Arial"/>
                <a:cs typeface="Arial"/>
              </a:rPr>
              <a:t> </a:t>
            </a:r>
            <a:r>
              <a:rPr sz="2000" spc="-10" dirty="0">
                <a:latin typeface="Arial"/>
                <a:cs typeface="Arial"/>
              </a:rPr>
              <a:t>mus</a:t>
            </a:r>
            <a:r>
              <a:rPr sz="2000" spc="-5" dirty="0">
                <a:latin typeface="Arial"/>
                <a:cs typeface="Arial"/>
              </a:rPr>
              <a:t>t</a:t>
            </a:r>
            <a:r>
              <a:rPr sz="2000" dirty="0">
                <a:latin typeface="Arial"/>
                <a:cs typeface="Arial"/>
              </a:rPr>
              <a:t> </a:t>
            </a:r>
            <a:r>
              <a:rPr sz="2000" spc="-10" dirty="0">
                <a:latin typeface="Arial"/>
                <a:cs typeface="Arial"/>
              </a:rPr>
              <a:t>remov</a:t>
            </a:r>
            <a:r>
              <a:rPr sz="2000" spc="-5" dirty="0">
                <a:latin typeface="Arial"/>
                <a:cs typeface="Arial"/>
              </a:rPr>
              <a:t>e</a:t>
            </a:r>
            <a:r>
              <a:rPr sz="2000" dirty="0">
                <a:latin typeface="Arial"/>
                <a:cs typeface="Arial"/>
              </a:rPr>
              <a:t> </a:t>
            </a:r>
            <a:r>
              <a:rPr sz="2000" spc="-10" dirty="0">
                <a:latin typeface="Arial"/>
                <a:cs typeface="Arial"/>
              </a:rPr>
              <a:t>al</a:t>
            </a:r>
            <a:r>
              <a:rPr sz="2000" spc="-5" dirty="0">
                <a:latin typeface="Arial"/>
                <a:cs typeface="Arial"/>
              </a:rPr>
              <a:t>l</a:t>
            </a:r>
            <a:r>
              <a:rPr sz="2000" dirty="0">
                <a:latin typeface="Arial"/>
                <a:cs typeface="Arial"/>
              </a:rPr>
              <a:t> </a:t>
            </a:r>
            <a:r>
              <a:rPr lang="en-US" sz="2000" dirty="0" smtClean="0">
                <a:latin typeface="Arial"/>
                <a:cs typeface="Arial"/>
              </a:rPr>
              <a:t>"</a:t>
            </a:r>
            <a:r>
              <a:rPr sz="2000" spc="-10" dirty="0" smtClean="0">
                <a:latin typeface="Arial"/>
                <a:cs typeface="Arial"/>
              </a:rPr>
              <a:t>transurani</a:t>
            </a:r>
            <a:r>
              <a:rPr sz="2000" spc="-5" dirty="0" smtClean="0">
                <a:latin typeface="Arial"/>
                <a:cs typeface="Arial"/>
              </a:rPr>
              <a:t>c</a:t>
            </a:r>
            <a:r>
              <a:rPr sz="2000" dirty="0" smtClean="0">
                <a:latin typeface="Arial"/>
                <a:cs typeface="Arial"/>
              </a:rPr>
              <a:t> </a:t>
            </a:r>
            <a:r>
              <a:rPr sz="2000" spc="-10" dirty="0" smtClean="0">
                <a:latin typeface="Arial"/>
                <a:cs typeface="Arial"/>
              </a:rPr>
              <a:t>wast</a:t>
            </a:r>
            <a:r>
              <a:rPr sz="2000" spc="-5" dirty="0" smtClean="0">
                <a:latin typeface="Arial"/>
                <a:cs typeface="Arial"/>
              </a:rPr>
              <a:t>e</a:t>
            </a:r>
            <a:r>
              <a:rPr lang="en-US" sz="2000" spc="-5" dirty="0" smtClean="0">
                <a:latin typeface="Arial"/>
                <a:cs typeface="Arial"/>
              </a:rPr>
              <a:t>"</a:t>
            </a:r>
            <a:r>
              <a:rPr sz="2000" dirty="0" smtClean="0">
                <a:latin typeface="Arial"/>
                <a:cs typeface="Arial"/>
              </a:rPr>
              <a:t> </a:t>
            </a:r>
            <a:r>
              <a:rPr sz="2000" spc="-10" dirty="0">
                <a:latin typeface="Arial"/>
                <a:cs typeface="Arial"/>
              </a:rPr>
              <a:t>burie</a:t>
            </a:r>
            <a:r>
              <a:rPr sz="2000" spc="-5" dirty="0">
                <a:latin typeface="Arial"/>
                <a:cs typeface="Arial"/>
              </a:rPr>
              <a:t>d</a:t>
            </a:r>
            <a:r>
              <a:rPr sz="2000" dirty="0">
                <a:latin typeface="Arial"/>
                <a:cs typeface="Arial"/>
              </a:rPr>
              <a:t> </a:t>
            </a:r>
            <a:r>
              <a:rPr sz="2000" spc="-10" dirty="0">
                <a:latin typeface="Arial"/>
                <a:cs typeface="Arial"/>
              </a:rPr>
              <a:t>i</a:t>
            </a:r>
            <a:r>
              <a:rPr sz="2000" spc="-5" dirty="0">
                <a:latin typeface="Arial"/>
                <a:cs typeface="Arial"/>
              </a:rPr>
              <a:t>n</a:t>
            </a:r>
            <a:r>
              <a:rPr sz="2000" dirty="0">
                <a:latin typeface="Arial"/>
                <a:cs typeface="Arial"/>
              </a:rPr>
              <a:t> </a:t>
            </a:r>
            <a:r>
              <a:rPr sz="2000" spc="-10" dirty="0">
                <a:latin typeface="Arial"/>
                <a:cs typeface="Arial"/>
              </a:rPr>
              <a:t>th</a:t>
            </a:r>
            <a:r>
              <a:rPr sz="2000" spc="-5" dirty="0">
                <a:latin typeface="Arial"/>
                <a:cs typeface="Arial"/>
              </a:rPr>
              <a:t>e</a:t>
            </a:r>
            <a:r>
              <a:rPr sz="2000" dirty="0">
                <a:latin typeface="Arial"/>
                <a:cs typeface="Arial"/>
              </a:rPr>
              <a:t> </a:t>
            </a:r>
            <a:r>
              <a:rPr sz="2000" spc="-10" dirty="0">
                <a:latin typeface="Arial"/>
                <a:cs typeface="Arial"/>
              </a:rPr>
              <a:t>Subsurface Di</a:t>
            </a:r>
            <a:r>
              <a:rPr sz="2000" dirty="0">
                <a:latin typeface="Arial"/>
                <a:cs typeface="Arial"/>
              </a:rPr>
              <a:t>s</a:t>
            </a:r>
            <a:r>
              <a:rPr sz="2000" spc="-10" dirty="0">
                <a:latin typeface="Arial"/>
                <a:cs typeface="Arial"/>
              </a:rPr>
              <a:t>po</a:t>
            </a:r>
            <a:r>
              <a:rPr sz="2000" dirty="0">
                <a:latin typeface="Arial"/>
                <a:cs typeface="Arial"/>
              </a:rPr>
              <a:t>s</a:t>
            </a:r>
            <a:r>
              <a:rPr sz="2000" spc="-10" dirty="0">
                <a:latin typeface="Arial"/>
                <a:cs typeface="Arial"/>
              </a:rPr>
              <a:t>a</a:t>
            </a:r>
            <a:r>
              <a:rPr sz="2000" spc="-5" dirty="0">
                <a:latin typeface="Arial"/>
                <a:cs typeface="Arial"/>
              </a:rPr>
              <a:t>l </a:t>
            </a:r>
            <a:r>
              <a:rPr sz="2000" spc="-10" dirty="0" smtClean="0">
                <a:latin typeface="Arial"/>
                <a:cs typeface="Arial"/>
              </a:rPr>
              <a:t>Are</a:t>
            </a:r>
            <a:r>
              <a:rPr sz="2000" spc="-5" dirty="0" smtClean="0">
                <a:latin typeface="Arial"/>
                <a:cs typeface="Arial"/>
              </a:rPr>
              <a:t>a</a:t>
            </a:r>
            <a:r>
              <a:rPr sz="2000" spc="-10" dirty="0" smtClean="0">
                <a:latin typeface="Arial"/>
                <a:cs typeface="Arial"/>
              </a:rPr>
              <a:t>.</a:t>
            </a:r>
            <a:endParaRPr sz="2000" dirty="0">
              <a:latin typeface="Arial"/>
              <a:cs typeface="Arial"/>
            </a:endParaRPr>
          </a:p>
          <a:p>
            <a:pPr>
              <a:lnSpc>
                <a:spcPct val="100000"/>
              </a:lnSpc>
              <a:spcBef>
                <a:spcPts val="43"/>
              </a:spcBef>
            </a:pPr>
            <a:endParaRPr sz="2050" dirty="0">
              <a:latin typeface="Times New Roman"/>
              <a:cs typeface="Times New Roman"/>
            </a:endParaRPr>
          </a:p>
          <a:p>
            <a:pPr marL="267335" marR="5080" indent="-255270">
              <a:lnSpc>
                <a:spcPct val="100000"/>
              </a:lnSpc>
            </a:pPr>
            <a:r>
              <a:rPr lang="en-US" sz="2000" spc="-10" dirty="0" smtClean="0">
                <a:latin typeface="Arial"/>
                <a:cs typeface="Arial"/>
              </a:rPr>
              <a:t>But:  How and when that was to be done is governed by CERCLA and the FFA/CO. </a:t>
            </a:r>
            <a:endParaRPr sz="20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825500"/>
            <a:ext cx="8206740" cy="5482167"/>
          </a:xfrm>
        </p:spPr>
        <p:txBody>
          <a:bodyPr>
            <a:normAutofit fontScale="90000"/>
          </a:bodyPr>
          <a:lstStyle/>
          <a:p>
            <a:pPr algn="l"/>
            <a:r>
              <a:rPr lang="en-US" sz="2400" dirty="0" smtClean="0"/>
              <a:t>“The </a:t>
            </a:r>
            <a:r>
              <a:rPr lang="en-US" sz="2400" dirty="0"/>
              <a:t>court’s interpretation of the parties obligations under the 1995 Agreement </a:t>
            </a:r>
            <a:r>
              <a:rPr lang="en-US" sz="2400" dirty="0" smtClean="0"/>
              <a:t>assures </a:t>
            </a:r>
            <a:r>
              <a:rPr lang="en-US" sz="2400" dirty="0"/>
              <a:t>that the concerns of both parties will be met.  The United States as been and will be able to store spent nuclear fuel at the INEL and the ultimate removal of buried waste from INEL will continue to progress on the timetable established in the FFA/CO and in accordance with the requirements of CERCLA.  The State of Idaho is assured that the waste will be removed and such waste will no longer endanger the Snake River aquifer.  The waste located in the TSA will be removed upon the time schedule outlined in the 1995 Agreement and buried waste shall be removed, once it is determined if and how it can be safely be moved, as directed by the FFA/CO and CERCLA</a:t>
            </a:r>
            <a:r>
              <a:rPr lang="en-US" sz="2400" dirty="0" smtClean="0"/>
              <a:t>.”  </a:t>
            </a:r>
            <a:r>
              <a:rPr lang="en-US" sz="2400" dirty="0"/>
              <a:t/>
            </a:r>
            <a:br>
              <a:rPr lang="en-US" sz="2400" dirty="0"/>
            </a:br>
            <a:endParaRPr lang="en-US" sz="2400" dirty="0"/>
          </a:p>
        </p:txBody>
      </p:sp>
    </p:spTree>
    <p:extLst>
      <p:ext uri="{BB962C8B-B14F-4D97-AF65-F5344CB8AC3E}">
        <p14:creationId xmlns:p14="http://schemas.microsoft.com/office/powerpoint/2010/main" val="469936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895" y="2118106"/>
            <a:ext cx="7750810" cy="615553"/>
          </a:xfrm>
        </p:spPr>
        <p:txBody>
          <a:bodyPr>
            <a:normAutofit fontScale="90000"/>
          </a:bodyPr>
          <a:lstStyle/>
          <a:p>
            <a:pPr algn="ctr"/>
            <a:r>
              <a:rPr lang="en-US" dirty="0" smtClean="0"/>
              <a:t>Agreement to Implement</a:t>
            </a:r>
            <a:endParaRPr lang="en-US" dirty="0"/>
          </a:p>
        </p:txBody>
      </p:sp>
      <p:sp>
        <p:nvSpPr>
          <p:cNvPr id="3" name="Subtitle 2"/>
          <p:cNvSpPr>
            <a:spLocks noGrp="1"/>
          </p:cNvSpPr>
          <p:nvPr>
            <p:ph type="subTitle" idx="1"/>
          </p:nvPr>
        </p:nvSpPr>
        <p:spPr/>
        <p:txBody>
          <a:bodyPr/>
          <a:lstStyle/>
          <a:p>
            <a:r>
              <a:rPr lang="en-US" dirty="0" smtClean="0"/>
              <a:t>What does “all” really mean? </a:t>
            </a:r>
            <a:endParaRPr lang="en-US" dirty="0"/>
          </a:p>
        </p:txBody>
      </p:sp>
    </p:spTree>
    <p:extLst>
      <p:ext uri="{BB962C8B-B14F-4D97-AF65-F5344CB8AC3E}">
        <p14:creationId xmlns:p14="http://schemas.microsoft.com/office/powerpoint/2010/main" val="2952328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24001" y="361170"/>
            <a:ext cx="7083299" cy="492443"/>
          </a:xfrm>
          <a:prstGeom prst="rect">
            <a:avLst/>
          </a:prstGeom>
        </p:spPr>
        <p:txBody>
          <a:bodyPr vert="horz" wrap="square" lIns="0" tIns="0" rIns="0" bIns="0" rtlCol="0">
            <a:spAutoFit/>
          </a:bodyPr>
          <a:lstStyle/>
          <a:p>
            <a:pPr marL="12700">
              <a:lnSpc>
                <a:spcPct val="100000"/>
              </a:lnSpc>
            </a:pPr>
            <a:r>
              <a:rPr sz="3200" spc="-10" dirty="0"/>
              <a:t>Subsurfac</a:t>
            </a:r>
            <a:r>
              <a:rPr sz="3200" spc="-5" dirty="0"/>
              <a:t>e </a:t>
            </a:r>
            <a:r>
              <a:rPr sz="3200" spc="-10" dirty="0"/>
              <a:t>Disposa</a:t>
            </a:r>
            <a:r>
              <a:rPr sz="3200" spc="-5" dirty="0"/>
              <a:t>l </a:t>
            </a:r>
            <a:r>
              <a:rPr sz="3200" spc="-10" dirty="0"/>
              <a:t>Area</a:t>
            </a:r>
            <a:endParaRPr sz="3200" dirty="0"/>
          </a:p>
        </p:txBody>
      </p:sp>
      <p:sp>
        <p:nvSpPr>
          <p:cNvPr id="3" name="object 3"/>
          <p:cNvSpPr txBox="1"/>
          <p:nvPr/>
        </p:nvSpPr>
        <p:spPr>
          <a:xfrm>
            <a:off x="552524" y="1397823"/>
            <a:ext cx="8052434" cy="949325"/>
          </a:xfrm>
          <a:prstGeom prst="rect">
            <a:avLst/>
          </a:prstGeom>
        </p:spPr>
        <p:txBody>
          <a:bodyPr vert="horz" wrap="square" lIns="0" tIns="0" rIns="0" bIns="0" rtlCol="0">
            <a:spAutoFit/>
          </a:bodyPr>
          <a:lstStyle/>
          <a:p>
            <a:pPr marL="354965" indent="-342265">
              <a:lnSpc>
                <a:spcPct val="100000"/>
              </a:lnSpc>
              <a:buChar char="•"/>
              <a:tabLst>
                <a:tab pos="355600" algn="l"/>
              </a:tabLst>
            </a:pPr>
            <a:r>
              <a:rPr sz="2000" spc="-10" dirty="0">
                <a:latin typeface="Arial"/>
                <a:cs typeface="Arial"/>
              </a:rPr>
              <a:t>3</a:t>
            </a:r>
            <a:r>
              <a:rPr sz="2000" spc="-5" dirty="0">
                <a:latin typeface="Arial"/>
                <a:cs typeface="Arial"/>
              </a:rPr>
              <a:t>5</a:t>
            </a:r>
            <a:r>
              <a:rPr sz="2000" dirty="0">
                <a:latin typeface="Arial"/>
                <a:cs typeface="Arial"/>
              </a:rPr>
              <a:t> </a:t>
            </a:r>
            <a:r>
              <a:rPr sz="2000" spc="-10" dirty="0">
                <a:latin typeface="Arial"/>
                <a:cs typeface="Arial"/>
              </a:rPr>
              <a:t>acre</a:t>
            </a:r>
            <a:r>
              <a:rPr sz="2000" spc="-5" dirty="0">
                <a:latin typeface="Arial"/>
                <a:cs typeface="Arial"/>
              </a:rPr>
              <a:t>s</a:t>
            </a:r>
            <a:r>
              <a:rPr sz="2000" dirty="0">
                <a:latin typeface="Arial"/>
                <a:cs typeface="Arial"/>
              </a:rPr>
              <a:t> </a:t>
            </a:r>
            <a:r>
              <a:rPr sz="2000" spc="-10" dirty="0">
                <a:latin typeface="Arial"/>
                <a:cs typeface="Arial"/>
              </a:rPr>
              <a:t>o</a:t>
            </a:r>
            <a:r>
              <a:rPr sz="2000" spc="-5" dirty="0">
                <a:latin typeface="Arial"/>
                <a:cs typeface="Arial"/>
              </a:rPr>
              <a:t>f</a:t>
            </a:r>
            <a:r>
              <a:rPr sz="2000" dirty="0">
                <a:latin typeface="Arial"/>
                <a:cs typeface="Arial"/>
              </a:rPr>
              <a:t> </a:t>
            </a:r>
            <a:r>
              <a:rPr sz="2000" spc="-10" dirty="0">
                <a:latin typeface="Arial"/>
                <a:cs typeface="Arial"/>
              </a:rPr>
              <a:t>wast</a:t>
            </a:r>
            <a:r>
              <a:rPr sz="2000" spc="-5" dirty="0">
                <a:latin typeface="Arial"/>
                <a:cs typeface="Arial"/>
              </a:rPr>
              <a:t>e</a:t>
            </a:r>
            <a:r>
              <a:rPr sz="2000" dirty="0">
                <a:latin typeface="Arial"/>
                <a:cs typeface="Arial"/>
              </a:rPr>
              <a:t> </a:t>
            </a:r>
            <a:r>
              <a:rPr sz="2000" spc="-10" dirty="0">
                <a:latin typeface="Arial"/>
                <a:cs typeface="Arial"/>
              </a:rPr>
              <a:t>di</a:t>
            </a:r>
            <a:r>
              <a:rPr sz="2000" dirty="0">
                <a:latin typeface="Arial"/>
                <a:cs typeface="Arial"/>
              </a:rPr>
              <a:t>s</a:t>
            </a:r>
            <a:r>
              <a:rPr sz="2000" spc="-10" dirty="0">
                <a:latin typeface="Arial"/>
                <a:cs typeface="Arial"/>
              </a:rPr>
              <a:t>po</a:t>
            </a:r>
            <a:r>
              <a:rPr sz="2000" dirty="0">
                <a:latin typeface="Arial"/>
                <a:cs typeface="Arial"/>
              </a:rPr>
              <a:t>s</a:t>
            </a:r>
            <a:r>
              <a:rPr sz="2000" spc="-10" dirty="0">
                <a:latin typeface="Arial"/>
                <a:cs typeface="Arial"/>
              </a:rPr>
              <a:t>a</a:t>
            </a:r>
            <a:r>
              <a:rPr sz="2000" spc="-5" dirty="0">
                <a:latin typeface="Arial"/>
                <a:cs typeface="Arial"/>
              </a:rPr>
              <a:t>l</a:t>
            </a:r>
            <a:r>
              <a:rPr sz="2000" dirty="0">
                <a:latin typeface="Arial"/>
                <a:cs typeface="Arial"/>
              </a:rPr>
              <a:t> </a:t>
            </a:r>
            <a:r>
              <a:rPr sz="2000" spc="-10" dirty="0">
                <a:latin typeface="Arial"/>
                <a:cs typeface="Arial"/>
              </a:rPr>
              <a:t>i</a:t>
            </a:r>
            <a:r>
              <a:rPr sz="2000" spc="-5" dirty="0">
                <a:latin typeface="Arial"/>
                <a:cs typeface="Arial"/>
              </a:rPr>
              <a:t>n</a:t>
            </a:r>
            <a:r>
              <a:rPr sz="2000" dirty="0">
                <a:latin typeface="Arial"/>
                <a:cs typeface="Arial"/>
              </a:rPr>
              <a:t> </a:t>
            </a:r>
            <a:r>
              <a:rPr sz="2000" spc="-10" dirty="0">
                <a:latin typeface="Arial"/>
                <a:cs typeface="Arial"/>
              </a:rPr>
              <a:t>97-acr</a:t>
            </a:r>
            <a:r>
              <a:rPr sz="2000" spc="-5" dirty="0">
                <a:latin typeface="Arial"/>
                <a:cs typeface="Arial"/>
              </a:rPr>
              <a:t>e</a:t>
            </a:r>
            <a:r>
              <a:rPr sz="2000" dirty="0">
                <a:latin typeface="Arial"/>
                <a:cs typeface="Arial"/>
              </a:rPr>
              <a:t> </a:t>
            </a:r>
            <a:r>
              <a:rPr sz="2000" spc="-10" dirty="0">
                <a:latin typeface="Arial"/>
                <a:cs typeface="Arial"/>
              </a:rPr>
              <a:t>area</a:t>
            </a:r>
            <a:endParaRPr sz="2000" dirty="0">
              <a:latin typeface="Arial"/>
              <a:cs typeface="Arial"/>
            </a:endParaRPr>
          </a:p>
          <a:p>
            <a:pPr marL="354965" marR="5080" indent="-342265">
              <a:lnSpc>
                <a:spcPct val="100000"/>
              </a:lnSpc>
              <a:spcBef>
                <a:spcPts val="470"/>
              </a:spcBef>
              <a:buChar char="•"/>
              <a:tabLst>
                <a:tab pos="356235" algn="l"/>
              </a:tabLst>
            </a:pPr>
            <a:r>
              <a:rPr sz="2000" spc="-10" dirty="0">
                <a:latin typeface="Arial"/>
                <a:cs typeface="Arial"/>
              </a:rPr>
              <a:t>1</a:t>
            </a:r>
            <a:r>
              <a:rPr sz="2000" spc="-5" dirty="0">
                <a:latin typeface="Arial"/>
                <a:cs typeface="Arial"/>
              </a:rPr>
              <a:t>5 </a:t>
            </a:r>
            <a:r>
              <a:rPr sz="2000" spc="-10" dirty="0">
                <a:latin typeface="Arial"/>
                <a:cs typeface="Arial"/>
              </a:rPr>
              <a:t>acre</a:t>
            </a:r>
            <a:r>
              <a:rPr sz="2000" spc="-5" dirty="0">
                <a:latin typeface="Arial"/>
                <a:cs typeface="Arial"/>
              </a:rPr>
              <a:t>s </a:t>
            </a:r>
            <a:r>
              <a:rPr sz="2000" spc="-10" dirty="0">
                <a:latin typeface="Arial"/>
                <a:cs typeface="Arial"/>
              </a:rPr>
              <a:t>o</a:t>
            </a:r>
            <a:r>
              <a:rPr sz="2000" spc="-5" dirty="0">
                <a:latin typeface="Arial"/>
                <a:cs typeface="Arial"/>
              </a:rPr>
              <a:t>f </a:t>
            </a:r>
            <a:r>
              <a:rPr sz="2000" spc="-10" dirty="0">
                <a:latin typeface="Arial"/>
                <a:cs typeface="Arial"/>
              </a:rPr>
              <a:t>pit</a:t>
            </a:r>
            <a:r>
              <a:rPr sz="2000" spc="-5" dirty="0">
                <a:latin typeface="Arial"/>
                <a:cs typeface="Arial"/>
              </a:rPr>
              <a:t>s </a:t>
            </a:r>
            <a:r>
              <a:rPr sz="2000" spc="-10" dirty="0">
                <a:latin typeface="Arial"/>
                <a:cs typeface="Arial"/>
              </a:rPr>
              <a:t>an</a:t>
            </a:r>
            <a:r>
              <a:rPr sz="2000" spc="-5" dirty="0">
                <a:latin typeface="Arial"/>
                <a:cs typeface="Arial"/>
              </a:rPr>
              <a:t>d </a:t>
            </a:r>
            <a:r>
              <a:rPr sz="2000" spc="-10" dirty="0">
                <a:latin typeface="Arial"/>
                <a:cs typeface="Arial"/>
              </a:rPr>
              <a:t>trenche</a:t>
            </a:r>
            <a:r>
              <a:rPr sz="2000" spc="-5" dirty="0">
                <a:latin typeface="Arial"/>
                <a:cs typeface="Arial"/>
              </a:rPr>
              <a:t>s </a:t>
            </a:r>
            <a:r>
              <a:rPr sz="2000" spc="-10" dirty="0">
                <a:latin typeface="Arial"/>
                <a:cs typeface="Arial"/>
              </a:rPr>
              <a:t>contai</a:t>
            </a:r>
            <a:r>
              <a:rPr sz="2000" spc="-5" dirty="0">
                <a:latin typeface="Arial"/>
                <a:cs typeface="Arial"/>
              </a:rPr>
              <a:t>ning shipments from Rocky Flats (Rocky</a:t>
            </a:r>
            <a:r>
              <a:rPr sz="2000" dirty="0">
                <a:latin typeface="Arial"/>
                <a:cs typeface="Arial"/>
              </a:rPr>
              <a:t> </a:t>
            </a:r>
            <a:r>
              <a:rPr sz="2000" spc="-5" dirty="0">
                <a:latin typeface="Arial"/>
                <a:cs typeface="Arial"/>
              </a:rPr>
              <a:t>Flats</a:t>
            </a:r>
            <a:r>
              <a:rPr sz="2000" dirty="0">
                <a:latin typeface="Arial"/>
                <a:cs typeface="Arial"/>
              </a:rPr>
              <a:t> </a:t>
            </a:r>
            <a:r>
              <a:rPr sz="2000" spc="-5" dirty="0">
                <a:latin typeface="Arial"/>
                <a:cs typeface="Arial"/>
              </a:rPr>
              <a:t>barrels</a:t>
            </a:r>
            <a:r>
              <a:rPr sz="2000" dirty="0">
                <a:latin typeface="Arial"/>
                <a:cs typeface="Arial"/>
              </a:rPr>
              <a:t> </a:t>
            </a:r>
            <a:r>
              <a:rPr sz="2000" spc="-5" dirty="0">
                <a:latin typeface="Arial"/>
                <a:cs typeface="Arial"/>
              </a:rPr>
              <a:t>were</a:t>
            </a:r>
            <a:r>
              <a:rPr sz="2000" dirty="0">
                <a:latin typeface="Arial"/>
                <a:cs typeface="Arial"/>
              </a:rPr>
              <a:t> </a:t>
            </a:r>
            <a:r>
              <a:rPr sz="2000" spc="-5" dirty="0">
                <a:latin typeface="Arial"/>
                <a:cs typeface="Arial"/>
              </a:rPr>
              <a:t>retrie</a:t>
            </a:r>
            <a:r>
              <a:rPr sz="2000" spc="-10" dirty="0">
                <a:latin typeface="Arial"/>
                <a:cs typeface="Arial"/>
              </a:rPr>
              <a:t>ve</a:t>
            </a:r>
            <a:r>
              <a:rPr sz="2000" spc="-5" dirty="0">
                <a:latin typeface="Arial"/>
                <a:cs typeface="Arial"/>
              </a:rPr>
              <a:t>d </a:t>
            </a:r>
            <a:r>
              <a:rPr sz="2000" spc="-10" dirty="0">
                <a:latin typeface="Arial"/>
                <a:cs typeface="Arial"/>
              </a:rPr>
              <a:t>i</a:t>
            </a:r>
            <a:r>
              <a:rPr sz="2000" spc="-5" dirty="0">
                <a:latin typeface="Arial"/>
                <a:cs typeface="Arial"/>
              </a:rPr>
              <a:t>n </a:t>
            </a:r>
            <a:r>
              <a:rPr sz="2000" spc="-10" dirty="0">
                <a:latin typeface="Arial"/>
                <a:cs typeface="Arial"/>
              </a:rPr>
              <a:t>1970</a:t>
            </a:r>
            <a:r>
              <a:rPr sz="2000" spc="-5" dirty="0">
                <a:latin typeface="Arial"/>
                <a:cs typeface="Arial"/>
              </a:rPr>
              <a:t>s </a:t>
            </a:r>
            <a:r>
              <a:rPr sz="2000" spc="-10" dirty="0">
                <a:latin typeface="Arial"/>
                <a:cs typeface="Arial"/>
              </a:rPr>
              <a:t>fro</a:t>
            </a:r>
            <a:r>
              <a:rPr sz="2000" spc="-5" dirty="0">
                <a:latin typeface="Arial"/>
                <a:cs typeface="Arial"/>
              </a:rPr>
              <a:t>m 2 </a:t>
            </a:r>
            <a:r>
              <a:rPr sz="2000" spc="-10" dirty="0">
                <a:latin typeface="Arial"/>
                <a:cs typeface="Arial"/>
              </a:rPr>
              <a:t>o</a:t>
            </a:r>
            <a:r>
              <a:rPr sz="2000" spc="-5" dirty="0">
                <a:latin typeface="Arial"/>
                <a:cs typeface="Arial"/>
              </a:rPr>
              <a:t>f </a:t>
            </a:r>
            <a:r>
              <a:rPr sz="2000" spc="-10" dirty="0">
                <a:latin typeface="Arial"/>
                <a:cs typeface="Arial"/>
              </a:rPr>
              <a:t>th</a:t>
            </a:r>
            <a:r>
              <a:rPr sz="2000" spc="-5" dirty="0">
                <a:latin typeface="Arial"/>
                <a:cs typeface="Arial"/>
              </a:rPr>
              <a:t>e </a:t>
            </a:r>
            <a:r>
              <a:rPr sz="2000" spc="-10" dirty="0">
                <a:latin typeface="Arial"/>
                <a:cs typeface="Arial"/>
              </a:rPr>
              <a:t>pits)</a:t>
            </a:r>
            <a:endParaRPr sz="2000" dirty="0">
              <a:latin typeface="Arial"/>
              <a:cs typeface="Arial"/>
            </a:endParaRPr>
          </a:p>
        </p:txBody>
      </p:sp>
      <p:sp>
        <p:nvSpPr>
          <p:cNvPr id="4" name="object 4"/>
          <p:cNvSpPr/>
          <p:nvPr/>
        </p:nvSpPr>
        <p:spPr>
          <a:xfrm>
            <a:off x="215900" y="2654300"/>
            <a:ext cx="8686799" cy="373227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200</TotalTime>
  <Words>1352</Words>
  <Application>Microsoft Office PowerPoint</Application>
  <PresentationFormat>Custom</PresentationFormat>
  <Paragraphs>111</Paragraphs>
  <Slides>26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Book Antiqua</vt:lpstr>
      <vt:lpstr>Lucida Sans</vt:lpstr>
      <vt:lpstr>Times New Roman</vt:lpstr>
      <vt:lpstr>Wingdings</vt:lpstr>
      <vt:lpstr>Wingdings 2</vt:lpstr>
      <vt:lpstr>Wingdings 3</vt:lpstr>
      <vt:lpstr>Apex</vt:lpstr>
      <vt:lpstr>1995 Settlement Agreement   “The rest of the story” </vt:lpstr>
      <vt:lpstr>Subsequent Events</vt:lpstr>
      <vt:lpstr>“All means all!”</vt:lpstr>
      <vt:lpstr>“All means all!”</vt:lpstr>
      <vt:lpstr>“All means all!”  cont.</vt:lpstr>
      <vt:lpstr>PowerPoint Presentation</vt:lpstr>
      <vt:lpstr>“The court’s interpretation of the parties obligations under the 1995 Agreement assures that the concerns of both parties will be met.  The United States as been and will be able to store spent nuclear fuel at the INEL and the ultimate removal of buried waste from INEL will continue to progress on the timetable established in the FFA/CO and in accordance with the requirements of CERCLA.  The State of Idaho is assured that the waste will be removed and such waste will no longer endanger the Snake River aquifer.  The waste located in the TSA will be removed upon the time schedule outlined in the 1995 Agreement and buried waste shall be removed, once it is determined if and how it can be safely be moved, as directed by the FFA/CO and CERCLA.”   </vt:lpstr>
      <vt:lpstr>Agreement to Implement</vt:lpstr>
      <vt:lpstr>Subsurface Disposal Area</vt:lpstr>
      <vt:lpstr>Retrieval Challenges</vt:lpstr>
      <vt:lpstr>Retrieval Challenges</vt:lpstr>
      <vt:lpstr>Targeted wastes concentrated in certain areas</vt:lpstr>
      <vt:lpstr>PowerPoint Presentation</vt:lpstr>
      <vt:lpstr>Structure of 2008 Agreement</vt:lpstr>
      <vt:lpstr>Structure of 2008 Agreement (continued)</vt:lpstr>
      <vt:lpstr>PowerPoint Presentation</vt:lpstr>
      <vt:lpstr>NAVY ADDENDUM</vt:lpstr>
      <vt:lpstr>WHY?</vt:lpstr>
      <vt:lpstr>WHAT IT DOES</vt:lpstr>
      <vt:lpstr>What it does… </vt:lpstr>
      <vt:lpstr>COMMERCIAL FUEL MOA</vt:lpstr>
      <vt:lpstr>WHY</vt:lpstr>
      <vt:lpstr>North Anna Fuel Shipment</vt:lpstr>
      <vt:lpstr>More Commercial Fuel Research</vt:lpstr>
      <vt:lpstr>2011 MOA</vt:lpstr>
      <vt:lpstr>TERMS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District Court Judge Edward Lodge Ruling in May 2006</dc:title>
  <dc:creator>HOME</dc:creator>
  <cp:lastModifiedBy>Elli F. Brown</cp:lastModifiedBy>
  <cp:revision>15</cp:revision>
  <dcterms:created xsi:type="dcterms:W3CDTF">2017-01-12T13:32:40Z</dcterms:created>
  <dcterms:modified xsi:type="dcterms:W3CDTF">2017-02-17T16:40:49Z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2008-07-01T00:00:00Z</vt:filetime>
  </property>
  <property fmtid="{D5CDD505-2E9C-101B-9397-08002B2CF9AE}" pid="3" name="Creator">
    <vt:lpwstr>Acrobat PDFMaker 7.0.5 for PowerPoint</vt:lpwstr>
  </property>
  <property fmtid="{D5CDD505-2E9C-101B-9397-08002B2CF9AE}" pid="4" name="LastSaved">
    <vt:filetime>2017-01-12T00:00:00Z</vt:filetime>
  </property>
</Properties>
</file>