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8"/>
  </p:notesMasterIdLst>
  <p:sldIdLst>
    <p:sldId id="256" r:id="rId2"/>
    <p:sldId id="258" r:id="rId3"/>
    <p:sldId id="259" r:id="rId4"/>
    <p:sldId id="260" r:id="rId5"/>
    <p:sldId id="291"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2"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6842C"/>
    <a:srgbClr val="DD7022"/>
    <a:srgbClr val="F2B022"/>
    <a:srgbClr val="347365"/>
    <a:srgbClr val="3674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6"/>
    <p:restoredTop sz="94613"/>
  </p:normalViewPr>
  <p:slideViewPr>
    <p:cSldViewPr snapToGrid="0" snapToObjects="1">
      <p:cViewPr>
        <p:scale>
          <a:sx n="84" d="100"/>
          <a:sy n="84" d="100"/>
        </p:scale>
        <p:origin x="-264" y="14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44BDA-C851-4DE2-A1E1-DACE126FE2BA}" type="doc">
      <dgm:prSet loTypeId="urn:microsoft.com/office/officeart/2005/8/layout/chevron1" loCatId="process" qsTypeId="urn:microsoft.com/office/officeart/2005/8/quickstyle/simple4" qsCatId="simple" csTypeId="urn:microsoft.com/office/officeart/2005/8/colors/colorful4" csCatId="colorful" phldr="1"/>
      <dgm:spPr/>
      <dgm:t>
        <a:bodyPr/>
        <a:lstStyle/>
        <a:p>
          <a:endParaRPr lang="en-US"/>
        </a:p>
      </dgm:t>
    </dgm:pt>
    <dgm:pt modelId="{A0C5F631-A223-4156-9780-80013A355EA2}">
      <dgm:prSet phldrT="[Text]"/>
      <dgm:spPr/>
      <dgm:t>
        <a:bodyPr/>
        <a:lstStyle/>
        <a:p>
          <a:r>
            <a:rPr lang="en-US" dirty="0" smtClean="0"/>
            <a:t>4Q16</a:t>
          </a:r>
          <a:endParaRPr lang="en-US" dirty="0"/>
        </a:p>
      </dgm:t>
    </dgm:pt>
    <dgm:pt modelId="{8C889504-AE69-4542-948B-C58CE1187DCF}" type="parTrans" cxnId="{3B22693D-7E63-4CB3-B58A-8B7D2DEDD0C8}">
      <dgm:prSet/>
      <dgm:spPr/>
      <dgm:t>
        <a:bodyPr/>
        <a:lstStyle/>
        <a:p>
          <a:endParaRPr lang="en-US"/>
        </a:p>
      </dgm:t>
    </dgm:pt>
    <dgm:pt modelId="{AA2AD09F-74F1-4DF8-A911-DD380AAD6D64}" type="sibTrans" cxnId="{3B22693D-7E63-4CB3-B58A-8B7D2DEDD0C8}">
      <dgm:prSet/>
      <dgm:spPr/>
      <dgm:t>
        <a:bodyPr/>
        <a:lstStyle/>
        <a:p>
          <a:endParaRPr lang="en-US"/>
        </a:p>
      </dgm:t>
    </dgm:pt>
    <dgm:pt modelId="{A2E99985-3BEF-4DC4-B4E9-E67C56D5A0F2}">
      <dgm:prSet phldrT="[Text]"/>
      <dgm:spPr/>
      <dgm:t>
        <a:bodyPr/>
        <a:lstStyle/>
        <a:p>
          <a:r>
            <a:rPr lang="en-US" dirty="0" smtClean="0"/>
            <a:t>1Q17</a:t>
          </a:r>
          <a:endParaRPr lang="en-US" dirty="0"/>
        </a:p>
      </dgm:t>
    </dgm:pt>
    <dgm:pt modelId="{EED007EA-2804-40C4-8921-9A1FCB985D2C}" type="parTrans" cxnId="{16D81A91-EF8D-4515-905F-3393EA4AE72C}">
      <dgm:prSet/>
      <dgm:spPr/>
      <dgm:t>
        <a:bodyPr/>
        <a:lstStyle/>
        <a:p>
          <a:endParaRPr lang="en-US"/>
        </a:p>
      </dgm:t>
    </dgm:pt>
    <dgm:pt modelId="{1D339E3F-9F52-47A2-B899-D79AF240EDB2}" type="sibTrans" cxnId="{16D81A91-EF8D-4515-905F-3393EA4AE72C}">
      <dgm:prSet/>
      <dgm:spPr/>
      <dgm:t>
        <a:bodyPr/>
        <a:lstStyle/>
        <a:p>
          <a:endParaRPr lang="en-US"/>
        </a:p>
      </dgm:t>
    </dgm:pt>
    <dgm:pt modelId="{EB5D387E-986F-431E-B8A6-E35BA2DB0C67}">
      <dgm:prSet phldrT="[Text]"/>
      <dgm:spPr/>
      <dgm:t>
        <a:bodyPr/>
        <a:lstStyle/>
        <a:p>
          <a:r>
            <a:rPr lang="en-US" dirty="0" smtClean="0"/>
            <a:t>2Q17</a:t>
          </a:r>
          <a:endParaRPr lang="en-US" dirty="0"/>
        </a:p>
      </dgm:t>
    </dgm:pt>
    <dgm:pt modelId="{39DC1205-6DDF-4C96-92BF-90AB8DD8E574}" type="parTrans" cxnId="{27BCA819-95DB-4107-9624-D9947B1B3C8B}">
      <dgm:prSet/>
      <dgm:spPr/>
      <dgm:t>
        <a:bodyPr/>
        <a:lstStyle/>
        <a:p>
          <a:endParaRPr lang="en-US"/>
        </a:p>
      </dgm:t>
    </dgm:pt>
    <dgm:pt modelId="{B3FB978D-8FDE-4197-BFA8-5A0B1DE2889B}" type="sibTrans" cxnId="{27BCA819-95DB-4107-9624-D9947B1B3C8B}">
      <dgm:prSet/>
      <dgm:spPr/>
      <dgm:t>
        <a:bodyPr/>
        <a:lstStyle/>
        <a:p>
          <a:endParaRPr lang="en-US"/>
        </a:p>
      </dgm:t>
    </dgm:pt>
    <dgm:pt modelId="{1BD30D76-6C75-494A-88DA-17389479184F}">
      <dgm:prSet phldrT="[Text]"/>
      <dgm:spPr/>
      <dgm:t>
        <a:bodyPr/>
        <a:lstStyle/>
        <a:p>
          <a:r>
            <a:rPr lang="en-US" dirty="0" smtClean="0"/>
            <a:t>3Q17</a:t>
          </a:r>
          <a:endParaRPr lang="en-US" dirty="0"/>
        </a:p>
      </dgm:t>
    </dgm:pt>
    <dgm:pt modelId="{5CF9BB3D-CEC5-4308-9814-1DB9DA4D38C5}" type="parTrans" cxnId="{D38E9933-61E6-4A25-9726-39CA0ED30AC7}">
      <dgm:prSet/>
      <dgm:spPr/>
      <dgm:t>
        <a:bodyPr/>
        <a:lstStyle/>
        <a:p>
          <a:endParaRPr lang="en-US"/>
        </a:p>
      </dgm:t>
    </dgm:pt>
    <dgm:pt modelId="{3AE4BB92-D891-46DF-8801-F9BB43CDDA1E}" type="sibTrans" cxnId="{D38E9933-61E6-4A25-9726-39CA0ED30AC7}">
      <dgm:prSet/>
      <dgm:spPr/>
      <dgm:t>
        <a:bodyPr/>
        <a:lstStyle/>
        <a:p>
          <a:endParaRPr lang="en-US"/>
        </a:p>
      </dgm:t>
    </dgm:pt>
    <dgm:pt modelId="{D081F575-496C-4709-B01E-5A3BE1D7E963}">
      <dgm:prSet phldrT="[Text]"/>
      <dgm:spPr/>
      <dgm:t>
        <a:bodyPr/>
        <a:lstStyle/>
        <a:p>
          <a:r>
            <a:rPr lang="en-US" dirty="0" smtClean="0"/>
            <a:t>4Q17</a:t>
          </a:r>
          <a:endParaRPr lang="en-US" dirty="0"/>
        </a:p>
      </dgm:t>
    </dgm:pt>
    <dgm:pt modelId="{29981F7D-D28B-4807-9F73-96D3488864BD}" type="parTrans" cxnId="{9E75A156-C880-4CB5-AC46-3B5851CB8BBB}">
      <dgm:prSet/>
      <dgm:spPr/>
      <dgm:t>
        <a:bodyPr/>
        <a:lstStyle/>
        <a:p>
          <a:endParaRPr lang="en-US"/>
        </a:p>
      </dgm:t>
    </dgm:pt>
    <dgm:pt modelId="{59B8AAF6-BAE5-4F20-8A0D-FA2503C05BC1}" type="sibTrans" cxnId="{9E75A156-C880-4CB5-AC46-3B5851CB8BBB}">
      <dgm:prSet/>
      <dgm:spPr/>
      <dgm:t>
        <a:bodyPr/>
        <a:lstStyle/>
        <a:p>
          <a:endParaRPr lang="en-US"/>
        </a:p>
      </dgm:t>
    </dgm:pt>
    <dgm:pt modelId="{572F46F4-F89A-4F52-A6CA-0CB547480E07}">
      <dgm:prSet phldrT="[Text]"/>
      <dgm:spPr/>
      <dgm:t>
        <a:bodyPr/>
        <a:lstStyle/>
        <a:p>
          <a:r>
            <a:rPr lang="en-US" dirty="0" smtClean="0"/>
            <a:t>1Q18</a:t>
          </a:r>
          <a:endParaRPr lang="en-US" dirty="0"/>
        </a:p>
      </dgm:t>
    </dgm:pt>
    <dgm:pt modelId="{94854221-AAAC-47A0-9FFD-FE12389352EA}" type="parTrans" cxnId="{4F5EE03D-AF78-4504-8365-60A31CC646C5}">
      <dgm:prSet/>
      <dgm:spPr/>
      <dgm:t>
        <a:bodyPr/>
        <a:lstStyle/>
        <a:p>
          <a:endParaRPr lang="en-US"/>
        </a:p>
      </dgm:t>
    </dgm:pt>
    <dgm:pt modelId="{8FA23BCE-F23E-454C-88C2-55389A0EEFDA}" type="sibTrans" cxnId="{4F5EE03D-AF78-4504-8365-60A31CC646C5}">
      <dgm:prSet/>
      <dgm:spPr/>
      <dgm:t>
        <a:bodyPr/>
        <a:lstStyle/>
        <a:p>
          <a:endParaRPr lang="en-US"/>
        </a:p>
      </dgm:t>
    </dgm:pt>
    <dgm:pt modelId="{D307FDE4-C8BC-449B-A49E-F2967855BD3C}">
      <dgm:prSet/>
      <dgm:spPr/>
      <dgm:t>
        <a:bodyPr/>
        <a:lstStyle/>
        <a:p>
          <a:r>
            <a:rPr lang="en-US" dirty="0" smtClean="0"/>
            <a:t>2Q18</a:t>
          </a:r>
          <a:endParaRPr lang="en-US" dirty="0"/>
        </a:p>
      </dgm:t>
    </dgm:pt>
    <dgm:pt modelId="{36E47D47-66B1-40A6-B3EF-56555E3F37FF}" type="parTrans" cxnId="{BFBD6394-F343-4B04-BA7E-9862CCF74767}">
      <dgm:prSet/>
      <dgm:spPr/>
      <dgm:t>
        <a:bodyPr/>
        <a:lstStyle/>
        <a:p>
          <a:endParaRPr lang="en-US"/>
        </a:p>
      </dgm:t>
    </dgm:pt>
    <dgm:pt modelId="{4491E2F0-597B-491A-8592-7AB360A8886F}" type="sibTrans" cxnId="{BFBD6394-F343-4B04-BA7E-9862CCF74767}">
      <dgm:prSet/>
      <dgm:spPr/>
      <dgm:t>
        <a:bodyPr/>
        <a:lstStyle/>
        <a:p>
          <a:endParaRPr lang="en-US"/>
        </a:p>
      </dgm:t>
    </dgm:pt>
    <dgm:pt modelId="{3D845A53-2DED-41D5-A8CD-D2E571133097}" type="pres">
      <dgm:prSet presAssocID="{60144BDA-C851-4DE2-A1E1-DACE126FE2BA}" presName="Name0" presStyleCnt="0">
        <dgm:presLayoutVars>
          <dgm:dir/>
          <dgm:animLvl val="lvl"/>
          <dgm:resizeHandles val="exact"/>
        </dgm:presLayoutVars>
      </dgm:prSet>
      <dgm:spPr/>
      <dgm:t>
        <a:bodyPr/>
        <a:lstStyle/>
        <a:p>
          <a:endParaRPr lang="en-US"/>
        </a:p>
      </dgm:t>
    </dgm:pt>
    <dgm:pt modelId="{AB4FE278-E5FC-44EE-9716-6A023A460AF6}" type="pres">
      <dgm:prSet presAssocID="{A0C5F631-A223-4156-9780-80013A355EA2}" presName="parTxOnly" presStyleLbl="node1" presStyleIdx="0" presStyleCnt="7">
        <dgm:presLayoutVars>
          <dgm:chMax val="0"/>
          <dgm:chPref val="0"/>
          <dgm:bulletEnabled val="1"/>
        </dgm:presLayoutVars>
      </dgm:prSet>
      <dgm:spPr/>
      <dgm:t>
        <a:bodyPr/>
        <a:lstStyle/>
        <a:p>
          <a:endParaRPr lang="en-US"/>
        </a:p>
      </dgm:t>
    </dgm:pt>
    <dgm:pt modelId="{6AB2FDFC-F908-4A01-8080-4A24F267081D}" type="pres">
      <dgm:prSet presAssocID="{AA2AD09F-74F1-4DF8-A911-DD380AAD6D64}" presName="parTxOnlySpace" presStyleCnt="0"/>
      <dgm:spPr/>
    </dgm:pt>
    <dgm:pt modelId="{47A6D4F4-7B73-4CF3-AA79-0FB75F370945}" type="pres">
      <dgm:prSet presAssocID="{A2E99985-3BEF-4DC4-B4E9-E67C56D5A0F2}" presName="parTxOnly" presStyleLbl="node1" presStyleIdx="1" presStyleCnt="7">
        <dgm:presLayoutVars>
          <dgm:chMax val="0"/>
          <dgm:chPref val="0"/>
          <dgm:bulletEnabled val="1"/>
        </dgm:presLayoutVars>
      </dgm:prSet>
      <dgm:spPr/>
      <dgm:t>
        <a:bodyPr/>
        <a:lstStyle/>
        <a:p>
          <a:endParaRPr lang="en-US"/>
        </a:p>
      </dgm:t>
    </dgm:pt>
    <dgm:pt modelId="{80E41013-DAEC-4EED-BC86-BE9E8DF4B1C5}" type="pres">
      <dgm:prSet presAssocID="{1D339E3F-9F52-47A2-B899-D79AF240EDB2}" presName="parTxOnlySpace" presStyleCnt="0"/>
      <dgm:spPr/>
    </dgm:pt>
    <dgm:pt modelId="{B7A02A4E-7EBB-4F7D-9DE9-E26627AAA141}" type="pres">
      <dgm:prSet presAssocID="{EB5D387E-986F-431E-B8A6-E35BA2DB0C67}" presName="parTxOnly" presStyleLbl="node1" presStyleIdx="2" presStyleCnt="7">
        <dgm:presLayoutVars>
          <dgm:chMax val="0"/>
          <dgm:chPref val="0"/>
          <dgm:bulletEnabled val="1"/>
        </dgm:presLayoutVars>
      </dgm:prSet>
      <dgm:spPr/>
      <dgm:t>
        <a:bodyPr/>
        <a:lstStyle/>
        <a:p>
          <a:endParaRPr lang="en-US"/>
        </a:p>
      </dgm:t>
    </dgm:pt>
    <dgm:pt modelId="{B3ACBCD2-BFCF-44D8-8AC6-085A0B11CC14}" type="pres">
      <dgm:prSet presAssocID="{B3FB978D-8FDE-4197-BFA8-5A0B1DE2889B}" presName="parTxOnlySpace" presStyleCnt="0"/>
      <dgm:spPr/>
    </dgm:pt>
    <dgm:pt modelId="{B6F80BD8-9004-4F8E-9CD4-B40D679C53D0}" type="pres">
      <dgm:prSet presAssocID="{1BD30D76-6C75-494A-88DA-17389479184F}" presName="parTxOnly" presStyleLbl="node1" presStyleIdx="3" presStyleCnt="7">
        <dgm:presLayoutVars>
          <dgm:chMax val="0"/>
          <dgm:chPref val="0"/>
          <dgm:bulletEnabled val="1"/>
        </dgm:presLayoutVars>
      </dgm:prSet>
      <dgm:spPr/>
      <dgm:t>
        <a:bodyPr/>
        <a:lstStyle/>
        <a:p>
          <a:endParaRPr lang="en-US"/>
        </a:p>
      </dgm:t>
    </dgm:pt>
    <dgm:pt modelId="{026D684E-849F-4E15-B7A9-32C6185BA5E8}" type="pres">
      <dgm:prSet presAssocID="{3AE4BB92-D891-46DF-8801-F9BB43CDDA1E}" presName="parTxOnlySpace" presStyleCnt="0"/>
      <dgm:spPr/>
    </dgm:pt>
    <dgm:pt modelId="{DDDD1D11-B9B4-4A8E-8E41-56BD6F8ED1C8}" type="pres">
      <dgm:prSet presAssocID="{D081F575-496C-4709-B01E-5A3BE1D7E963}" presName="parTxOnly" presStyleLbl="node1" presStyleIdx="4" presStyleCnt="7">
        <dgm:presLayoutVars>
          <dgm:chMax val="0"/>
          <dgm:chPref val="0"/>
          <dgm:bulletEnabled val="1"/>
        </dgm:presLayoutVars>
      </dgm:prSet>
      <dgm:spPr/>
      <dgm:t>
        <a:bodyPr/>
        <a:lstStyle/>
        <a:p>
          <a:endParaRPr lang="en-US"/>
        </a:p>
      </dgm:t>
    </dgm:pt>
    <dgm:pt modelId="{2AF3CB2A-C219-4EAE-BF6B-7FF83B8F3BDC}" type="pres">
      <dgm:prSet presAssocID="{59B8AAF6-BAE5-4F20-8A0D-FA2503C05BC1}" presName="parTxOnlySpace" presStyleCnt="0"/>
      <dgm:spPr/>
    </dgm:pt>
    <dgm:pt modelId="{322F13A5-1CB2-4564-AE52-4C742069199F}" type="pres">
      <dgm:prSet presAssocID="{572F46F4-F89A-4F52-A6CA-0CB547480E07}" presName="parTxOnly" presStyleLbl="node1" presStyleIdx="5" presStyleCnt="7">
        <dgm:presLayoutVars>
          <dgm:chMax val="0"/>
          <dgm:chPref val="0"/>
          <dgm:bulletEnabled val="1"/>
        </dgm:presLayoutVars>
      </dgm:prSet>
      <dgm:spPr/>
      <dgm:t>
        <a:bodyPr/>
        <a:lstStyle/>
        <a:p>
          <a:endParaRPr lang="en-US"/>
        </a:p>
      </dgm:t>
    </dgm:pt>
    <dgm:pt modelId="{9FA9AD11-4D19-4419-A5AE-2AB5B4D8451A}" type="pres">
      <dgm:prSet presAssocID="{8FA23BCE-F23E-454C-88C2-55389A0EEFDA}" presName="parTxOnlySpace" presStyleCnt="0"/>
      <dgm:spPr/>
    </dgm:pt>
    <dgm:pt modelId="{8F7BBB47-B66D-4B7B-AB47-FE7F82A9B7DC}" type="pres">
      <dgm:prSet presAssocID="{D307FDE4-C8BC-449B-A49E-F2967855BD3C}" presName="parTxOnly" presStyleLbl="node1" presStyleIdx="6" presStyleCnt="7">
        <dgm:presLayoutVars>
          <dgm:chMax val="0"/>
          <dgm:chPref val="0"/>
          <dgm:bulletEnabled val="1"/>
        </dgm:presLayoutVars>
      </dgm:prSet>
      <dgm:spPr/>
      <dgm:t>
        <a:bodyPr/>
        <a:lstStyle/>
        <a:p>
          <a:endParaRPr lang="en-US"/>
        </a:p>
      </dgm:t>
    </dgm:pt>
  </dgm:ptLst>
  <dgm:cxnLst>
    <dgm:cxn modelId="{9E75A156-C880-4CB5-AC46-3B5851CB8BBB}" srcId="{60144BDA-C851-4DE2-A1E1-DACE126FE2BA}" destId="{D081F575-496C-4709-B01E-5A3BE1D7E963}" srcOrd="4" destOrd="0" parTransId="{29981F7D-D28B-4807-9F73-96D3488864BD}" sibTransId="{59B8AAF6-BAE5-4F20-8A0D-FA2503C05BC1}"/>
    <dgm:cxn modelId="{27BCA819-95DB-4107-9624-D9947B1B3C8B}" srcId="{60144BDA-C851-4DE2-A1E1-DACE126FE2BA}" destId="{EB5D387E-986F-431E-B8A6-E35BA2DB0C67}" srcOrd="2" destOrd="0" parTransId="{39DC1205-6DDF-4C96-92BF-90AB8DD8E574}" sibTransId="{B3FB978D-8FDE-4197-BFA8-5A0B1DE2889B}"/>
    <dgm:cxn modelId="{D38E9933-61E6-4A25-9726-39CA0ED30AC7}" srcId="{60144BDA-C851-4DE2-A1E1-DACE126FE2BA}" destId="{1BD30D76-6C75-494A-88DA-17389479184F}" srcOrd="3" destOrd="0" parTransId="{5CF9BB3D-CEC5-4308-9814-1DB9DA4D38C5}" sibTransId="{3AE4BB92-D891-46DF-8801-F9BB43CDDA1E}"/>
    <dgm:cxn modelId="{4F5EE03D-AF78-4504-8365-60A31CC646C5}" srcId="{60144BDA-C851-4DE2-A1E1-DACE126FE2BA}" destId="{572F46F4-F89A-4F52-A6CA-0CB547480E07}" srcOrd="5" destOrd="0" parTransId="{94854221-AAAC-47A0-9FFD-FE12389352EA}" sibTransId="{8FA23BCE-F23E-454C-88C2-55389A0EEFDA}"/>
    <dgm:cxn modelId="{850861EF-1C67-4233-B95D-7A530371F8FD}" type="presOf" srcId="{1BD30D76-6C75-494A-88DA-17389479184F}" destId="{B6F80BD8-9004-4F8E-9CD4-B40D679C53D0}" srcOrd="0" destOrd="0" presId="urn:microsoft.com/office/officeart/2005/8/layout/chevron1"/>
    <dgm:cxn modelId="{16D81A91-EF8D-4515-905F-3393EA4AE72C}" srcId="{60144BDA-C851-4DE2-A1E1-DACE126FE2BA}" destId="{A2E99985-3BEF-4DC4-B4E9-E67C56D5A0F2}" srcOrd="1" destOrd="0" parTransId="{EED007EA-2804-40C4-8921-9A1FCB985D2C}" sibTransId="{1D339E3F-9F52-47A2-B899-D79AF240EDB2}"/>
    <dgm:cxn modelId="{271C251A-4E76-49D5-9A86-CAA3C1231D41}" type="presOf" srcId="{A2E99985-3BEF-4DC4-B4E9-E67C56D5A0F2}" destId="{47A6D4F4-7B73-4CF3-AA79-0FB75F370945}" srcOrd="0" destOrd="0" presId="urn:microsoft.com/office/officeart/2005/8/layout/chevron1"/>
    <dgm:cxn modelId="{EE6130AD-4450-44CB-92AB-BCB994CE9601}" type="presOf" srcId="{60144BDA-C851-4DE2-A1E1-DACE126FE2BA}" destId="{3D845A53-2DED-41D5-A8CD-D2E571133097}" srcOrd="0" destOrd="0" presId="urn:microsoft.com/office/officeart/2005/8/layout/chevron1"/>
    <dgm:cxn modelId="{3B22693D-7E63-4CB3-B58A-8B7D2DEDD0C8}" srcId="{60144BDA-C851-4DE2-A1E1-DACE126FE2BA}" destId="{A0C5F631-A223-4156-9780-80013A355EA2}" srcOrd="0" destOrd="0" parTransId="{8C889504-AE69-4542-948B-C58CE1187DCF}" sibTransId="{AA2AD09F-74F1-4DF8-A911-DD380AAD6D64}"/>
    <dgm:cxn modelId="{2D8555CC-B0CF-445F-90CA-8038AAA0C813}" type="presOf" srcId="{EB5D387E-986F-431E-B8A6-E35BA2DB0C67}" destId="{B7A02A4E-7EBB-4F7D-9DE9-E26627AAA141}" srcOrd="0" destOrd="0" presId="urn:microsoft.com/office/officeart/2005/8/layout/chevron1"/>
    <dgm:cxn modelId="{EA5B898E-B159-4544-B138-4EA09025B40B}" type="presOf" srcId="{572F46F4-F89A-4F52-A6CA-0CB547480E07}" destId="{322F13A5-1CB2-4564-AE52-4C742069199F}" srcOrd="0" destOrd="0" presId="urn:microsoft.com/office/officeart/2005/8/layout/chevron1"/>
    <dgm:cxn modelId="{8BF1433D-60D1-4796-B8D6-14F0DE23AE8A}" type="presOf" srcId="{A0C5F631-A223-4156-9780-80013A355EA2}" destId="{AB4FE278-E5FC-44EE-9716-6A023A460AF6}" srcOrd="0" destOrd="0" presId="urn:microsoft.com/office/officeart/2005/8/layout/chevron1"/>
    <dgm:cxn modelId="{7EA9C1C5-B180-4DDD-BD04-C4D52A0F210A}" type="presOf" srcId="{D081F575-496C-4709-B01E-5A3BE1D7E963}" destId="{DDDD1D11-B9B4-4A8E-8E41-56BD6F8ED1C8}" srcOrd="0" destOrd="0" presId="urn:microsoft.com/office/officeart/2005/8/layout/chevron1"/>
    <dgm:cxn modelId="{BFBD6394-F343-4B04-BA7E-9862CCF74767}" srcId="{60144BDA-C851-4DE2-A1E1-DACE126FE2BA}" destId="{D307FDE4-C8BC-449B-A49E-F2967855BD3C}" srcOrd="6" destOrd="0" parTransId="{36E47D47-66B1-40A6-B3EF-56555E3F37FF}" sibTransId="{4491E2F0-597B-491A-8592-7AB360A8886F}"/>
    <dgm:cxn modelId="{76E41574-E59D-4CDA-B665-D249BC553B98}" type="presOf" srcId="{D307FDE4-C8BC-449B-A49E-F2967855BD3C}" destId="{8F7BBB47-B66D-4B7B-AB47-FE7F82A9B7DC}" srcOrd="0" destOrd="0" presId="urn:microsoft.com/office/officeart/2005/8/layout/chevron1"/>
    <dgm:cxn modelId="{E8CE6165-9497-4004-8996-979A1F74DA75}" type="presParOf" srcId="{3D845A53-2DED-41D5-A8CD-D2E571133097}" destId="{AB4FE278-E5FC-44EE-9716-6A023A460AF6}" srcOrd="0" destOrd="0" presId="urn:microsoft.com/office/officeart/2005/8/layout/chevron1"/>
    <dgm:cxn modelId="{473B4BFF-C2B8-4760-B0A6-214721E63E14}" type="presParOf" srcId="{3D845A53-2DED-41D5-A8CD-D2E571133097}" destId="{6AB2FDFC-F908-4A01-8080-4A24F267081D}" srcOrd="1" destOrd="0" presId="urn:microsoft.com/office/officeart/2005/8/layout/chevron1"/>
    <dgm:cxn modelId="{DBC30A7E-3CD7-42D9-8FAB-0F21E7D7C531}" type="presParOf" srcId="{3D845A53-2DED-41D5-A8CD-D2E571133097}" destId="{47A6D4F4-7B73-4CF3-AA79-0FB75F370945}" srcOrd="2" destOrd="0" presId="urn:microsoft.com/office/officeart/2005/8/layout/chevron1"/>
    <dgm:cxn modelId="{9DE61339-5D88-45D2-846E-E259FCD64EBD}" type="presParOf" srcId="{3D845A53-2DED-41D5-A8CD-D2E571133097}" destId="{80E41013-DAEC-4EED-BC86-BE9E8DF4B1C5}" srcOrd="3" destOrd="0" presId="urn:microsoft.com/office/officeart/2005/8/layout/chevron1"/>
    <dgm:cxn modelId="{B328F103-1CB8-4407-BB38-9DCB3169CBD7}" type="presParOf" srcId="{3D845A53-2DED-41D5-A8CD-D2E571133097}" destId="{B7A02A4E-7EBB-4F7D-9DE9-E26627AAA141}" srcOrd="4" destOrd="0" presId="urn:microsoft.com/office/officeart/2005/8/layout/chevron1"/>
    <dgm:cxn modelId="{444D49AF-B2A7-4ACC-941B-861F19490BA8}" type="presParOf" srcId="{3D845A53-2DED-41D5-A8CD-D2E571133097}" destId="{B3ACBCD2-BFCF-44D8-8AC6-085A0B11CC14}" srcOrd="5" destOrd="0" presId="urn:microsoft.com/office/officeart/2005/8/layout/chevron1"/>
    <dgm:cxn modelId="{05D1557B-B986-473A-B512-983C696AF199}" type="presParOf" srcId="{3D845A53-2DED-41D5-A8CD-D2E571133097}" destId="{B6F80BD8-9004-4F8E-9CD4-B40D679C53D0}" srcOrd="6" destOrd="0" presId="urn:microsoft.com/office/officeart/2005/8/layout/chevron1"/>
    <dgm:cxn modelId="{E011AAAC-ED97-4B80-BFB4-26044A657F1C}" type="presParOf" srcId="{3D845A53-2DED-41D5-A8CD-D2E571133097}" destId="{026D684E-849F-4E15-B7A9-32C6185BA5E8}" srcOrd="7" destOrd="0" presId="urn:microsoft.com/office/officeart/2005/8/layout/chevron1"/>
    <dgm:cxn modelId="{7C380224-258A-4DB8-B116-04CEB01378A0}" type="presParOf" srcId="{3D845A53-2DED-41D5-A8CD-D2E571133097}" destId="{DDDD1D11-B9B4-4A8E-8E41-56BD6F8ED1C8}" srcOrd="8" destOrd="0" presId="urn:microsoft.com/office/officeart/2005/8/layout/chevron1"/>
    <dgm:cxn modelId="{FC08239C-CCD1-4987-8E6E-B364E57B8B3A}" type="presParOf" srcId="{3D845A53-2DED-41D5-A8CD-D2E571133097}" destId="{2AF3CB2A-C219-4EAE-BF6B-7FF83B8F3BDC}" srcOrd="9" destOrd="0" presId="urn:microsoft.com/office/officeart/2005/8/layout/chevron1"/>
    <dgm:cxn modelId="{367357F4-54C3-4244-9D8B-78A6A1F7E515}" type="presParOf" srcId="{3D845A53-2DED-41D5-A8CD-D2E571133097}" destId="{322F13A5-1CB2-4564-AE52-4C742069199F}" srcOrd="10" destOrd="0" presId="urn:microsoft.com/office/officeart/2005/8/layout/chevron1"/>
    <dgm:cxn modelId="{36EA77BE-9230-4BD0-B16A-132291E1B3E2}" type="presParOf" srcId="{3D845A53-2DED-41D5-A8CD-D2E571133097}" destId="{9FA9AD11-4D19-4419-A5AE-2AB5B4D8451A}" srcOrd="11" destOrd="0" presId="urn:microsoft.com/office/officeart/2005/8/layout/chevron1"/>
    <dgm:cxn modelId="{72B8B9CD-7159-4566-AF28-DFF02518A0AC}" type="presParOf" srcId="{3D845A53-2DED-41D5-A8CD-D2E571133097}" destId="{8F7BBB47-B66D-4B7B-AB47-FE7F82A9B7DC}"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FE278-E5FC-44EE-9716-6A023A460AF6}">
      <dsp:nvSpPr>
        <dsp:cNvPr id="0" name=""/>
        <dsp:cNvSpPr/>
      </dsp:nvSpPr>
      <dsp:spPr>
        <a:xfrm>
          <a:off x="0" y="112918"/>
          <a:ext cx="1375308" cy="55012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4Q16</a:t>
          </a:r>
          <a:endParaRPr lang="en-US" sz="2400" kern="1200" dirty="0"/>
        </a:p>
      </dsp:txBody>
      <dsp:txXfrm>
        <a:off x="275062" y="112918"/>
        <a:ext cx="825185" cy="550123"/>
      </dsp:txXfrm>
    </dsp:sp>
    <dsp:sp modelId="{47A6D4F4-7B73-4CF3-AA79-0FB75F370945}">
      <dsp:nvSpPr>
        <dsp:cNvPr id="0" name=""/>
        <dsp:cNvSpPr/>
      </dsp:nvSpPr>
      <dsp:spPr>
        <a:xfrm>
          <a:off x="1237777" y="112918"/>
          <a:ext cx="1375308" cy="550123"/>
        </a:xfrm>
        <a:prstGeom prst="chevron">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1Q17</a:t>
          </a:r>
          <a:endParaRPr lang="en-US" sz="2400" kern="1200" dirty="0"/>
        </a:p>
      </dsp:txBody>
      <dsp:txXfrm>
        <a:off x="1512839" y="112918"/>
        <a:ext cx="825185" cy="550123"/>
      </dsp:txXfrm>
    </dsp:sp>
    <dsp:sp modelId="{B7A02A4E-7EBB-4F7D-9DE9-E26627AAA141}">
      <dsp:nvSpPr>
        <dsp:cNvPr id="0" name=""/>
        <dsp:cNvSpPr/>
      </dsp:nvSpPr>
      <dsp:spPr>
        <a:xfrm>
          <a:off x="2475554" y="112918"/>
          <a:ext cx="1375308" cy="550123"/>
        </a:xfrm>
        <a:prstGeom prst="chevron">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2Q17</a:t>
          </a:r>
          <a:endParaRPr lang="en-US" sz="2400" kern="1200" dirty="0"/>
        </a:p>
      </dsp:txBody>
      <dsp:txXfrm>
        <a:off x="2750616" y="112918"/>
        <a:ext cx="825185" cy="550123"/>
      </dsp:txXfrm>
    </dsp:sp>
    <dsp:sp modelId="{B6F80BD8-9004-4F8E-9CD4-B40D679C53D0}">
      <dsp:nvSpPr>
        <dsp:cNvPr id="0" name=""/>
        <dsp:cNvSpPr/>
      </dsp:nvSpPr>
      <dsp:spPr>
        <a:xfrm>
          <a:off x="3713331" y="112918"/>
          <a:ext cx="1375308" cy="550123"/>
        </a:xfrm>
        <a:prstGeom prst="chevron">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3Q17</a:t>
          </a:r>
          <a:endParaRPr lang="en-US" sz="2400" kern="1200" dirty="0"/>
        </a:p>
      </dsp:txBody>
      <dsp:txXfrm>
        <a:off x="3988393" y="112918"/>
        <a:ext cx="825185" cy="550123"/>
      </dsp:txXfrm>
    </dsp:sp>
    <dsp:sp modelId="{DDDD1D11-B9B4-4A8E-8E41-56BD6F8ED1C8}">
      <dsp:nvSpPr>
        <dsp:cNvPr id="0" name=""/>
        <dsp:cNvSpPr/>
      </dsp:nvSpPr>
      <dsp:spPr>
        <a:xfrm>
          <a:off x="4951109" y="112918"/>
          <a:ext cx="1375308" cy="550123"/>
        </a:xfrm>
        <a:prstGeom prst="chevron">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4Q17</a:t>
          </a:r>
          <a:endParaRPr lang="en-US" sz="2400" kern="1200" dirty="0"/>
        </a:p>
      </dsp:txBody>
      <dsp:txXfrm>
        <a:off x="5226171" y="112918"/>
        <a:ext cx="825185" cy="550123"/>
      </dsp:txXfrm>
    </dsp:sp>
    <dsp:sp modelId="{322F13A5-1CB2-4564-AE52-4C742069199F}">
      <dsp:nvSpPr>
        <dsp:cNvPr id="0" name=""/>
        <dsp:cNvSpPr/>
      </dsp:nvSpPr>
      <dsp:spPr>
        <a:xfrm>
          <a:off x="6188886" y="112918"/>
          <a:ext cx="1375308" cy="550123"/>
        </a:xfrm>
        <a:prstGeom prst="chevron">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1Q18</a:t>
          </a:r>
          <a:endParaRPr lang="en-US" sz="2400" kern="1200" dirty="0"/>
        </a:p>
      </dsp:txBody>
      <dsp:txXfrm>
        <a:off x="6463948" y="112918"/>
        <a:ext cx="825185" cy="550123"/>
      </dsp:txXfrm>
    </dsp:sp>
    <dsp:sp modelId="{8F7BBB47-B66D-4B7B-AB47-FE7F82A9B7DC}">
      <dsp:nvSpPr>
        <dsp:cNvPr id="0" name=""/>
        <dsp:cNvSpPr/>
      </dsp:nvSpPr>
      <dsp:spPr>
        <a:xfrm>
          <a:off x="7426663" y="112918"/>
          <a:ext cx="1375308" cy="550123"/>
        </a:xfrm>
        <a:prstGeom prst="chevr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2Q18</a:t>
          </a:r>
          <a:endParaRPr lang="en-US" sz="2400" kern="1200" dirty="0"/>
        </a:p>
      </dsp:txBody>
      <dsp:txXfrm>
        <a:off x="7701725" y="112918"/>
        <a:ext cx="825185" cy="550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647314-B117-4FD5-AE60-9F6044737595}" type="datetimeFigureOut">
              <a:rPr lang="en-US" smtClean="0"/>
              <a:t>1/14/2017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9F1FF6-89BB-48E6-AB25-E10EE7B59237}" type="slidenum">
              <a:rPr lang="en-US" smtClean="0"/>
              <a:t>‹#›</a:t>
            </a:fld>
            <a:endParaRPr lang="en-US"/>
          </a:p>
        </p:txBody>
      </p:sp>
    </p:spTree>
    <p:extLst>
      <p:ext uri="{BB962C8B-B14F-4D97-AF65-F5344CB8AC3E}">
        <p14:creationId xmlns:p14="http://schemas.microsoft.com/office/powerpoint/2010/main" val="34289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C3F3EF-631D-4EEB-96ED-1AD88DF77D1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1694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5940" indent="-225940">
              <a:buAutoNum type="arabicPeriod"/>
            </a:pPr>
            <a:endParaRPr lang="en-US" dirty="0"/>
          </a:p>
        </p:txBody>
      </p:sp>
      <p:sp>
        <p:nvSpPr>
          <p:cNvPr id="4" name="Slide Number Placeholder 3"/>
          <p:cNvSpPr>
            <a:spLocks noGrp="1"/>
          </p:cNvSpPr>
          <p:nvPr>
            <p:ph type="sldNum" sz="quarter" idx="10"/>
          </p:nvPr>
        </p:nvSpPr>
        <p:spPr/>
        <p:txBody>
          <a:bodyPr/>
          <a:lstStyle/>
          <a:p>
            <a:pPr>
              <a:defRPr/>
            </a:pPr>
            <a:fld id="{4B0EE22B-D808-4E7F-ADF4-D27574E98622}"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503709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nuscalepower.com/" TargetMode="External"/><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0" y="6377381"/>
            <a:ext cx="9144000" cy="430887"/>
          </a:xfrm>
          <a:prstGeom prst="rect">
            <a:avLst/>
          </a:prstGeom>
          <a:noFill/>
        </p:spPr>
        <p:txBody>
          <a:bodyPr wrap="square" rtlCol="0">
            <a:spAutoFit/>
          </a:bodyPr>
          <a:lstStyle/>
          <a:p>
            <a:pPr algn="ctr">
              <a:lnSpc>
                <a:spcPct val="100000"/>
              </a:lnSpc>
            </a:pPr>
            <a:r>
              <a:rPr lang="en-US" sz="1100" b="1" baseline="0" dirty="0" err="1" smtClean="0">
                <a:solidFill>
                  <a:schemeClr val="bg1"/>
                </a:solidFill>
                <a:latin typeface="Arial"/>
                <a:cs typeface="Arial"/>
              </a:rPr>
              <a:t>NuScale</a:t>
            </a:r>
            <a:r>
              <a:rPr lang="en-US" sz="1100" b="1" baseline="0" dirty="0" smtClean="0">
                <a:solidFill>
                  <a:schemeClr val="bg1"/>
                </a:solidFill>
                <a:latin typeface="Arial"/>
                <a:cs typeface="Arial"/>
              </a:rPr>
              <a:t> Nonproprietary</a:t>
            </a:r>
          </a:p>
          <a:p>
            <a:pPr algn="ctr">
              <a:lnSpc>
                <a:spcPct val="100000"/>
              </a:lnSpc>
            </a:pPr>
            <a:r>
              <a:rPr lang="en-US" sz="1100" b="1" baseline="0" dirty="0" smtClean="0">
                <a:solidFill>
                  <a:schemeClr val="bg1"/>
                </a:solidFill>
                <a:latin typeface="Arial"/>
                <a:cs typeface="Arial"/>
              </a:rPr>
              <a:t>Copyright © 2017 </a:t>
            </a:r>
            <a:r>
              <a:rPr lang="en-US" sz="1100" b="1" baseline="0" dirty="0" err="1" smtClean="0">
                <a:solidFill>
                  <a:schemeClr val="bg1"/>
                </a:solidFill>
                <a:latin typeface="Arial"/>
                <a:cs typeface="Arial"/>
              </a:rPr>
              <a:t>NuScale</a:t>
            </a:r>
            <a:r>
              <a:rPr lang="en-US" sz="1100" b="1" baseline="0" dirty="0" smtClean="0">
                <a:solidFill>
                  <a:schemeClr val="bg1"/>
                </a:solidFill>
                <a:latin typeface="Arial"/>
                <a:cs typeface="Arial"/>
              </a:rPr>
              <a:t> Power, LLC.</a:t>
            </a:r>
            <a:endParaRPr lang="en-US" sz="1100" b="1" dirty="0">
              <a:solidFill>
                <a:schemeClr val="bg1"/>
              </a:solidFill>
              <a:latin typeface="Arial"/>
              <a:cs typeface="Arial"/>
            </a:endParaRPr>
          </a:p>
        </p:txBody>
      </p:sp>
      <p:sp>
        <p:nvSpPr>
          <p:cNvPr id="16" name="Text Placeholder 15"/>
          <p:cNvSpPr>
            <a:spLocks noGrp="1"/>
          </p:cNvSpPr>
          <p:nvPr>
            <p:ph type="body" sz="quarter" idx="10" hasCustomPrompt="1"/>
          </p:nvPr>
        </p:nvSpPr>
        <p:spPr>
          <a:xfrm>
            <a:off x="723386" y="2675090"/>
            <a:ext cx="4412140" cy="1105195"/>
          </a:xfrm>
          <a:prstGeom prst="rect">
            <a:avLst/>
          </a:prstGeom>
        </p:spPr>
        <p:txBody>
          <a:bodyPr/>
          <a:lstStyle>
            <a:lvl1pPr marL="0" indent="0">
              <a:lnSpc>
                <a:spcPts val="3500"/>
              </a:lnSpc>
              <a:spcBef>
                <a:spcPts val="1200"/>
              </a:spcBef>
              <a:buNone/>
              <a:defRPr sz="3600" baseline="0">
                <a:solidFill>
                  <a:srgbClr val="E6842C"/>
                </a:solidFill>
                <a:latin typeface="Arial" charset="0"/>
                <a:ea typeface="Arial" charset="0"/>
                <a:cs typeface="Arial" charset="0"/>
              </a:defRPr>
            </a:lvl1pPr>
          </a:lstStyle>
          <a:p>
            <a:pPr lvl="0"/>
            <a:r>
              <a:rPr lang="en-US" dirty="0" err="1" smtClean="0"/>
              <a:t>NuScale</a:t>
            </a:r>
            <a:r>
              <a:rPr lang="en-US" dirty="0" smtClean="0"/>
              <a:t> Power Presentation Title</a:t>
            </a:r>
            <a:endParaRPr lang="en-US" dirty="0"/>
          </a:p>
        </p:txBody>
      </p:sp>
      <p:sp>
        <p:nvSpPr>
          <p:cNvPr id="18" name="Text Placeholder 17"/>
          <p:cNvSpPr>
            <a:spLocks noGrp="1"/>
          </p:cNvSpPr>
          <p:nvPr>
            <p:ph type="body" sz="quarter" idx="11" hasCustomPrompt="1"/>
          </p:nvPr>
        </p:nvSpPr>
        <p:spPr>
          <a:xfrm>
            <a:off x="723387" y="2345555"/>
            <a:ext cx="4146550" cy="329535"/>
          </a:xfrm>
          <a:prstGeom prst="rect">
            <a:avLst/>
          </a:prstGeom>
        </p:spPr>
        <p:txBody>
          <a:bodyPr/>
          <a:lstStyle>
            <a:lvl1pPr marL="0" indent="0">
              <a:buNone/>
              <a:defRPr sz="1800">
                <a:solidFill>
                  <a:schemeClr val="bg1"/>
                </a:solidFill>
                <a:latin typeface="Arial" charset="0"/>
                <a:ea typeface="Arial" charset="0"/>
                <a:cs typeface="Arial" charset="0"/>
              </a:defRPr>
            </a:lvl1pPr>
          </a:lstStyle>
          <a:p>
            <a:pPr lvl="0"/>
            <a:r>
              <a:rPr lang="en-US" dirty="0" smtClean="0"/>
              <a:t>Presentation Date</a:t>
            </a:r>
            <a:endParaRPr lang="en-US" dirty="0"/>
          </a:p>
        </p:txBody>
      </p:sp>
      <p:sp>
        <p:nvSpPr>
          <p:cNvPr id="19" name="Text Placeholder 17"/>
          <p:cNvSpPr>
            <a:spLocks noGrp="1"/>
          </p:cNvSpPr>
          <p:nvPr>
            <p:ph type="body" sz="quarter" idx="12" hasCustomPrompt="1"/>
          </p:nvPr>
        </p:nvSpPr>
        <p:spPr>
          <a:xfrm>
            <a:off x="723387" y="4216440"/>
            <a:ext cx="4146550" cy="329535"/>
          </a:xfrm>
          <a:prstGeom prst="rect">
            <a:avLst/>
          </a:prstGeom>
        </p:spPr>
        <p:txBody>
          <a:bodyPr/>
          <a:lstStyle>
            <a:lvl1pPr marL="0" indent="0">
              <a:buNone/>
              <a:defRPr sz="1800" baseline="0">
                <a:solidFill>
                  <a:schemeClr val="bg1"/>
                </a:solidFill>
                <a:latin typeface="Arial" charset="0"/>
                <a:ea typeface="Arial" charset="0"/>
                <a:cs typeface="Arial" charset="0"/>
              </a:defRPr>
            </a:lvl1pPr>
          </a:lstStyle>
          <a:p>
            <a:pPr lvl="0"/>
            <a:r>
              <a:rPr lang="en-US" dirty="0" smtClean="0"/>
              <a:t>Presenter Name</a:t>
            </a:r>
            <a:endParaRPr lang="en-US" dirty="0"/>
          </a:p>
        </p:txBody>
      </p:sp>
      <p:sp>
        <p:nvSpPr>
          <p:cNvPr id="20" name="Text Placeholder 17"/>
          <p:cNvSpPr>
            <a:spLocks noGrp="1"/>
          </p:cNvSpPr>
          <p:nvPr>
            <p:ph type="body" sz="quarter" idx="13" hasCustomPrompt="1"/>
          </p:nvPr>
        </p:nvSpPr>
        <p:spPr>
          <a:xfrm>
            <a:off x="723387" y="4505637"/>
            <a:ext cx="4146550" cy="329535"/>
          </a:xfrm>
          <a:prstGeom prst="rect">
            <a:avLst/>
          </a:prstGeom>
        </p:spPr>
        <p:txBody>
          <a:bodyPr/>
          <a:lstStyle>
            <a:lvl1pPr marL="0" indent="0">
              <a:buNone/>
              <a:defRPr sz="1200" baseline="0">
                <a:solidFill>
                  <a:schemeClr val="bg1"/>
                </a:solidFill>
                <a:latin typeface="Arial" charset="0"/>
                <a:ea typeface="Arial" charset="0"/>
                <a:cs typeface="Arial" charset="0"/>
              </a:defRPr>
            </a:lvl1pPr>
          </a:lstStyle>
          <a:p>
            <a:pPr lvl="0"/>
            <a:r>
              <a:rPr lang="en-US" dirty="0" smtClean="0"/>
              <a:t>Presenter Title, Company</a:t>
            </a:r>
            <a:endParaRPr lang="en-US" dirty="0"/>
          </a:p>
        </p:txBody>
      </p:sp>
    </p:spTree>
    <p:extLst>
      <p:ext uri="{BB962C8B-B14F-4D97-AF65-F5344CB8AC3E}">
        <p14:creationId xmlns:p14="http://schemas.microsoft.com/office/powerpoint/2010/main" val="1048487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6200" y="6416675"/>
            <a:ext cx="381000" cy="365125"/>
          </a:xfrm>
        </p:spPr>
        <p:txBody>
          <a:bodyPr/>
          <a:lstStyle>
            <a:lvl1pPr>
              <a:defRPr sz="1200"/>
            </a:lvl1pPr>
          </a:lstStyle>
          <a:p>
            <a:fld id="{4091F121-2904-440A-B77E-FBD3D790DDDD}" type="slidenum">
              <a:rPr lang="en-US" smtClean="0"/>
              <a:pPr/>
              <a:t>‹#›</a:t>
            </a:fld>
            <a:endParaRPr lang="en-US" dirty="0"/>
          </a:p>
        </p:txBody>
      </p:sp>
      <p:sp>
        <p:nvSpPr>
          <p:cNvPr id="7" name="Title 1"/>
          <p:cNvSpPr>
            <a:spLocks noGrp="1"/>
          </p:cNvSpPr>
          <p:nvPr>
            <p:ph type="title"/>
          </p:nvPr>
        </p:nvSpPr>
        <p:spPr>
          <a:xfrm>
            <a:off x="0" y="157475"/>
            <a:ext cx="9144000" cy="685800"/>
          </a:xfrm>
          <a:prstGeom prst="rect">
            <a:avLst/>
          </a:prstGeom>
        </p:spPr>
        <p:txBody>
          <a:bodyPr/>
          <a:lstStyle>
            <a:lvl1pPr>
              <a:defRPr sz="4000" b="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8" name="Content Placeholder 2"/>
          <p:cNvSpPr>
            <a:spLocks noGrp="1"/>
          </p:cNvSpPr>
          <p:nvPr>
            <p:ph idx="1"/>
          </p:nvPr>
        </p:nvSpPr>
        <p:spPr>
          <a:xfrm>
            <a:off x="76200" y="1063256"/>
            <a:ext cx="8991600" cy="5185144"/>
          </a:xfrm>
          <a:prstGeom prst="rect">
            <a:avLst/>
          </a:prstGeom>
        </p:spPr>
        <p:txBody>
          <a:bodyPr/>
          <a:lstStyle>
            <a:lvl1pPr marL="342900" indent="-342900">
              <a:buFont typeface="Wingdings" pitchFamily="2" charset="2"/>
              <a:buChar char="§"/>
              <a:defRPr sz="2600">
                <a:latin typeface="Arial" pitchFamily="34" charset="0"/>
                <a:cs typeface="Arial" pitchFamily="34" charset="0"/>
              </a:defRPr>
            </a:lvl1pPr>
            <a:lvl2pPr marL="742950" indent="-285750">
              <a:buFont typeface="Wingdings" pitchFamily="2" charset="2"/>
              <a:buChar char="§"/>
              <a:defRPr sz="2200">
                <a:latin typeface="Arial" pitchFamily="34" charset="0"/>
                <a:cs typeface="Arial" pitchFamily="34" charset="0"/>
              </a:defRPr>
            </a:lvl2pPr>
            <a:lvl3pPr marL="1200150" indent="-285750">
              <a:buFont typeface="Wingdings" pitchFamily="2" charset="2"/>
              <a:buChar char="§"/>
              <a:defRPr sz="18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388551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NuScaleLogo_standar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9232" y="5286027"/>
            <a:ext cx="2837609" cy="619478"/>
          </a:xfrm>
          <a:prstGeom prst="rect">
            <a:avLst/>
          </a:prstGeom>
        </p:spPr>
      </p:pic>
      <p:sp>
        <p:nvSpPr>
          <p:cNvPr id="4" name="TextBox 3"/>
          <p:cNvSpPr txBox="1"/>
          <p:nvPr userDrawn="1"/>
        </p:nvSpPr>
        <p:spPr>
          <a:xfrm>
            <a:off x="511879" y="1186384"/>
            <a:ext cx="4000500" cy="5355312"/>
          </a:xfrm>
          <a:prstGeom prst="rect">
            <a:avLst/>
          </a:prstGeom>
          <a:noFill/>
        </p:spPr>
        <p:txBody>
          <a:bodyPr wrap="square" rtlCol="0">
            <a:spAutoFit/>
          </a:bodyPr>
          <a:lstStyle/>
          <a:p>
            <a:pPr fontAlgn="auto">
              <a:spcBef>
                <a:spcPts val="0"/>
              </a:spcBef>
              <a:spcAft>
                <a:spcPts val="0"/>
              </a:spcAft>
              <a:defRPr/>
            </a:pPr>
            <a:r>
              <a:rPr lang="en-US" sz="1200" i="1" dirty="0" smtClean="0">
                <a:solidFill>
                  <a:prstClr val="black"/>
                </a:solidFill>
                <a:latin typeface="+mn-lt"/>
              </a:rPr>
              <a:t>6650 SW Redwood Lane, Suite 210</a:t>
            </a:r>
          </a:p>
          <a:p>
            <a:pPr fontAlgn="auto">
              <a:spcBef>
                <a:spcPts val="0"/>
              </a:spcBef>
              <a:spcAft>
                <a:spcPts val="0"/>
              </a:spcAft>
              <a:defRPr/>
            </a:pPr>
            <a:r>
              <a:rPr lang="en-US" sz="1200" i="1" dirty="0" smtClean="0">
                <a:solidFill>
                  <a:prstClr val="black"/>
                </a:solidFill>
                <a:latin typeface="+mn-lt"/>
              </a:rPr>
              <a:t>Portland, OR 97224</a:t>
            </a:r>
          </a:p>
          <a:p>
            <a:pPr fontAlgn="auto">
              <a:spcBef>
                <a:spcPts val="0"/>
              </a:spcBef>
              <a:spcAft>
                <a:spcPts val="0"/>
              </a:spcAft>
              <a:defRPr/>
            </a:pPr>
            <a:r>
              <a:rPr lang="en-US" sz="1200" i="1" dirty="0" smtClean="0">
                <a:solidFill>
                  <a:prstClr val="black"/>
                </a:solidFill>
                <a:latin typeface="+mn-lt"/>
              </a:rPr>
              <a:t>971.371.1592</a:t>
            </a: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prstClr val="black"/>
                </a:solidFill>
                <a:latin typeface="+mn-lt"/>
              </a:rPr>
              <a:t>1100 NE Circle Blvd., Suite 200</a:t>
            </a:r>
          </a:p>
          <a:p>
            <a:pPr fontAlgn="auto">
              <a:spcBef>
                <a:spcPts val="0"/>
              </a:spcBef>
              <a:spcAft>
                <a:spcPts val="0"/>
              </a:spcAft>
              <a:defRPr/>
            </a:pPr>
            <a:r>
              <a:rPr lang="en-US" sz="1200" i="1" dirty="0" smtClean="0">
                <a:solidFill>
                  <a:prstClr val="black"/>
                </a:solidFill>
                <a:latin typeface="+mn-lt"/>
              </a:rPr>
              <a:t>Corvallis, OR 97330</a:t>
            </a:r>
          </a:p>
          <a:p>
            <a:pPr fontAlgn="auto">
              <a:spcBef>
                <a:spcPts val="0"/>
              </a:spcBef>
              <a:spcAft>
                <a:spcPts val="0"/>
              </a:spcAft>
              <a:defRPr/>
            </a:pPr>
            <a:r>
              <a:rPr lang="en-US" sz="1200" i="1" dirty="0" smtClean="0">
                <a:solidFill>
                  <a:prstClr val="black"/>
                </a:solidFill>
                <a:latin typeface="+mn-lt"/>
              </a:rPr>
              <a:t>541.360.0500</a:t>
            </a: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prstClr val="black"/>
                </a:solidFill>
                <a:latin typeface="+mn-lt"/>
              </a:rPr>
              <a:t>11333 </a:t>
            </a:r>
            <a:r>
              <a:rPr lang="en-US" sz="1200" i="1" dirty="0" err="1" smtClean="0">
                <a:solidFill>
                  <a:prstClr val="black"/>
                </a:solidFill>
                <a:latin typeface="+mn-lt"/>
              </a:rPr>
              <a:t>Woodglen</a:t>
            </a:r>
            <a:r>
              <a:rPr lang="en-US" sz="1200" i="1" dirty="0" smtClean="0">
                <a:solidFill>
                  <a:prstClr val="black"/>
                </a:solidFill>
                <a:latin typeface="+mn-lt"/>
              </a:rPr>
              <a:t> Ave., Suite 205</a:t>
            </a:r>
          </a:p>
          <a:p>
            <a:pPr fontAlgn="auto">
              <a:spcBef>
                <a:spcPts val="0"/>
              </a:spcBef>
              <a:spcAft>
                <a:spcPts val="0"/>
              </a:spcAft>
              <a:defRPr/>
            </a:pPr>
            <a:r>
              <a:rPr lang="en-US" sz="1200" i="1" dirty="0" smtClean="0">
                <a:solidFill>
                  <a:prstClr val="black"/>
                </a:solidFill>
                <a:latin typeface="+mn-lt"/>
              </a:rPr>
              <a:t>Rockville, MD 20852</a:t>
            </a:r>
          </a:p>
          <a:p>
            <a:pPr fontAlgn="auto">
              <a:spcBef>
                <a:spcPts val="0"/>
              </a:spcBef>
              <a:spcAft>
                <a:spcPts val="0"/>
              </a:spcAft>
              <a:defRPr/>
            </a:pPr>
            <a:r>
              <a:rPr lang="en-US" sz="1200" i="1" dirty="0" smtClean="0">
                <a:solidFill>
                  <a:prstClr val="black"/>
                </a:solidFill>
                <a:latin typeface="+mn-lt"/>
              </a:rPr>
              <a:t>301.770.0472</a:t>
            </a: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prstClr val="black"/>
                </a:solidFill>
                <a:latin typeface="+mn-lt"/>
              </a:rPr>
              <a:t>6060 Piedmont Row Drive South, Suite 600</a:t>
            </a:r>
          </a:p>
          <a:p>
            <a:pPr fontAlgn="auto">
              <a:spcBef>
                <a:spcPts val="0"/>
              </a:spcBef>
              <a:spcAft>
                <a:spcPts val="0"/>
              </a:spcAft>
              <a:defRPr/>
            </a:pPr>
            <a:r>
              <a:rPr lang="en-US" sz="1200" i="1" dirty="0" smtClean="0">
                <a:solidFill>
                  <a:prstClr val="black"/>
                </a:solidFill>
                <a:latin typeface="+mn-lt"/>
              </a:rPr>
              <a:t>Charlotte, NC 28287</a:t>
            </a:r>
          </a:p>
          <a:p>
            <a:pPr fontAlgn="auto">
              <a:spcBef>
                <a:spcPts val="0"/>
              </a:spcBef>
              <a:spcAft>
                <a:spcPts val="0"/>
              </a:spcAft>
              <a:defRPr/>
            </a:pPr>
            <a:r>
              <a:rPr lang="en-US" sz="1200" i="1" dirty="0" smtClean="0">
                <a:solidFill>
                  <a:prstClr val="black"/>
                </a:solidFill>
                <a:latin typeface="+mn-lt"/>
              </a:rPr>
              <a:t>980.349.4804</a:t>
            </a: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prstClr val="black"/>
                </a:solidFill>
                <a:latin typeface="+mn-lt"/>
              </a:rPr>
              <a:t>1933 </a:t>
            </a:r>
            <a:r>
              <a:rPr lang="en-US" sz="1200" i="1" dirty="0" err="1" smtClean="0">
                <a:solidFill>
                  <a:prstClr val="black"/>
                </a:solidFill>
                <a:latin typeface="+mn-lt"/>
              </a:rPr>
              <a:t>Jadwin</a:t>
            </a:r>
            <a:r>
              <a:rPr lang="en-US" sz="1200" i="1" dirty="0" smtClean="0">
                <a:solidFill>
                  <a:prstClr val="black"/>
                </a:solidFill>
                <a:latin typeface="+mn-lt"/>
              </a:rPr>
              <a:t> Ave., Suite 205</a:t>
            </a:r>
          </a:p>
          <a:p>
            <a:pPr fontAlgn="auto">
              <a:spcBef>
                <a:spcPts val="0"/>
              </a:spcBef>
              <a:spcAft>
                <a:spcPts val="0"/>
              </a:spcAft>
              <a:defRPr/>
            </a:pPr>
            <a:r>
              <a:rPr lang="en-US" sz="1200" i="1" dirty="0" smtClean="0">
                <a:solidFill>
                  <a:prstClr val="black"/>
                </a:solidFill>
                <a:latin typeface="+mn-lt"/>
              </a:rPr>
              <a:t>Richland, WA 99354</a:t>
            </a: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prstClr val="black"/>
                </a:solidFill>
                <a:latin typeface="+mn-lt"/>
              </a:rPr>
              <a:t>1</a:t>
            </a:r>
            <a:r>
              <a:rPr lang="en-US" sz="1200" i="1" baseline="30000" dirty="0" smtClean="0">
                <a:solidFill>
                  <a:prstClr val="black"/>
                </a:solidFill>
                <a:latin typeface="+mn-lt"/>
              </a:rPr>
              <a:t>st</a:t>
            </a:r>
            <a:r>
              <a:rPr lang="en-US" sz="1200" i="1" dirty="0" smtClean="0">
                <a:solidFill>
                  <a:prstClr val="black"/>
                </a:solidFill>
                <a:latin typeface="+mn-lt"/>
              </a:rPr>
              <a:t> Floor Portland House</a:t>
            </a:r>
          </a:p>
          <a:p>
            <a:pPr fontAlgn="auto">
              <a:spcBef>
                <a:spcPts val="0"/>
              </a:spcBef>
              <a:spcAft>
                <a:spcPts val="0"/>
              </a:spcAft>
              <a:defRPr/>
            </a:pPr>
            <a:r>
              <a:rPr lang="en-US" sz="1200" i="1" dirty="0" err="1" smtClean="0">
                <a:solidFill>
                  <a:prstClr val="black"/>
                </a:solidFill>
                <a:latin typeface="+mn-lt"/>
              </a:rPr>
              <a:t>Bressenden</a:t>
            </a:r>
            <a:r>
              <a:rPr lang="en-US" sz="1200" i="1" baseline="0" dirty="0" smtClean="0">
                <a:solidFill>
                  <a:prstClr val="black"/>
                </a:solidFill>
                <a:latin typeface="+mn-lt"/>
              </a:rPr>
              <a:t> Place</a:t>
            </a:r>
          </a:p>
          <a:p>
            <a:pPr fontAlgn="auto">
              <a:spcBef>
                <a:spcPts val="0"/>
              </a:spcBef>
              <a:spcAft>
                <a:spcPts val="0"/>
              </a:spcAft>
              <a:defRPr/>
            </a:pPr>
            <a:r>
              <a:rPr lang="en-US" sz="1200" i="1" baseline="0" dirty="0" smtClean="0">
                <a:solidFill>
                  <a:prstClr val="black"/>
                </a:solidFill>
                <a:latin typeface="+mn-lt"/>
              </a:rPr>
              <a:t>London SW1E 5BH</a:t>
            </a:r>
          </a:p>
          <a:p>
            <a:pPr fontAlgn="auto">
              <a:spcBef>
                <a:spcPts val="0"/>
              </a:spcBef>
              <a:spcAft>
                <a:spcPts val="0"/>
              </a:spcAft>
              <a:defRPr/>
            </a:pPr>
            <a:r>
              <a:rPr lang="en-US" sz="1200" i="1" baseline="0" dirty="0" smtClean="0">
                <a:solidFill>
                  <a:prstClr val="black"/>
                </a:solidFill>
                <a:latin typeface="+mn-lt"/>
              </a:rPr>
              <a:t>United Kingdom</a:t>
            </a:r>
          </a:p>
          <a:p>
            <a:pPr fontAlgn="auto">
              <a:spcBef>
                <a:spcPts val="0"/>
              </a:spcBef>
              <a:spcAft>
                <a:spcPts val="0"/>
              </a:spcAft>
              <a:defRPr/>
            </a:pPr>
            <a:r>
              <a:rPr lang="en-US" sz="1200" i="1" baseline="0" dirty="0" smtClean="0">
                <a:solidFill>
                  <a:prstClr val="black"/>
                </a:solidFill>
                <a:latin typeface="+mn-lt"/>
              </a:rPr>
              <a:t>+44 (0) 2079 321700</a:t>
            </a:r>
            <a:endParaRPr lang="en-US" sz="1200" i="1" dirty="0" smtClean="0">
              <a:solidFill>
                <a:prstClr val="black"/>
              </a:solidFill>
              <a:latin typeface="+mn-lt"/>
            </a:endParaRPr>
          </a:p>
          <a:p>
            <a:pPr fontAlgn="auto">
              <a:spcBef>
                <a:spcPts val="0"/>
              </a:spcBef>
              <a:spcAft>
                <a:spcPts val="0"/>
              </a:spcAft>
              <a:defRPr/>
            </a:pPr>
            <a:endParaRPr lang="en-US" sz="1200" i="1" dirty="0" smtClean="0">
              <a:solidFill>
                <a:prstClr val="black"/>
              </a:solidFill>
              <a:latin typeface="+mn-lt"/>
            </a:endParaRPr>
          </a:p>
          <a:p>
            <a:pPr fontAlgn="auto">
              <a:spcBef>
                <a:spcPts val="0"/>
              </a:spcBef>
              <a:spcAft>
                <a:spcPts val="0"/>
              </a:spcAft>
              <a:defRPr/>
            </a:pPr>
            <a:r>
              <a:rPr lang="en-US" sz="1200" i="1" dirty="0" smtClean="0">
                <a:solidFill>
                  <a:srgbClr val="347F78"/>
                </a:solidFill>
                <a:latin typeface="+mn-lt"/>
                <a:hlinkClick r:id="rId3"/>
              </a:rPr>
              <a:t>http://www.nuscalepower.com</a:t>
            </a:r>
            <a:endParaRPr lang="en-US" sz="1200" i="1" dirty="0" smtClean="0">
              <a:solidFill>
                <a:srgbClr val="347F78"/>
              </a:solidFill>
              <a:latin typeface="+mn-lt"/>
            </a:endParaRPr>
          </a:p>
          <a:p>
            <a:pPr fontAlgn="auto">
              <a:spcBef>
                <a:spcPts val="0"/>
              </a:spcBef>
              <a:spcAft>
                <a:spcPts val="0"/>
              </a:spcAft>
              <a:defRPr/>
            </a:pPr>
            <a:r>
              <a:rPr lang="en-US" sz="1200" i="1" dirty="0" smtClean="0">
                <a:solidFill>
                  <a:srgbClr val="347F78"/>
                </a:solidFill>
                <a:latin typeface="+mn-lt"/>
              </a:rPr>
              <a:t>     Twitter: @</a:t>
            </a:r>
            <a:r>
              <a:rPr lang="en-US" sz="1200" i="1" dirty="0" err="1" smtClean="0">
                <a:solidFill>
                  <a:srgbClr val="347F78"/>
                </a:solidFill>
                <a:latin typeface="+mn-lt"/>
              </a:rPr>
              <a:t>NuScale_Power</a:t>
            </a:r>
            <a:endParaRPr lang="en-US" sz="1200" i="1" dirty="0" smtClean="0">
              <a:solidFill>
                <a:srgbClr val="347F78"/>
              </a:solidFill>
              <a:latin typeface="+mn-lt"/>
            </a:endParaRPr>
          </a:p>
          <a:p>
            <a:endParaRPr lang="en-US" dirty="0"/>
          </a:p>
        </p:txBody>
      </p:sp>
      <p:pic>
        <p:nvPicPr>
          <p:cNvPr id="7" name="Picture 6" descr="CollagePP3.jp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740888" y="1339556"/>
            <a:ext cx="5062870" cy="3946471"/>
          </a:xfrm>
          <a:prstGeom prst="rect">
            <a:avLst/>
          </a:prstGeom>
        </p:spPr>
      </p:pic>
      <p:pic>
        <p:nvPicPr>
          <p:cNvPr id="2" name="Picture 1"/>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60351" y="5970948"/>
            <a:ext cx="225278" cy="225278"/>
          </a:xfrm>
          <a:prstGeom prst="rect">
            <a:avLst/>
          </a:prstGeom>
        </p:spPr>
      </p:pic>
    </p:spTree>
    <p:extLst>
      <p:ext uri="{BB962C8B-B14F-4D97-AF65-F5344CB8AC3E}">
        <p14:creationId xmlns:p14="http://schemas.microsoft.com/office/powerpoint/2010/main" val="31854668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7" descr="NS_titleSlid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9210675"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715125" y="6477000"/>
            <a:ext cx="1665288" cy="215444"/>
          </a:xfrm>
          <a:prstGeom prst="rect">
            <a:avLst/>
          </a:prstGeom>
          <a:noFill/>
        </p:spPr>
        <p:txBody>
          <a:bodyPr>
            <a:spAutoFit/>
          </a:bodyPr>
          <a:lstStyle/>
          <a:p>
            <a:pPr>
              <a:defRPr/>
            </a:pPr>
            <a:r>
              <a:rPr lang="en-US" sz="800" dirty="0">
                <a:solidFill>
                  <a:srgbClr val="347F78"/>
                </a:solidFill>
                <a:cs typeface="Arial" pitchFamily="34" charset="0"/>
              </a:rPr>
              <a:t>© </a:t>
            </a:r>
            <a:r>
              <a:rPr lang="en-US" sz="800" dirty="0">
                <a:solidFill>
                  <a:srgbClr val="347F78"/>
                </a:solidFill>
                <a:latin typeface="Arial" charset="0"/>
                <a:cs typeface="Arial" pitchFamily="34" charset="0"/>
              </a:rPr>
              <a:t>2015 </a:t>
            </a:r>
            <a:r>
              <a:rPr lang="en-US" sz="800" dirty="0">
                <a:solidFill>
                  <a:srgbClr val="347F78"/>
                </a:solidFill>
                <a:cs typeface="Arial" pitchFamily="34" charset="0"/>
              </a:rPr>
              <a:t>NuScale Power, LLC</a:t>
            </a:r>
          </a:p>
        </p:txBody>
      </p:sp>
      <p:sp>
        <p:nvSpPr>
          <p:cNvPr id="8" name="TextBox 8"/>
          <p:cNvSpPr txBox="1"/>
          <p:nvPr/>
        </p:nvSpPr>
        <p:spPr>
          <a:xfrm>
            <a:off x="8031163" y="6124575"/>
            <a:ext cx="698500" cy="215900"/>
          </a:xfrm>
          <a:prstGeom prst="rect">
            <a:avLst/>
          </a:prstGeom>
          <a:noFill/>
        </p:spPr>
        <p:txBody>
          <a:bodyPr>
            <a:spAutoFit/>
          </a:bodyPr>
          <a:lstStyle/>
          <a:p>
            <a:pPr>
              <a:defRPr/>
            </a:pPr>
            <a:r>
              <a:rPr lang="en-US" sz="800" dirty="0">
                <a:solidFill>
                  <a:prstClr val="black"/>
                </a:solidFill>
              </a:rPr>
              <a:t>TM</a:t>
            </a:r>
          </a:p>
        </p:txBody>
      </p:sp>
      <p:pic>
        <p:nvPicPr>
          <p:cNvPr id="9" name="Picture 9"/>
          <p:cNvPicPr/>
          <p:nvPr/>
        </p:nvPicPr>
        <p:blipFill>
          <a:blip r:embed="rId3" cstate="email">
            <a:extLst>
              <a:ext uri="{28A0092B-C50C-407E-A947-70E740481C1C}">
                <a14:useLocalDpi xmlns:a14="http://schemas.microsoft.com/office/drawing/2010/main" val="0"/>
              </a:ext>
            </a:extLst>
          </a:blip>
          <a:stretch>
            <a:fillRect/>
          </a:stretch>
        </p:blipFill>
        <p:spPr>
          <a:xfrm>
            <a:off x="533400" y="3189351"/>
            <a:ext cx="1422400" cy="2737254"/>
          </a:xfrm>
          <a:prstGeom prst="rect">
            <a:avLst/>
          </a:prstGeom>
          <a:ln w="88900" cap="sq" cmpd="thickThin">
            <a:solidFill>
              <a:srgbClr val="DEF296"/>
            </a:solidFill>
            <a:prstDash val="solid"/>
            <a:miter lim="800000"/>
          </a:ln>
          <a:effectLst>
            <a:innerShdw blurRad="76200">
              <a:srgbClr val="000000"/>
            </a:innerShdw>
          </a:effectLst>
        </p:spPr>
      </p:pic>
      <p:sp>
        <p:nvSpPr>
          <p:cNvPr id="11" name="Text Placeholder 10"/>
          <p:cNvSpPr>
            <a:spLocks noGrp="1"/>
          </p:cNvSpPr>
          <p:nvPr>
            <p:ph type="body" sz="quarter" idx="10"/>
          </p:nvPr>
        </p:nvSpPr>
        <p:spPr>
          <a:xfrm>
            <a:off x="1524000" y="1828800"/>
            <a:ext cx="6248400" cy="762000"/>
          </a:xfrm>
          <a:prstGeom prst="rect">
            <a:avLst/>
          </a:prstGeom>
        </p:spPr>
        <p:txBody>
          <a:bodyPr>
            <a:normAutofit/>
          </a:bodyPr>
          <a:lstStyle>
            <a:lvl1pPr algn="ctr">
              <a:buNone/>
              <a:defRPr sz="4400" b="1">
                <a:effectLst/>
                <a:latin typeface="+mn-lt"/>
                <a:cs typeface="Arial" pitchFamily="34" charset="0"/>
              </a:defRPr>
            </a:lvl1pPr>
          </a:lstStyle>
          <a:p>
            <a:pPr lvl="0"/>
            <a:r>
              <a:rPr lang="en-US" smtClean="0"/>
              <a:t>Click to edit Master text styles</a:t>
            </a:r>
          </a:p>
        </p:txBody>
      </p:sp>
      <p:sp>
        <p:nvSpPr>
          <p:cNvPr id="13" name="Text Placeholder 12"/>
          <p:cNvSpPr>
            <a:spLocks noGrp="1"/>
          </p:cNvSpPr>
          <p:nvPr>
            <p:ph type="body" sz="quarter" idx="11"/>
          </p:nvPr>
        </p:nvSpPr>
        <p:spPr>
          <a:xfrm>
            <a:off x="2019300" y="3810000"/>
            <a:ext cx="5257800" cy="457200"/>
          </a:xfrm>
          <a:prstGeom prst="rect">
            <a:avLst/>
          </a:prstGeom>
        </p:spPr>
        <p:txBody>
          <a:bodyPr>
            <a:noAutofit/>
          </a:bodyPr>
          <a:lstStyle>
            <a:lvl1pPr algn="ctr">
              <a:buNone/>
              <a:defRPr sz="2400" b="1" i="0" baseline="0">
                <a:solidFill>
                  <a:srgbClr val="347F78"/>
                </a:solidFill>
                <a:latin typeface="+mn-lt"/>
                <a:cs typeface="Arial" pitchFamily="34" charset="0"/>
              </a:defRPr>
            </a:lvl1pPr>
          </a:lstStyle>
          <a:p>
            <a:pPr lvl="0"/>
            <a:r>
              <a:rPr lang="en-US" smtClean="0"/>
              <a:t>Click to edit Master text styles</a:t>
            </a:r>
          </a:p>
        </p:txBody>
      </p:sp>
      <p:sp>
        <p:nvSpPr>
          <p:cNvPr id="6" name="Text Placeholder 12"/>
          <p:cNvSpPr>
            <a:spLocks noGrp="1"/>
          </p:cNvSpPr>
          <p:nvPr>
            <p:ph type="body" sz="quarter" idx="12"/>
          </p:nvPr>
        </p:nvSpPr>
        <p:spPr>
          <a:xfrm>
            <a:off x="2019300" y="4495800"/>
            <a:ext cx="5257800" cy="457200"/>
          </a:xfrm>
          <a:prstGeom prst="rect">
            <a:avLst/>
          </a:prstGeom>
        </p:spPr>
        <p:txBody>
          <a:bodyPr>
            <a:noAutofit/>
          </a:bodyPr>
          <a:lstStyle>
            <a:lvl1pPr algn="ctr">
              <a:buNone/>
              <a:defRPr sz="1800" b="0" i="1" baseline="0">
                <a:solidFill>
                  <a:srgbClr val="347F78"/>
                </a:solidFill>
                <a:latin typeface="+mn-lt"/>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8400684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0" y="33594"/>
            <a:ext cx="9144000" cy="685800"/>
          </a:xfrm>
          <a:prstGeom prst="rect">
            <a:avLst/>
          </a:prstGeom>
        </p:spPr>
        <p:txBody>
          <a:bodyPr/>
          <a:lstStyle>
            <a:lvl1pPr>
              <a:defRPr sz="4000" b="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8" name="Content Placeholder 2"/>
          <p:cNvSpPr>
            <a:spLocks noGrp="1"/>
          </p:cNvSpPr>
          <p:nvPr>
            <p:ph idx="1"/>
          </p:nvPr>
        </p:nvSpPr>
        <p:spPr>
          <a:xfrm>
            <a:off x="76200" y="762000"/>
            <a:ext cx="8991600" cy="5486400"/>
          </a:xfrm>
          <a:prstGeom prst="rect">
            <a:avLst/>
          </a:prstGeom>
        </p:spPr>
        <p:txBody>
          <a:bodyPr/>
          <a:lstStyle>
            <a:lvl1pPr marL="342900" indent="-342900">
              <a:buFont typeface="Wingdings" pitchFamily="2" charset="2"/>
              <a:buChar char="§"/>
              <a:defRPr sz="2600">
                <a:latin typeface="Arial" pitchFamily="34" charset="0"/>
                <a:cs typeface="Arial" pitchFamily="34" charset="0"/>
              </a:defRPr>
            </a:lvl1pPr>
            <a:lvl2pPr marL="742950" indent="-285750">
              <a:buFont typeface="Wingdings" pitchFamily="2" charset="2"/>
              <a:buChar char="§"/>
              <a:defRPr sz="2200">
                <a:latin typeface="Arial" pitchFamily="34" charset="0"/>
                <a:cs typeface="Arial" pitchFamily="34" charset="0"/>
              </a:defRPr>
            </a:lvl2pPr>
            <a:lvl3pPr marL="1200150" indent="-285750">
              <a:buFont typeface="Wingdings" pitchFamily="2" charset="2"/>
              <a:buChar char="§"/>
              <a:defRPr sz="18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Slide Number Placeholder 5"/>
          <p:cNvSpPr>
            <a:spLocks noGrp="1"/>
          </p:cNvSpPr>
          <p:nvPr>
            <p:ph type="sldNum" sz="quarter" idx="4"/>
          </p:nvPr>
        </p:nvSpPr>
        <p:spPr>
          <a:xfrm>
            <a:off x="76200" y="6400800"/>
            <a:ext cx="2133600" cy="365125"/>
          </a:xfrm>
          <a:prstGeom prst="rect">
            <a:avLst/>
          </a:prstGeom>
        </p:spPr>
        <p:txBody>
          <a:bodyPr vert="horz" lIns="91440" tIns="45720" rIns="91440" bIns="45720" rtlCol="0" anchor="ctr"/>
          <a:lstStyle>
            <a:lvl1pPr algn="l">
              <a:defRPr sz="1100" b="1" i="1">
                <a:solidFill>
                  <a:srgbClr val="3E4B56"/>
                </a:solidFill>
                <a:latin typeface="Arial" pitchFamily="34" charset="0"/>
                <a:cs typeface="Arial" pitchFamily="34" charset="0"/>
              </a:defRPr>
            </a:lvl1pPr>
          </a:lstStyle>
          <a:p>
            <a:fld id="{4091F121-2904-440A-B77E-FBD3D790DDDD}" type="slidenum">
              <a:rPr lang="en-US" smtClean="0"/>
              <a:pPr/>
              <a:t>‹#›</a:t>
            </a:fld>
            <a:endParaRPr lang="en-US" dirty="0"/>
          </a:p>
        </p:txBody>
      </p:sp>
    </p:spTree>
    <p:extLst>
      <p:ext uri="{BB962C8B-B14F-4D97-AF65-F5344CB8AC3E}">
        <p14:creationId xmlns:p14="http://schemas.microsoft.com/office/powerpoint/2010/main" val="24485802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ext Placeholder 10"/>
          <p:cNvSpPr>
            <a:spLocks noGrp="1"/>
          </p:cNvSpPr>
          <p:nvPr>
            <p:ph type="body" sz="quarter" idx="10"/>
          </p:nvPr>
        </p:nvSpPr>
        <p:spPr>
          <a:xfrm>
            <a:off x="4867483" y="2928723"/>
            <a:ext cx="4387851" cy="837905"/>
          </a:xfrm>
          <a:prstGeom prst="rect">
            <a:avLst/>
          </a:prstGeom>
        </p:spPr>
        <p:txBody>
          <a:bodyPr/>
          <a:lstStyle>
            <a:lvl1pPr marL="0" indent="0" algn="l">
              <a:lnSpc>
                <a:spcPct val="70000"/>
              </a:lnSpc>
              <a:buNone/>
              <a:defRPr sz="2400" b="1" baseline="0">
                <a:solidFill>
                  <a:schemeClr val="bg1"/>
                </a:solidFill>
                <a:effectLst>
                  <a:outerShdw blurRad="50800" dist="88900" dir="2700000" algn="tl" rotWithShape="0">
                    <a:prstClr val="black">
                      <a:alpha val="40000"/>
                    </a:prstClr>
                  </a:outerShdw>
                </a:effectLst>
                <a:latin typeface="Arial" pitchFamily="34" charset="0"/>
                <a:cs typeface="Arial" pitchFamily="34" charset="0"/>
              </a:defRPr>
            </a:lvl1pPr>
          </a:lstStyle>
          <a:p>
            <a:pPr lvl="0"/>
            <a:r>
              <a:rPr lang="en-US" smtClean="0"/>
              <a:t>Click to edit Master text styles</a:t>
            </a:r>
          </a:p>
        </p:txBody>
      </p:sp>
      <p:sp>
        <p:nvSpPr>
          <p:cNvPr id="15" name="Text Placeholder 2"/>
          <p:cNvSpPr>
            <a:spLocks noGrp="1"/>
          </p:cNvSpPr>
          <p:nvPr>
            <p:ph type="body" sz="quarter" idx="11"/>
          </p:nvPr>
        </p:nvSpPr>
        <p:spPr>
          <a:xfrm>
            <a:off x="4867482" y="3762536"/>
            <a:ext cx="4387852" cy="280356"/>
          </a:xfrm>
          <a:prstGeom prst="rect">
            <a:avLst/>
          </a:prstGeom>
        </p:spPr>
        <p:txBody>
          <a:bodyPr/>
          <a:lstStyle>
            <a:lvl1pPr marL="0" indent="0" algn="l">
              <a:buNone/>
              <a:defRPr sz="1400" b="0" baseline="0">
                <a:solidFill>
                  <a:srgbClr val="F2632E"/>
                </a:solidFill>
                <a:effectLst>
                  <a:outerShdw blurRad="50800" dist="88900" dir="2700000" algn="tl" rotWithShape="0">
                    <a:prstClr val="black">
                      <a:alpha val="40000"/>
                    </a:prstClr>
                  </a:outerShdw>
                </a:effectLst>
                <a:latin typeface="Arial" pitchFamily="34" charset="0"/>
                <a:cs typeface="Arial" pitchFamily="34" charset="0"/>
              </a:defRPr>
            </a:lvl1pPr>
          </a:lstStyle>
          <a:p>
            <a:pPr lvl="0"/>
            <a:r>
              <a:rPr lang="en-US" smtClean="0"/>
              <a:t>Click to edit Master text styles</a:t>
            </a:r>
          </a:p>
        </p:txBody>
      </p:sp>
      <p:sp>
        <p:nvSpPr>
          <p:cNvPr id="6" name="TextBox 5"/>
          <p:cNvSpPr txBox="1"/>
          <p:nvPr userDrawn="1"/>
        </p:nvSpPr>
        <p:spPr>
          <a:xfrm>
            <a:off x="7463386" y="5772386"/>
            <a:ext cx="1876322" cy="230832"/>
          </a:xfrm>
          <a:prstGeom prst="rect">
            <a:avLst/>
          </a:prstGeom>
          <a:noFill/>
        </p:spPr>
        <p:txBody>
          <a:bodyPr wrap="square" rtlCol="0">
            <a:spAutoFit/>
          </a:bodyPr>
          <a:lstStyle/>
          <a:p>
            <a:r>
              <a:rPr lang="en-US" sz="900" dirty="0">
                <a:solidFill>
                  <a:prstClr val="black">
                    <a:lumMod val="50000"/>
                    <a:lumOff val="50000"/>
                  </a:prstClr>
                </a:solidFill>
                <a:latin typeface="Arial"/>
                <a:cs typeface="Arial"/>
              </a:rPr>
              <a:t>© 2016 NuScale Power, LLC</a:t>
            </a:r>
          </a:p>
        </p:txBody>
      </p:sp>
      <p:pic>
        <p:nvPicPr>
          <p:cNvPr id="12" name="Picture 11" descr="NuFAB_LogoPP_Final.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50702" y="1881292"/>
            <a:ext cx="2249424" cy="990600"/>
          </a:xfrm>
          <a:prstGeom prst="rect">
            <a:avLst/>
          </a:prstGeom>
        </p:spPr>
      </p:pic>
      <p:pic>
        <p:nvPicPr>
          <p:cNvPr id="4" name="Picture 3" descr="TopFixPP2.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673850" y="0"/>
            <a:ext cx="2470150" cy="1497603"/>
          </a:xfrm>
          <a:prstGeom prst="rect">
            <a:avLst/>
          </a:prstGeom>
        </p:spPr>
      </p:pic>
      <p:sp>
        <p:nvSpPr>
          <p:cNvPr id="5" name="Rectangle 4"/>
          <p:cNvSpPr/>
          <p:nvPr userDrawn="1"/>
        </p:nvSpPr>
        <p:spPr>
          <a:xfrm>
            <a:off x="3403600" y="6477000"/>
            <a:ext cx="23431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268354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6200" y="6400800"/>
            <a:ext cx="2133600" cy="365125"/>
          </a:xfrm>
          <a:prstGeom prst="rect">
            <a:avLst/>
          </a:prstGeom>
        </p:spPr>
        <p:txBody>
          <a:bodyPr vert="horz" lIns="91440" tIns="45720" rIns="91440" bIns="45720" rtlCol="0" anchor="ctr"/>
          <a:lstStyle>
            <a:lvl1pPr algn="l">
              <a:defRPr sz="1100" b="1" i="1">
                <a:solidFill>
                  <a:srgbClr val="3E4B56"/>
                </a:solidFill>
                <a:latin typeface="Arial" pitchFamily="34" charset="0"/>
                <a:cs typeface="Arial" pitchFamily="34" charset="0"/>
              </a:defRPr>
            </a:lvl1pPr>
          </a:lstStyle>
          <a:p>
            <a:fld id="{4091F121-2904-440A-B77E-FBD3D790DDDD}" type="slidenum">
              <a:rPr lang="en-US" smtClean="0"/>
              <a:pPr/>
              <a:t>‹#›</a:t>
            </a:fld>
            <a:endParaRPr lang="en-US" dirty="0"/>
          </a:p>
        </p:txBody>
      </p:sp>
    </p:spTree>
    <p:extLst>
      <p:ext uri="{BB962C8B-B14F-4D97-AF65-F5344CB8AC3E}">
        <p14:creationId xmlns:p14="http://schemas.microsoft.com/office/powerpoint/2010/main" val="316126492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8" r:id="rId3"/>
    <p:sldLayoutId id="2147483659" r:id="rId4"/>
    <p:sldLayoutId id="2147483660" r:id="rId5"/>
    <p:sldLayoutId id="2147483661" r:id="rId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gif"/><Relationship Id="rId7" Type="http://schemas.openxmlformats.org/officeDocument/2006/relationships/image" Target="../media/image47.png"/><Relationship Id="rId12" Type="http://schemas.openxmlformats.org/officeDocument/2006/relationships/image" Target="../media/image51.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hyperlink" Target="http://www.google.com/url?sa=i&amp;rct=j&amp;q=&amp;esrc=s&amp;source=images&amp;cd=&amp;cad=rja&amp;uact=8&amp;ved=0ahUKEwiVxpvS5fTPAhVLwVQKHTxBCxEQjRwIBw&amp;url=http://www.antelopedance.com/music-education/cant-get-enough-of-that-pie/&amp;psig=AFQjCNHrc0fXI7jltvqZcItihVBKifwTzA&amp;ust=1477444993954935" TargetMode="External"/><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hyperlink" Target="http://www.google.com/url?sa=i&amp;rct=j&amp;q=&amp;esrc=s&amp;source=images&amp;cd=&amp;cad=rja&amp;uact=8&amp;ved=0ahUKEwii-86_0dDLAhVGzGMKHSVzCdsQjRwIBw&amp;url=http://www.westrichlandchamber.org/&amp;bvm=bv.117218890,d.cGc&amp;psig=AFQjCNGmIlgbe2LHBkkcvzP__coD8WqwCA&amp;ust=1458610373793054" TargetMode="Externa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Documents/Videos/NS513%20BLACKOUT%20SUBTITLES%20.mp4"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200" dirty="0" smtClean="0"/>
              <a:t>The UAMPS Carbon Free Power Project with NuScale SMR Technology</a:t>
            </a:r>
            <a:endParaRPr lang="en-US" sz="3200" dirty="0"/>
          </a:p>
        </p:txBody>
      </p:sp>
      <p:sp>
        <p:nvSpPr>
          <p:cNvPr id="3" name="Text Placeholder 2"/>
          <p:cNvSpPr>
            <a:spLocks noGrp="1"/>
          </p:cNvSpPr>
          <p:nvPr>
            <p:ph type="body" sz="quarter" idx="11"/>
          </p:nvPr>
        </p:nvSpPr>
        <p:spPr/>
        <p:txBody>
          <a:bodyPr/>
          <a:lstStyle/>
          <a:p>
            <a:r>
              <a:rPr lang="en-US" dirty="0" smtClean="0"/>
              <a:t>January 17</a:t>
            </a:r>
            <a:r>
              <a:rPr lang="en-US" baseline="30000" dirty="0" smtClean="0"/>
              <a:t>th</a:t>
            </a:r>
            <a:r>
              <a:rPr lang="en-US" dirty="0" smtClean="0"/>
              <a:t>, 2017 </a:t>
            </a:r>
            <a:endParaRPr lang="en-US" dirty="0"/>
          </a:p>
        </p:txBody>
      </p:sp>
      <p:sp>
        <p:nvSpPr>
          <p:cNvPr id="4" name="Text Placeholder 3"/>
          <p:cNvSpPr>
            <a:spLocks noGrp="1"/>
          </p:cNvSpPr>
          <p:nvPr>
            <p:ph type="body" sz="quarter" idx="12"/>
          </p:nvPr>
        </p:nvSpPr>
        <p:spPr>
          <a:xfrm>
            <a:off x="723387" y="5083570"/>
            <a:ext cx="4146550" cy="329535"/>
          </a:xfrm>
        </p:spPr>
        <p:txBody>
          <a:bodyPr/>
          <a:lstStyle/>
          <a:p>
            <a:r>
              <a:rPr lang="en-US" dirty="0" smtClean="0"/>
              <a:t>Ted </a:t>
            </a:r>
            <a:r>
              <a:rPr lang="en-US" dirty="0" err="1" smtClean="0"/>
              <a:t>Rampton</a:t>
            </a:r>
            <a:r>
              <a:rPr lang="en-US" dirty="0" smtClean="0"/>
              <a:t> </a:t>
            </a:r>
            <a:endParaRPr lang="en-US" dirty="0"/>
          </a:p>
        </p:txBody>
      </p:sp>
      <p:sp>
        <p:nvSpPr>
          <p:cNvPr id="5" name="Text Placeholder 4"/>
          <p:cNvSpPr>
            <a:spLocks noGrp="1"/>
          </p:cNvSpPr>
          <p:nvPr>
            <p:ph type="body" sz="quarter" idx="13"/>
          </p:nvPr>
        </p:nvSpPr>
        <p:spPr>
          <a:xfrm>
            <a:off x="723387" y="5372767"/>
            <a:ext cx="4146550" cy="329535"/>
          </a:xfrm>
        </p:spPr>
        <p:txBody>
          <a:bodyPr/>
          <a:lstStyle/>
          <a:p>
            <a:r>
              <a:rPr lang="en-US" dirty="0"/>
              <a:t>GM UAMPS CFPP</a:t>
            </a:r>
          </a:p>
          <a:p>
            <a:endParaRPr lang="en-US" dirty="0"/>
          </a:p>
        </p:txBody>
      </p:sp>
      <p:sp>
        <p:nvSpPr>
          <p:cNvPr id="6" name="Text Placeholder 1"/>
          <p:cNvSpPr txBox="1">
            <a:spLocks/>
          </p:cNvSpPr>
          <p:nvPr/>
        </p:nvSpPr>
        <p:spPr>
          <a:xfrm>
            <a:off x="723386" y="4443472"/>
            <a:ext cx="4412140" cy="1105195"/>
          </a:xfrm>
          <a:prstGeom prst="rect">
            <a:avLst/>
          </a:prstGeom>
        </p:spPr>
        <p:txBody>
          <a:bodyPr/>
          <a:lstStyle>
            <a:lvl1pPr marL="0" indent="0" algn="l" defTabSz="914400" rtl="0" eaLnBrk="1" latinLnBrk="0" hangingPunct="1">
              <a:lnSpc>
                <a:spcPts val="3500"/>
              </a:lnSpc>
              <a:spcBef>
                <a:spcPts val="1200"/>
              </a:spcBef>
              <a:buFont typeface="Arial" pitchFamily="34" charset="0"/>
              <a:buNone/>
              <a:defRPr sz="3600" kern="1200" baseline="0">
                <a:solidFill>
                  <a:srgbClr val="E6842C"/>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000" dirty="0" smtClean="0"/>
              <a:t>Status Update – Idaho Governor’s LINE Commission</a:t>
            </a:r>
            <a:endParaRPr lang="en-US" sz="2000" dirty="0"/>
          </a:p>
        </p:txBody>
      </p:sp>
      <p:sp>
        <p:nvSpPr>
          <p:cNvPr id="7" name="Text Placeholder 3"/>
          <p:cNvSpPr txBox="1">
            <a:spLocks/>
          </p:cNvSpPr>
          <p:nvPr/>
        </p:nvSpPr>
        <p:spPr>
          <a:xfrm>
            <a:off x="2381395" y="5081871"/>
            <a:ext cx="4146550" cy="329535"/>
          </a:xfrm>
          <a:prstGeom prst="rect">
            <a:avLst/>
          </a:prstGeom>
        </p:spPr>
        <p:txBody>
          <a:bodyPr/>
          <a:lstStyle>
            <a:lvl1pPr marL="0" indent="0" algn="l" defTabSz="914400" rtl="0" eaLnBrk="1" latinLnBrk="0" hangingPunct="1">
              <a:spcBef>
                <a:spcPct val="20000"/>
              </a:spcBef>
              <a:buFont typeface="Arial" pitchFamily="34" charset="0"/>
              <a:buNone/>
              <a:defRPr sz="1800" kern="1200" baseline="0">
                <a:solidFill>
                  <a:schemeClr val="bg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Mike McGough</a:t>
            </a:r>
            <a:endParaRPr lang="en-US" dirty="0"/>
          </a:p>
        </p:txBody>
      </p:sp>
      <p:sp>
        <p:nvSpPr>
          <p:cNvPr id="8" name="Text Placeholder 4"/>
          <p:cNvSpPr txBox="1">
            <a:spLocks/>
          </p:cNvSpPr>
          <p:nvPr/>
        </p:nvSpPr>
        <p:spPr>
          <a:xfrm>
            <a:off x="2381395" y="5371068"/>
            <a:ext cx="4146550" cy="329535"/>
          </a:xfrm>
          <a:prstGeom prst="rect">
            <a:avLst/>
          </a:prstGeom>
        </p:spPr>
        <p:txBody>
          <a:bodyPr/>
          <a:lstStyle>
            <a:lvl1pPr marL="0" indent="0" algn="l" defTabSz="914400" rtl="0" eaLnBrk="1" latinLnBrk="0" hangingPunct="1">
              <a:spcBef>
                <a:spcPct val="20000"/>
              </a:spcBef>
              <a:buFont typeface="Arial" pitchFamily="34" charset="0"/>
              <a:buNone/>
              <a:defRPr sz="1200" kern="1200" baseline="0">
                <a:solidFill>
                  <a:schemeClr val="bg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NuScale Power</a:t>
            </a:r>
          </a:p>
          <a:p>
            <a:endParaRPr lang="en-US" dirty="0"/>
          </a:p>
        </p:txBody>
      </p:sp>
      <p:pic>
        <p:nvPicPr>
          <p:cNvPr id="9" name="Picture 8" descr="C:\Users\carlyb\Desktop\BITMAPUAMPS Smart Energy Logos-2.bm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3750" y="5628290"/>
            <a:ext cx="2886916" cy="6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36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32"/>
            <a:ext cx="9144000" cy="895434"/>
          </a:xfrm>
        </p:spPr>
        <p:txBody>
          <a:bodyPr anchor="ctr"/>
          <a:lstStyle/>
          <a:p>
            <a:r>
              <a:rPr lang="en-US" sz="3200" dirty="0" smtClean="0"/>
              <a:t>NMIN – New Mexico Initiative for Nuclear</a:t>
            </a:r>
            <a:endParaRPr lang="en-US" sz="3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1600" y="1306802"/>
            <a:ext cx="6553200" cy="4724400"/>
          </a:xfrm>
          <a:prstGeom prst="rect">
            <a:avLst/>
          </a:prstGeom>
        </p:spPr>
      </p:pic>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10</a:t>
            </a:fld>
            <a:endParaRPr lang="en-US" dirty="0"/>
          </a:p>
        </p:txBody>
      </p:sp>
    </p:spTree>
    <p:extLst>
      <p:ext uri="{BB962C8B-B14F-4D97-AF65-F5344CB8AC3E}">
        <p14:creationId xmlns:p14="http://schemas.microsoft.com/office/powerpoint/2010/main" val="1542475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6200" y="6416675"/>
            <a:ext cx="381000" cy="365125"/>
          </a:xfrm>
          <a:prstGeom prst="rect">
            <a:avLst/>
          </a:prstGeom>
        </p:spPr>
        <p:txBody>
          <a:bodyPr/>
          <a:lstStyle/>
          <a:p>
            <a:fld id="{4091F121-2904-440A-B77E-FBD3D790DDDD}" type="slidenum">
              <a:rPr lang="en-US" smtClean="0"/>
              <a:pPr/>
              <a:t>11</a:t>
            </a:fld>
            <a:endParaRPr lang="en-US" dirty="0"/>
          </a:p>
        </p:txBody>
      </p:sp>
      <p:sp>
        <p:nvSpPr>
          <p:cNvPr id="3" name="Title 2"/>
          <p:cNvSpPr>
            <a:spLocks noGrp="1"/>
          </p:cNvSpPr>
          <p:nvPr>
            <p:ph type="title"/>
          </p:nvPr>
        </p:nvSpPr>
        <p:spPr/>
        <p:txBody>
          <a:bodyPr/>
          <a:lstStyle/>
          <a:p>
            <a:r>
              <a:rPr lang="en-US" dirty="0" smtClean="0"/>
              <a:t>What Will Project WIN mean to Idaho?</a:t>
            </a:r>
            <a:endParaRPr lang="en-US" dirty="0"/>
          </a:p>
        </p:txBody>
      </p:sp>
      <p:sp>
        <p:nvSpPr>
          <p:cNvPr id="4" name="Content Placeholder 3"/>
          <p:cNvSpPr>
            <a:spLocks noGrp="1"/>
          </p:cNvSpPr>
          <p:nvPr>
            <p:ph idx="1"/>
          </p:nvPr>
        </p:nvSpPr>
        <p:spPr/>
        <p:txBody>
          <a:bodyPr/>
          <a:lstStyle/>
          <a:p>
            <a:r>
              <a:rPr lang="en-US" dirty="0" smtClean="0"/>
              <a:t>Establishes INL as key player in SMR deployment</a:t>
            </a:r>
          </a:p>
          <a:p>
            <a:r>
              <a:rPr lang="en-US" dirty="0" smtClean="0"/>
              <a:t>Creates slipstream for other NuScale projects, both within WIN family and elsewhere worldwide</a:t>
            </a:r>
          </a:p>
          <a:p>
            <a:r>
              <a:rPr lang="en-US" dirty="0" smtClean="0"/>
              <a:t>Project will create ~1000 construction jobs at peak, for duration of 2-3 years</a:t>
            </a:r>
          </a:p>
          <a:p>
            <a:r>
              <a:rPr lang="en-US" dirty="0" smtClean="0"/>
              <a:t>Indirect economic benefits and associated job multipliers</a:t>
            </a:r>
          </a:p>
          <a:p>
            <a:r>
              <a:rPr lang="en-US" dirty="0" smtClean="0"/>
              <a:t>Full-time plant employment ~360 at average salaries $85K</a:t>
            </a:r>
          </a:p>
          <a:p>
            <a:r>
              <a:rPr lang="en-US" dirty="0" smtClean="0"/>
              <a:t>Indirect economic benefits</a:t>
            </a:r>
          </a:p>
          <a:p>
            <a:r>
              <a:rPr lang="en-US" dirty="0" smtClean="0"/>
              <a:t>Establishes Idaho as potential desired location for NuScale supply chain members—Premier already working under contract</a:t>
            </a:r>
            <a:endParaRPr lang="en-US" dirty="0"/>
          </a:p>
        </p:txBody>
      </p:sp>
    </p:spTree>
    <p:extLst>
      <p:ext uri="{BB962C8B-B14F-4D97-AF65-F5344CB8AC3E}">
        <p14:creationId xmlns:p14="http://schemas.microsoft.com/office/powerpoint/2010/main" val="3859143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6200" y="6416675"/>
            <a:ext cx="381000" cy="365125"/>
          </a:xfrm>
          <a:prstGeom prst="rect">
            <a:avLst/>
          </a:prstGeom>
        </p:spPr>
        <p:txBody>
          <a:bodyPr/>
          <a:lstStyle/>
          <a:p>
            <a:fld id="{4091F121-2904-440A-B77E-FBD3D790DDDD}" type="slidenum">
              <a:rPr lang="en-US" smtClean="0"/>
              <a:pPr/>
              <a:t>12</a:t>
            </a:fld>
            <a:endParaRPr lang="en-US" dirty="0"/>
          </a:p>
        </p:txBody>
      </p:sp>
      <p:sp>
        <p:nvSpPr>
          <p:cNvPr id="3" name="Title 2"/>
          <p:cNvSpPr>
            <a:spLocks noGrp="1"/>
          </p:cNvSpPr>
          <p:nvPr>
            <p:ph type="title"/>
          </p:nvPr>
        </p:nvSpPr>
        <p:spPr/>
        <p:txBody>
          <a:bodyPr/>
          <a:lstStyle/>
          <a:p>
            <a:r>
              <a:rPr lang="en-US" sz="3200" dirty="0" smtClean="0"/>
              <a:t>What is Needed to Ensure Success in Idaho?</a:t>
            </a:r>
            <a:endParaRPr lang="en-US" sz="3200" dirty="0"/>
          </a:p>
        </p:txBody>
      </p:sp>
      <p:sp>
        <p:nvSpPr>
          <p:cNvPr id="4" name="Content Placeholder 3"/>
          <p:cNvSpPr>
            <a:spLocks noGrp="1"/>
          </p:cNvSpPr>
          <p:nvPr>
            <p:ph idx="1"/>
          </p:nvPr>
        </p:nvSpPr>
        <p:spPr>
          <a:xfrm>
            <a:off x="76200" y="1003434"/>
            <a:ext cx="8991600" cy="5185144"/>
          </a:xfrm>
        </p:spPr>
        <p:txBody>
          <a:bodyPr/>
          <a:lstStyle/>
          <a:p>
            <a:r>
              <a:rPr lang="en-US" sz="2400" dirty="0"/>
              <a:t>Need a committed owner/buyer – will ultimately drive site selection decision for first </a:t>
            </a:r>
            <a:r>
              <a:rPr lang="en-US" sz="2400" dirty="0" smtClean="0"/>
              <a:t>project—UAMPS CFPP</a:t>
            </a:r>
          </a:p>
          <a:p>
            <a:r>
              <a:rPr lang="en-US" sz="2400" dirty="0" smtClean="0"/>
              <a:t>Project will need to demonstrate sufficient need for/use of generated power</a:t>
            </a:r>
          </a:p>
          <a:p>
            <a:r>
              <a:rPr lang="en-US" sz="2400" dirty="0" smtClean="0"/>
              <a:t>State should consider doing economic impact study </a:t>
            </a:r>
          </a:p>
          <a:p>
            <a:r>
              <a:rPr lang="en-US" sz="2400" dirty="0" smtClean="0"/>
              <a:t>Suitable plant economics/investment profile (e.g. long-term PPA’s)</a:t>
            </a:r>
          </a:p>
          <a:p>
            <a:r>
              <a:rPr lang="en-US" sz="2400" dirty="0" smtClean="0"/>
              <a:t>Favorable/supportive local and state permitting and approval processes</a:t>
            </a:r>
          </a:p>
          <a:p>
            <a:r>
              <a:rPr lang="en-US" sz="2400" dirty="0" smtClean="0"/>
              <a:t>Economic development incentives (</a:t>
            </a:r>
            <a:r>
              <a:rPr lang="en-US" sz="2400" dirty="0" err="1" smtClean="0"/>
              <a:t>ala</a:t>
            </a:r>
            <a:r>
              <a:rPr lang="en-US" sz="2400" dirty="0" smtClean="0"/>
              <a:t> Eagle Rock?)</a:t>
            </a:r>
          </a:p>
          <a:p>
            <a:r>
              <a:rPr lang="en-US" sz="2400" dirty="0" smtClean="0"/>
              <a:t>Sufficient capable facility workforce and community interest</a:t>
            </a:r>
          </a:p>
          <a:p>
            <a:r>
              <a:rPr lang="en-US" sz="2400" dirty="0" smtClean="0"/>
              <a:t>Possible implementation of new federal programs for Port of Lewiston and bridges/roads upgrades on haul route</a:t>
            </a:r>
            <a:endParaRPr lang="en-US" sz="2400" dirty="0"/>
          </a:p>
        </p:txBody>
      </p:sp>
    </p:spTree>
    <p:extLst>
      <p:ext uri="{BB962C8B-B14F-4D97-AF65-F5344CB8AC3E}">
        <p14:creationId xmlns:p14="http://schemas.microsoft.com/office/powerpoint/2010/main" val="3448626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93"/>
            <a:ext cx="9144000" cy="912337"/>
          </a:xfrm>
        </p:spPr>
        <p:txBody>
          <a:bodyPr anchor="ctr">
            <a:noAutofit/>
          </a:bodyPr>
          <a:lstStyle/>
          <a:p>
            <a:r>
              <a:rPr lang="en-US" sz="3200" dirty="0" err="1" smtClean="0"/>
              <a:t>NuScale</a:t>
            </a:r>
            <a:r>
              <a:rPr lang="en-US" sz="3200" dirty="0" smtClean="0"/>
              <a:t> RPV Head Ingot Being Forged</a:t>
            </a:r>
            <a:endParaRPr lang="en-US" sz="32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3836" y="1909024"/>
            <a:ext cx="2965764" cy="197717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6636" y="1909024"/>
            <a:ext cx="2965764" cy="197717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06636" y="4038600"/>
            <a:ext cx="2965764" cy="197717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47800" y="4038600"/>
            <a:ext cx="2965764" cy="1977176"/>
          </a:xfrm>
          <a:prstGeom prst="rect">
            <a:avLst/>
          </a:prstGeom>
        </p:spPr>
      </p:pic>
      <p:sp>
        <p:nvSpPr>
          <p:cNvPr id="3" name="Rectangle 2"/>
          <p:cNvSpPr/>
          <p:nvPr/>
        </p:nvSpPr>
        <p:spPr>
          <a:xfrm>
            <a:off x="1371600" y="1010579"/>
            <a:ext cx="4572000" cy="923330"/>
          </a:xfrm>
          <a:prstGeom prst="rect">
            <a:avLst/>
          </a:prstGeom>
        </p:spPr>
        <p:txBody>
          <a:bodyPr>
            <a:spAutoFit/>
          </a:bodyPr>
          <a:lstStyle/>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150 inches diameter</a:t>
            </a: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30 inches high</a:t>
            </a:r>
          </a:p>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142,000 pounds</a:t>
            </a:r>
          </a:p>
        </p:txBody>
      </p:sp>
      <p:sp>
        <p:nvSpPr>
          <p:cNvPr id="4" name="Rectangle 3"/>
          <p:cNvSpPr/>
          <p:nvPr/>
        </p:nvSpPr>
        <p:spPr>
          <a:xfrm>
            <a:off x="2514600" y="6015776"/>
            <a:ext cx="5086505" cy="246221"/>
          </a:xfrm>
          <a:prstGeom prst="rect">
            <a:avLst/>
          </a:prstGeom>
        </p:spPr>
        <p:txBody>
          <a:bodyPr wrap="square">
            <a:spAutoFit/>
          </a:bodyPr>
          <a:lstStyle/>
          <a:p>
            <a:r>
              <a:rPr lang="en-US" sz="1000" i="1" dirty="0">
                <a:solidFill>
                  <a:prstClr val="black"/>
                </a:solidFill>
                <a:latin typeface="Arial" panose="020B0604020202020204" pitchFamily="34" charset="0"/>
                <a:cs typeface="Arial" panose="020B0604020202020204" pitchFamily="34" charset="0"/>
              </a:rPr>
              <a:t>Images Provided courtesy of Sheffield </a:t>
            </a:r>
            <a:r>
              <a:rPr lang="en-US" sz="1000" i="1" dirty="0" err="1">
                <a:solidFill>
                  <a:prstClr val="black"/>
                </a:solidFill>
                <a:latin typeface="Arial" panose="020B0604020202020204" pitchFamily="34" charset="0"/>
                <a:cs typeface="Arial" panose="020B0604020202020204" pitchFamily="34" charset="0"/>
              </a:rPr>
              <a:t>Forgemasters</a:t>
            </a:r>
            <a:r>
              <a:rPr lang="en-US" sz="1000" i="1" dirty="0">
                <a:solidFill>
                  <a:prstClr val="black"/>
                </a:solidFill>
                <a:latin typeface="Arial" panose="020B0604020202020204" pitchFamily="34" charset="0"/>
                <a:cs typeface="Arial" panose="020B0604020202020204" pitchFamily="34" charset="0"/>
              </a:rPr>
              <a:t> International Ltd</a:t>
            </a:r>
          </a:p>
        </p:txBody>
      </p:sp>
      <p:sp>
        <p:nvSpPr>
          <p:cNvPr id="11"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13</a:t>
            </a:fld>
            <a:endParaRPr lang="en-US" dirty="0"/>
          </a:p>
        </p:txBody>
      </p:sp>
    </p:spTree>
    <p:extLst>
      <p:ext uri="{BB962C8B-B14F-4D97-AF65-F5344CB8AC3E}">
        <p14:creationId xmlns:p14="http://schemas.microsoft.com/office/powerpoint/2010/main" val="2313747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93"/>
            <a:ext cx="9144000" cy="888689"/>
          </a:xfrm>
        </p:spPr>
        <p:txBody>
          <a:bodyPr anchor="ctr">
            <a:noAutofit/>
          </a:bodyPr>
          <a:lstStyle/>
          <a:p>
            <a:r>
              <a:rPr lang="en-US" sz="3200" dirty="0" smtClean="0"/>
              <a:t>Machining of the </a:t>
            </a:r>
            <a:r>
              <a:rPr lang="en-US" sz="3200" dirty="0" err="1" smtClean="0"/>
              <a:t>NuScale</a:t>
            </a:r>
            <a:r>
              <a:rPr lang="en-US" sz="3200" dirty="0" smtClean="0"/>
              <a:t> RPV Head</a:t>
            </a:r>
            <a:endParaRPr lang="en-US" sz="3200" dirty="0"/>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4758" y="1171909"/>
            <a:ext cx="4343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514600" y="6015776"/>
            <a:ext cx="5086505" cy="246221"/>
          </a:xfrm>
          <a:prstGeom prst="rect">
            <a:avLst/>
          </a:prstGeom>
        </p:spPr>
        <p:txBody>
          <a:bodyPr wrap="square">
            <a:spAutoFit/>
          </a:bodyPr>
          <a:lstStyle/>
          <a:p>
            <a:r>
              <a:rPr lang="en-US" sz="1000" i="1" dirty="0">
                <a:solidFill>
                  <a:prstClr val="black"/>
                </a:solidFill>
                <a:latin typeface="Arial" panose="020B0604020202020204" pitchFamily="34" charset="0"/>
                <a:cs typeface="Arial" panose="020B0604020202020204" pitchFamily="34" charset="0"/>
              </a:rPr>
              <a:t>Images provided courtesy of Sheffield </a:t>
            </a:r>
            <a:r>
              <a:rPr lang="en-US" sz="1000" i="1" dirty="0" err="1">
                <a:solidFill>
                  <a:prstClr val="black"/>
                </a:solidFill>
                <a:latin typeface="Arial" panose="020B0604020202020204" pitchFamily="34" charset="0"/>
                <a:cs typeface="Arial" panose="020B0604020202020204" pitchFamily="34" charset="0"/>
              </a:rPr>
              <a:t>Forgemasters</a:t>
            </a:r>
            <a:r>
              <a:rPr lang="en-US" sz="1000" i="1" dirty="0">
                <a:solidFill>
                  <a:prstClr val="black"/>
                </a:solidFill>
                <a:latin typeface="Arial" panose="020B0604020202020204" pitchFamily="34" charset="0"/>
                <a:cs typeface="Arial" panose="020B0604020202020204" pitchFamily="34" charset="0"/>
              </a:rPr>
              <a:t> International Ltd</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43399" y="3428246"/>
            <a:ext cx="3773031" cy="2515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14</a:t>
            </a:fld>
            <a:endParaRPr lang="en-US" dirty="0"/>
          </a:p>
        </p:txBody>
      </p:sp>
    </p:spTree>
    <p:extLst>
      <p:ext uri="{BB962C8B-B14F-4D97-AF65-F5344CB8AC3E}">
        <p14:creationId xmlns:p14="http://schemas.microsoft.com/office/powerpoint/2010/main" val="556930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bwMode="auto">
          <a:xfrm>
            <a:off x="431540" y="44624"/>
            <a:ext cx="8460940" cy="9170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pPr>
              <a:defRPr/>
            </a:pPr>
            <a:r>
              <a:rPr lang="en-US" sz="3200" dirty="0" smtClean="0">
                <a:solidFill>
                  <a:srgbClr val="FFFFFF"/>
                </a:solidFill>
                <a:sym typeface="Arial" pitchFamily="34" charset="0"/>
              </a:rPr>
              <a:t>Control Rooms </a:t>
            </a:r>
            <a:endParaRPr lang="en-US" sz="3200" dirty="0" smtClean="0">
              <a:solidFill>
                <a:prstClr val="white"/>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8" y="1066807"/>
            <a:ext cx="3420762" cy="435006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33400" y="5449622"/>
            <a:ext cx="3723290" cy="861774"/>
          </a:xfrm>
          <a:prstGeom prst="rect">
            <a:avLst/>
          </a:prstGeom>
        </p:spPr>
        <p:txBody>
          <a:bodyPr wrap="square">
            <a:spAutoFit/>
          </a:bodyPr>
          <a:lstStyle/>
          <a:p>
            <a:r>
              <a:rPr lang="en-US" sz="1000" i="1" dirty="0">
                <a:solidFill>
                  <a:prstClr val="black"/>
                </a:solidFill>
                <a:latin typeface="Arial" panose="020B0604020202020204" pitchFamily="34" charset="0"/>
                <a:cs typeface="Arial" panose="020B0604020202020204" pitchFamily="34" charset="0"/>
              </a:rPr>
              <a:t>President Jimmy Carter briefed by James R. Floyd, supervisor of TMI-2 operations, with Harold R. Denton, director of the Office of Nuclear Reactor Regulation in the Nuclear Regulatory Commission. This control room design was complete in the late 1960s, before construction began in 1970.</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9600" y="1816146"/>
            <a:ext cx="4150013" cy="275433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419600" y="4635546"/>
            <a:ext cx="4150013" cy="861774"/>
          </a:xfrm>
          <a:prstGeom prst="rect">
            <a:avLst/>
          </a:prstGeom>
        </p:spPr>
        <p:txBody>
          <a:bodyPr wrap="square">
            <a:spAutoFit/>
          </a:bodyPr>
          <a:lstStyle/>
          <a:p>
            <a:r>
              <a:rPr lang="en-US" sz="1000" i="1" dirty="0">
                <a:solidFill>
                  <a:prstClr val="black"/>
                </a:solidFill>
                <a:latin typeface="Arial" panose="020B0604020202020204" pitchFamily="34" charset="0"/>
                <a:cs typeface="Arial" panose="020B0604020202020204" pitchFamily="34" charset="0"/>
              </a:rPr>
              <a:t>In this April 29, 2015 photo, Chris </a:t>
            </a:r>
            <a:r>
              <a:rPr lang="en-US" sz="1000" i="1" dirty="0" err="1">
                <a:solidFill>
                  <a:prstClr val="black"/>
                </a:solidFill>
                <a:latin typeface="Arial" panose="020B0604020202020204" pitchFamily="34" charset="0"/>
                <a:cs typeface="Arial" panose="020B0604020202020204" pitchFamily="34" charset="0"/>
              </a:rPr>
              <a:t>Dujado</a:t>
            </a:r>
            <a:r>
              <a:rPr lang="en-US" sz="1000" i="1" dirty="0">
                <a:solidFill>
                  <a:prstClr val="black"/>
                </a:solidFill>
                <a:latin typeface="Arial" panose="020B0604020202020204" pitchFamily="34" charset="0"/>
                <a:cs typeface="Arial" panose="020B0604020202020204" pitchFamily="34" charset="0"/>
              </a:rPr>
              <a:t>, left, and Billy Horton, right, control room operators for Unit 2, review information from monitoring panels at the Watts Bar Nuclear Plant near Spring City, Tenn. The control room design is strikingly similar to those of the 1960s, despite innovations behind the panels. (AP Photo/Mark </a:t>
            </a:r>
            <a:r>
              <a:rPr lang="en-US" sz="1000" i="1" dirty="0" err="1">
                <a:solidFill>
                  <a:prstClr val="black"/>
                </a:solidFill>
                <a:latin typeface="Arial" panose="020B0604020202020204" pitchFamily="34" charset="0"/>
                <a:cs typeface="Arial" panose="020B0604020202020204" pitchFamily="34" charset="0"/>
              </a:rPr>
              <a:t>Zaleski</a:t>
            </a:r>
            <a:r>
              <a:rPr lang="en-US" sz="1000" i="1" dirty="0">
                <a:solidFill>
                  <a:prstClr val="black"/>
                </a:solidFill>
                <a:latin typeface="Arial" panose="020B0604020202020204" pitchFamily="34" charset="0"/>
                <a:cs typeface="Arial" panose="020B0604020202020204" pitchFamily="34" charset="0"/>
              </a:rPr>
              <a:t>)</a:t>
            </a:r>
          </a:p>
        </p:txBody>
      </p:sp>
      <p:sp>
        <p:nvSpPr>
          <p:cNvPr id="10"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15</a:t>
            </a:fld>
            <a:endParaRPr lang="en-US" dirty="0"/>
          </a:p>
        </p:txBody>
      </p:sp>
    </p:spTree>
    <p:extLst>
      <p:ext uri="{BB962C8B-B14F-4D97-AF65-F5344CB8AC3E}">
        <p14:creationId xmlns:p14="http://schemas.microsoft.com/office/powerpoint/2010/main" val="1549318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4"/>
            <a:ext cx="9144000" cy="957006"/>
          </a:xfrm>
        </p:spPr>
        <p:txBody>
          <a:bodyPr anchor="ctr"/>
          <a:lstStyle/>
          <a:p>
            <a:r>
              <a:rPr lang="en-US" sz="3200" dirty="0" err="1" smtClean="0"/>
              <a:t>NuScale</a:t>
            </a:r>
            <a:r>
              <a:rPr lang="en-US" sz="3200" dirty="0" smtClean="0"/>
              <a:t> Power Control Room Simulator</a:t>
            </a:r>
            <a:endParaRPr lang="en-US" sz="3200" dirty="0"/>
          </a:p>
        </p:txBody>
      </p:sp>
      <p:pic>
        <p:nvPicPr>
          <p:cNvPr id="10" name="Picture 9"/>
          <p:cNvPicPr/>
          <p:nvPr/>
        </p:nvPicPr>
        <p:blipFill>
          <a:blip r:embed="rId2" cstate="email">
            <a:extLst>
              <a:ext uri="{28A0092B-C50C-407E-A947-70E740481C1C}">
                <a14:useLocalDpi xmlns:a14="http://schemas.microsoft.com/office/drawing/2010/main" val="0"/>
              </a:ext>
            </a:extLst>
          </a:blip>
          <a:stretch>
            <a:fillRect/>
          </a:stretch>
        </p:blipFill>
        <p:spPr>
          <a:xfrm>
            <a:off x="685800" y="1195558"/>
            <a:ext cx="4572000" cy="34290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85800" y="4624558"/>
            <a:ext cx="4343400" cy="646331"/>
          </a:xfrm>
          <a:prstGeom prst="rect">
            <a:avLst/>
          </a:prstGeom>
        </p:spPr>
        <p:txBody>
          <a:bodyPr wrap="square">
            <a:spAutoFit/>
          </a:bodyPr>
          <a:lstStyle/>
          <a:p>
            <a:r>
              <a:rPr lang="en-US" sz="1200" i="1" dirty="0">
                <a:solidFill>
                  <a:prstClr val="black"/>
                </a:solidFill>
                <a:latin typeface="Arial" panose="020B0604020202020204" pitchFamily="34" charset="0"/>
                <a:cs typeface="Arial" panose="020B0604020202020204" pitchFamily="34" charset="0"/>
              </a:rPr>
              <a:t>The </a:t>
            </a:r>
            <a:r>
              <a:rPr lang="en-US" sz="1200" i="1" dirty="0" err="1">
                <a:solidFill>
                  <a:prstClr val="black"/>
                </a:solidFill>
                <a:latin typeface="Arial" panose="020B0604020202020204" pitchFamily="34" charset="0"/>
                <a:cs typeface="Arial" panose="020B0604020202020204" pitchFamily="34" charset="0"/>
              </a:rPr>
              <a:t>NuScale</a:t>
            </a:r>
            <a:r>
              <a:rPr lang="en-US" sz="1200" i="1" dirty="0">
                <a:solidFill>
                  <a:prstClr val="black"/>
                </a:solidFill>
                <a:latin typeface="Arial" panose="020B0604020202020204" pitchFamily="34" charset="0"/>
                <a:cs typeface="Arial" panose="020B0604020202020204" pitchFamily="34" charset="0"/>
              </a:rPr>
              <a:t> Power simulator control room design brings together decades of Digital I&amp;C, Human Factors Engineering and Human Systems Interface research and field experience.</a:t>
            </a:r>
          </a:p>
        </p:txBody>
      </p:sp>
      <p:pic>
        <p:nvPicPr>
          <p:cNvPr id="11" name="Picture 10"/>
          <p:cNvPicPr/>
          <p:nvPr/>
        </p:nvPicPr>
        <p:blipFill>
          <a:blip r:embed="rId3" cstate="email">
            <a:extLst>
              <a:ext uri="{28A0092B-C50C-407E-A947-70E740481C1C}">
                <a14:useLocalDpi xmlns:a14="http://schemas.microsoft.com/office/drawing/2010/main" val="0"/>
              </a:ext>
            </a:extLst>
          </a:blip>
          <a:stretch>
            <a:fillRect/>
          </a:stretch>
        </p:blipFill>
        <p:spPr>
          <a:xfrm>
            <a:off x="5029200" y="1524000"/>
            <a:ext cx="3429000" cy="400186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029199" y="5525869"/>
            <a:ext cx="3429001" cy="646331"/>
          </a:xfrm>
          <a:prstGeom prst="rect">
            <a:avLst/>
          </a:prstGeom>
        </p:spPr>
        <p:txBody>
          <a:bodyPr wrap="square">
            <a:spAutoFit/>
          </a:bodyPr>
          <a:lstStyle/>
          <a:p>
            <a:r>
              <a:rPr lang="en-US" sz="1200" i="1" dirty="0">
                <a:solidFill>
                  <a:prstClr val="black"/>
                </a:solidFill>
                <a:latin typeface="Arial" panose="020B0604020202020204" pitchFamily="34" charset="0"/>
                <a:cs typeface="Arial" panose="020B0604020202020204" pitchFamily="34" charset="0"/>
              </a:rPr>
              <a:t>At a recent </a:t>
            </a:r>
            <a:r>
              <a:rPr lang="en-US" sz="1200" i="1" dirty="0" err="1">
                <a:solidFill>
                  <a:prstClr val="black"/>
                </a:solidFill>
                <a:latin typeface="Arial" panose="020B0604020202020204" pitchFamily="34" charset="0"/>
                <a:cs typeface="Arial" panose="020B0604020202020204" pitchFamily="34" charset="0"/>
              </a:rPr>
              <a:t>NuScale</a:t>
            </a:r>
            <a:r>
              <a:rPr lang="en-US" sz="1200" i="1" dirty="0">
                <a:solidFill>
                  <a:prstClr val="black"/>
                </a:solidFill>
                <a:latin typeface="Arial" panose="020B0604020202020204" pitchFamily="34" charset="0"/>
                <a:cs typeface="Arial" panose="020B0604020202020204" pitchFamily="34" charset="0"/>
              </a:rPr>
              <a:t> Family day, 10-year-old Sam Shore felt completely at home in the </a:t>
            </a:r>
            <a:r>
              <a:rPr lang="en-US" sz="1200" i="1" dirty="0" err="1">
                <a:solidFill>
                  <a:prstClr val="black"/>
                </a:solidFill>
                <a:latin typeface="Arial" panose="020B0604020202020204" pitchFamily="34" charset="0"/>
                <a:cs typeface="Arial" panose="020B0604020202020204" pitchFamily="34" charset="0"/>
              </a:rPr>
              <a:t>NuScale</a:t>
            </a:r>
            <a:r>
              <a:rPr lang="en-US" sz="1200" i="1" dirty="0">
                <a:solidFill>
                  <a:prstClr val="black"/>
                </a:solidFill>
                <a:latin typeface="Arial" panose="020B0604020202020204" pitchFamily="34" charset="0"/>
                <a:cs typeface="Arial" panose="020B0604020202020204" pitchFamily="34" charset="0"/>
              </a:rPr>
              <a:t> Control Room Simulator.</a:t>
            </a:r>
          </a:p>
        </p:txBody>
      </p:sp>
      <p:sp>
        <p:nvSpPr>
          <p:cNvPr id="8"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16</a:t>
            </a:fld>
            <a:endParaRPr lang="en-US" dirty="0"/>
          </a:p>
        </p:txBody>
      </p:sp>
    </p:spTree>
    <p:extLst>
      <p:ext uri="{BB962C8B-B14F-4D97-AF65-F5344CB8AC3E}">
        <p14:creationId xmlns:p14="http://schemas.microsoft.com/office/powerpoint/2010/main" val="2635010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33593"/>
            <a:ext cx="9144000" cy="912337"/>
          </a:xfrm>
        </p:spPr>
        <p:txBody>
          <a:bodyPr anchor="ctr"/>
          <a:lstStyle/>
          <a:p>
            <a:r>
              <a:rPr lang="en-US" sz="3200" dirty="0" smtClean="0"/>
              <a:t>NuScale Control Room Simulator</a:t>
            </a:r>
            <a:endParaRPr lang="en-US" sz="3200" dirty="0"/>
          </a:p>
        </p:txBody>
      </p:sp>
      <p:pic>
        <p:nvPicPr>
          <p:cNvPr id="3076" name="Picture 4" descr="http://navigator.nuscalepower.com/CS/SM/Graphics%20Library/ControlRoom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0" y="1035275"/>
            <a:ext cx="7411741" cy="52412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17</a:t>
            </a:fld>
            <a:endParaRPr lang="en-US" dirty="0"/>
          </a:p>
        </p:txBody>
      </p:sp>
    </p:spTree>
    <p:extLst>
      <p:ext uri="{BB962C8B-B14F-4D97-AF65-F5344CB8AC3E}">
        <p14:creationId xmlns:p14="http://schemas.microsoft.com/office/powerpoint/2010/main" val="625852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4886533" y="2928723"/>
            <a:ext cx="4387851" cy="837905"/>
          </a:xfrm>
        </p:spPr>
        <p:txBody>
          <a:bodyPr/>
          <a:lstStyle/>
          <a:p>
            <a:r>
              <a:rPr lang="en-US" dirty="0" smtClean="0"/>
              <a:t>NPM Selection Process</a:t>
            </a:r>
          </a:p>
        </p:txBody>
      </p:sp>
      <p:sp>
        <p:nvSpPr>
          <p:cNvPr id="6" name="Slide Number Placeholder 3"/>
          <p:cNvSpPr txBox="1">
            <a:spLocks/>
          </p:cNvSpPr>
          <p:nvPr/>
        </p:nvSpPr>
        <p:spPr>
          <a:xfrm>
            <a:off x="762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100" b="1" i="1" kern="1200">
                <a:solidFill>
                  <a:srgbClr val="3E4B5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91F121-2904-440A-B77E-FBD3D790DDDD}" type="slidenum">
              <a:rPr lang="en-US" smtClean="0"/>
              <a:pPr/>
              <a:t>18</a:t>
            </a:fld>
            <a:endParaRPr lang="en-US" dirty="0"/>
          </a:p>
        </p:txBody>
      </p:sp>
    </p:spTree>
    <p:extLst>
      <p:ext uri="{BB962C8B-B14F-4D97-AF65-F5344CB8AC3E}">
        <p14:creationId xmlns:p14="http://schemas.microsoft.com/office/powerpoint/2010/main" val="2555598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4"/>
            <a:ext cx="9144000" cy="897898"/>
          </a:xfrm>
        </p:spPr>
        <p:txBody>
          <a:bodyPr anchor="ctr"/>
          <a:lstStyle/>
          <a:p>
            <a:r>
              <a:rPr lang="en-US" sz="3200" dirty="0" smtClean="0"/>
              <a:t>NuScale Plant Needs</a:t>
            </a:r>
            <a:endParaRPr lang="en-US" sz="3200" dirty="0"/>
          </a:p>
        </p:txBody>
      </p:sp>
      <p:grpSp>
        <p:nvGrpSpPr>
          <p:cNvPr id="10" name="Group 9"/>
          <p:cNvGrpSpPr/>
          <p:nvPr/>
        </p:nvGrpSpPr>
        <p:grpSpPr>
          <a:xfrm>
            <a:off x="1219200" y="1067300"/>
            <a:ext cx="6420740" cy="5102771"/>
            <a:chOff x="1676400" y="759644"/>
            <a:chExt cx="6781800" cy="5488756"/>
          </a:xfrm>
        </p:grpSpPr>
        <p:sp>
          <p:nvSpPr>
            <p:cNvPr id="9" name="Rectangle 8"/>
            <p:cNvSpPr/>
            <p:nvPr/>
          </p:nvSpPr>
          <p:spPr>
            <a:xfrm>
              <a:off x="1676400" y="759644"/>
              <a:ext cx="6781800" cy="548875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p:cNvGrpSpPr/>
            <p:nvPr/>
          </p:nvGrpSpPr>
          <p:grpSpPr>
            <a:xfrm>
              <a:off x="1754228" y="759644"/>
              <a:ext cx="6623301" cy="5436003"/>
              <a:chOff x="1754228" y="759644"/>
              <a:chExt cx="6623301" cy="5436003"/>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658" r="40354"/>
              <a:stretch/>
            </p:blipFill>
            <p:spPr>
              <a:xfrm>
                <a:off x="1754228" y="762000"/>
                <a:ext cx="3503572" cy="3835801"/>
              </a:xfrm>
              <a:prstGeom prst="rect">
                <a:avLst/>
              </a:prstGeom>
              <a:ln w="3175">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2696" t="42917" r="43092" b="1"/>
              <a:stretch/>
            </p:blipFill>
            <p:spPr>
              <a:xfrm>
                <a:off x="1760090" y="3886201"/>
                <a:ext cx="3345310" cy="2309446"/>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l="59616"/>
              <a:stretch/>
            </p:blipFill>
            <p:spPr>
              <a:xfrm>
                <a:off x="5029201" y="759644"/>
                <a:ext cx="3348328" cy="5436003"/>
              </a:xfrm>
              <a:prstGeom prst="rect">
                <a:avLst/>
              </a:prstGeom>
            </p:spPr>
          </p:pic>
        </p:grpSp>
      </p:grpSp>
      <p:sp>
        <p:nvSpPr>
          <p:cNvPr id="11"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19</a:t>
            </a:fld>
            <a:endParaRPr lang="en-US" dirty="0"/>
          </a:p>
        </p:txBody>
      </p:sp>
    </p:spTree>
    <p:extLst>
      <p:ext uri="{BB962C8B-B14F-4D97-AF65-F5344CB8AC3E}">
        <p14:creationId xmlns:p14="http://schemas.microsoft.com/office/powerpoint/2010/main" val="2725030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sz="7200" dirty="0" smtClean="0"/>
              <a:t>What’s Nu?</a:t>
            </a:r>
            <a:endParaRPr lang="en-US" sz="7200" dirty="0"/>
          </a:p>
        </p:txBody>
      </p:sp>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a:t>
            </a:fld>
            <a:endParaRPr lang="en-US" dirty="0"/>
          </a:p>
        </p:txBody>
      </p:sp>
    </p:spTree>
    <p:extLst>
      <p:ext uri="{BB962C8B-B14F-4D97-AF65-F5344CB8AC3E}">
        <p14:creationId xmlns:p14="http://schemas.microsoft.com/office/powerpoint/2010/main" val="1129646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Supplier Scope - Minimum</a:t>
            </a:r>
            <a:endParaRPr lang="en-US" dirty="0"/>
          </a:p>
        </p:txBody>
      </p:sp>
      <p:sp>
        <p:nvSpPr>
          <p:cNvPr id="11" name="Content Placeholder 10"/>
          <p:cNvSpPr>
            <a:spLocks noGrp="1"/>
          </p:cNvSpPr>
          <p:nvPr>
            <p:ph idx="1"/>
          </p:nvPr>
        </p:nvSpPr>
        <p:spPr>
          <a:xfrm>
            <a:off x="51660" y="898454"/>
            <a:ext cx="6183086" cy="5486400"/>
          </a:xfrm>
        </p:spPr>
        <p:txBody>
          <a:bodyPr/>
          <a:lstStyle/>
          <a:p>
            <a:r>
              <a:rPr lang="en-US" sz="2400" dirty="0" smtClean="0"/>
              <a:t>Fabricate the NuScale Power Module</a:t>
            </a:r>
          </a:p>
          <a:p>
            <a:pPr lvl="1"/>
            <a:r>
              <a:rPr lang="en-US" dirty="0" smtClean="0"/>
              <a:t>Containment Vessel</a:t>
            </a:r>
          </a:p>
          <a:p>
            <a:pPr lvl="1"/>
            <a:r>
              <a:rPr lang="en-US" dirty="0" smtClean="0"/>
              <a:t>Reactor Vessel </a:t>
            </a:r>
          </a:p>
          <a:p>
            <a:pPr lvl="1"/>
            <a:r>
              <a:rPr lang="en-US" dirty="0" smtClean="0"/>
              <a:t>Reactor vessel internals and piping</a:t>
            </a:r>
          </a:p>
          <a:p>
            <a:pPr lvl="1"/>
            <a:r>
              <a:rPr lang="en-US" dirty="0" smtClean="0"/>
              <a:t>Steam Generator</a:t>
            </a:r>
          </a:p>
          <a:p>
            <a:pPr lvl="1"/>
            <a:r>
              <a:rPr lang="en-US" dirty="0" smtClean="0"/>
              <a:t>Assembly and testing, including ITAAC</a:t>
            </a:r>
          </a:p>
          <a:p>
            <a:r>
              <a:rPr lang="en-US" sz="2400" dirty="0" smtClean="0"/>
              <a:t>Install equipment from other OEMs</a:t>
            </a:r>
          </a:p>
          <a:p>
            <a:r>
              <a:rPr lang="en-US" sz="2400" dirty="0" smtClean="0"/>
              <a:t>For domestic plants with an opportunity for international export</a:t>
            </a:r>
          </a:p>
          <a:p>
            <a:r>
              <a:rPr lang="en-US" sz="2400" dirty="0" smtClean="0"/>
              <a:t>A plan to increase production to meet demand</a:t>
            </a:r>
          </a:p>
          <a:p>
            <a:r>
              <a:rPr lang="en-US" sz="2400" dirty="0" smtClean="0"/>
              <a:t>Value &gt; $350M in fabricator scope per plant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4000" t="5820" r="20000" b="10028"/>
          <a:stretch/>
        </p:blipFill>
        <p:spPr bwMode="auto">
          <a:xfrm>
            <a:off x="6516189" y="2588769"/>
            <a:ext cx="256032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20</a:t>
            </a:fld>
            <a:endParaRPr lang="en-US" dirty="0"/>
          </a:p>
        </p:txBody>
      </p:sp>
    </p:spTree>
    <p:extLst>
      <p:ext uri="{BB962C8B-B14F-4D97-AF65-F5344CB8AC3E}">
        <p14:creationId xmlns:p14="http://schemas.microsoft.com/office/powerpoint/2010/main" val="1319924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Supplier Scope Options </a:t>
            </a:r>
            <a:endParaRPr lang="en-US" dirty="0"/>
          </a:p>
        </p:txBody>
      </p:sp>
      <p:sp>
        <p:nvSpPr>
          <p:cNvPr id="11" name="Content Placeholder 10"/>
          <p:cNvSpPr>
            <a:spLocks noGrp="1"/>
          </p:cNvSpPr>
          <p:nvPr>
            <p:ph idx="1"/>
          </p:nvPr>
        </p:nvSpPr>
        <p:spPr>
          <a:xfrm>
            <a:off x="76200" y="1014256"/>
            <a:ext cx="8991600" cy="3004457"/>
          </a:xfrm>
        </p:spPr>
        <p:txBody>
          <a:bodyPr/>
          <a:lstStyle/>
          <a:p>
            <a:r>
              <a:rPr lang="en-US" sz="2400" dirty="0" smtClean="0"/>
              <a:t>The NuScale Supply Chain is still largely unassigned to the supply base</a:t>
            </a:r>
          </a:p>
          <a:p>
            <a:r>
              <a:rPr lang="en-US" sz="2400" dirty="0" smtClean="0"/>
              <a:t>Opportunities to supply equipment and plant content beyond just the NuScale Power Module</a:t>
            </a:r>
          </a:p>
          <a:p>
            <a:r>
              <a:rPr lang="en-US" sz="2400" dirty="0" smtClean="0"/>
              <a:t>Consider balance of plant equipment, miscellaneous OEM equipment, construction equipment and materials, and services</a:t>
            </a:r>
            <a:r>
              <a:rPr lang="en-US" sz="2400" dirty="0"/>
              <a:t>.</a:t>
            </a:r>
            <a:r>
              <a:rPr lang="en-US" sz="2400" dirty="0" smtClean="0"/>
              <a:t> </a:t>
            </a:r>
          </a:p>
        </p:txBody>
      </p:sp>
      <p:grpSp>
        <p:nvGrpSpPr>
          <p:cNvPr id="6" name="Group 5"/>
          <p:cNvGrpSpPr/>
          <p:nvPr/>
        </p:nvGrpSpPr>
        <p:grpSpPr>
          <a:xfrm>
            <a:off x="118142" y="3808193"/>
            <a:ext cx="4661486" cy="2438400"/>
            <a:chOff x="30332" y="914401"/>
            <a:chExt cx="9350781" cy="5333999"/>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332" y="914401"/>
              <a:ext cx="9067800" cy="533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060652"/>
              <a:ext cx="813991" cy="2520747"/>
            </a:xfrm>
            <a:prstGeom prst="rect">
              <a:avLst/>
            </a:prstGeom>
            <a:ln w="3175">
              <a:solidFill>
                <a:schemeClr val="tx1"/>
              </a:solidFill>
            </a:ln>
          </p:spPr>
        </p:pic>
        <p:sp>
          <p:nvSpPr>
            <p:cNvPr id="9" name="Right Arrow 8"/>
            <p:cNvSpPr/>
            <p:nvPr/>
          </p:nvSpPr>
          <p:spPr>
            <a:xfrm rot="1414420">
              <a:off x="1307239" y="1906119"/>
              <a:ext cx="727103" cy="504779"/>
            </a:xfrm>
            <a:prstGeom prst="rightArrow">
              <a:avLst/>
            </a:prstGeom>
            <a:solidFill>
              <a:schemeClr val="accent6"/>
            </a:solidFill>
            <a:ln>
              <a:solidFill>
                <a:schemeClr val="accent6">
                  <a:lumMod val="50000"/>
                </a:schemeClr>
              </a:solidFill>
            </a:ln>
            <a:scene3d>
              <a:camera prst="orthographicFront">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170844" y="1052717"/>
              <a:ext cx="1752600" cy="942565"/>
            </a:xfrm>
            <a:prstGeom prst="rect">
              <a:avLst/>
            </a:prstGeom>
            <a:noFill/>
          </p:spPr>
          <p:txBody>
            <a:bodyPr wrap="square" rtlCol="0">
              <a:spAutoFit/>
            </a:bodyPr>
            <a:lstStyle/>
            <a:p>
              <a:r>
                <a:rPr lang="en-US" sz="1100" b="1" dirty="0">
                  <a:solidFill>
                    <a:prstClr val="black"/>
                  </a:solidFill>
                </a:rPr>
                <a:t>Power Module</a:t>
              </a:r>
            </a:p>
          </p:txBody>
        </p:sp>
        <p:sp>
          <p:nvSpPr>
            <p:cNvPr id="12" name="Right Arrow 11"/>
            <p:cNvSpPr/>
            <p:nvPr/>
          </p:nvSpPr>
          <p:spPr>
            <a:xfrm rot="8745153">
              <a:off x="5968728" y="2196544"/>
              <a:ext cx="637314" cy="463551"/>
            </a:xfrm>
            <a:prstGeom prst="rightArrow">
              <a:avLst/>
            </a:prstGeom>
            <a:solidFill>
              <a:schemeClr val="accent6"/>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706393" y="2158509"/>
              <a:ext cx="2655730" cy="942565"/>
            </a:xfrm>
            <a:prstGeom prst="rect">
              <a:avLst/>
            </a:prstGeom>
            <a:noFill/>
          </p:spPr>
          <p:txBody>
            <a:bodyPr wrap="square" rtlCol="0">
              <a:spAutoFit/>
            </a:bodyPr>
            <a:lstStyle/>
            <a:p>
              <a:r>
                <a:rPr lang="en-US" sz="1100" b="1" dirty="0">
                  <a:solidFill>
                    <a:prstClr val="black"/>
                  </a:solidFill>
                </a:rPr>
                <a:t>Other </a:t>
              </a:r>
            </a:p>
            <a:p>
              <a:r>
                <a:rPr lang="en-US" sz="1100" b="1" dirty="0">
                  <a:solidFill>
                    <a:prstClr val="black"/>
                  </a:solidFill>
                </a:rPr>
                <a:t>Modules/Skids</a:t>
              </a:r>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65142" y="990600"/>
              <a:ext cx="1562985" cy="1066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p:cNvPicPr>
              <a:picLocks noChangeAspect="1" noChangeArrowheads="1"/>
            </p:cNvPicPr>
            <p:nvPr/>
          </p:nvPicPr>
          <p:blipFill>
            <a:blip r:embed="rId5" cstate="print"/>
            <a:srcRect/>
            <a:stretch>
              <a:fillRect/>
            </a:stretch>
          </p:blipFill>
          <p:spPr bwMode="auto">
            <a:xfrm>
              <a:off x="6045942" y="1219200"/>
              <a:ext cx="1503802" cy="914400"/>
            </a:xfrm>
            <a:prstGeom prst="rect">
              <a:avLst/>
            </a:prstGeom>
            <a:noFill/>
            <a:ln w="9525">
              <a:noFill/>
              <a:miter lim="800000"/>
              <a:headEnd/>
              <a:tailEnd/>
            </a:ln>
            <a:effectLst/>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24617" y="4857305"/>
              <a:ext cx="1362753" cy="1203100"/>
            </a:xfrm>
            <a:prstGeom prst="rect">
              <a:avLst/>
            </a:prstGeom>
            <a:ln w="3175">
              <a:solidFill>
                <a:schemeClr val="tx1"/>
              </a:solidFill>
            </a:ln>
          </p:spPr>
        </p:pic>
        <p:sp>
          <p:nvSpPr>
            <p:cNvPr id="17" name="Right Arrow 16"/>
            <p:cNvSpPr/>
            <p:nvPr/>
          </p:nvSpPr>
          <p:spPr>
            <a:xfrm rot="12216792">
              <a:off x="6118487" y="4123657"/>
              <a:ext cx="706414" cy="497515"/>
            </a:xfrm>
            <a:prstGeom prst="rightArrow">
              <a:avLst/>
            </a:prstGeom>
            <a:solidFill>
              <a:schemeClr val="accent6"/>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7338368" y="5298404"/>
              <a:ext cx="2042745" cy="942565"/>
            </a:xfrm>
            <a:prstGeom prst="rect">
              <a:avLst/>
            </a:prstGeom>
            <a:noFill/>
          </p:spPr>
          <p:txBody>
            <a:bodyPr wrap="square" rtlCol="0">
              <a:spAutoFit/>
            </a:bodyPr>
            <a:lstStyle/>
            <a:p>
              <a:r>
                <a:rPr lang="en-US" sz="1100" b="1" dirty="0">
                  <a:solidFill>
                    <a:prstClr val="black"/>
                  </a:solidFill>
                </a:rPr>
                <a:t>OEM Equipment</a:t>
              </a:r>
            </a:p>
          </p:txBody>
        </p:sp>
        <p:pic>
          <p:nvPicPr>
            <p:cNvPr id="19" name="Picture 2"/>
            <p:cNvPicPr>
              <a:picLocks noChangeAspect="1" noChangeArrowheads="1"/>
            </p:cNvPicPr>
            <p:nvPr/>
          </p:nvPicPr>
          <p:blipFill>
            <a:blip r:embed="rId7" cstate="print">
              <a:clrChange>
                <a:clrFrom>
                  <a:srgbClr val="DFE1EA"/>
                </a:clrFrom>
                <a:clrTo>
                  <a:srgbClr val="DFE1EA">
                    <a:alpha val="0"/>
                  </a:srgbClr>
                </a:clrTo>
              </a:clrChange>
            </a:blip>
            <a:srcRect/>
            <a:stretch>
              <a:fillRect/>
            </a:stretch>
          </p:blipFill>
          <p:spPr bwMode="auto">
            <a:xfrm>
              <a:off x="6734218" y="4155405"/>
              <a:ext cx="2168645" cy="1160461"/>
            </a:xfrm>
            <a:prstGeom prst="rect">
              <a:avLst/>
            </a:prstGeom>
            <a:noFill/>
            <a:ln w="88900">
              <a:noFill/>
              <a:miter lim="800000"/>
              <a:headEnd/>
              <a:tailEnd/>
            </a:ln>
          </p:spPr>
        </p:pic>
        <p:pic>
          <p:nvPicPr>
            <p:cNvPr id="20" name="Picture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23145" y="4780837"/>
              <a:ext cx="1911733" cy="1288809"/>
            </a:xfrm>
            <a:prstGeom prst="rect">
              <a:avLst/>
            </a:prstGeom>
            <a:ln w="12700">
              <a:solidFill>
                <a:schemeClr val="tx1"/>
              </a:solidFill>
            </a:ln>
          </p:spPr>
        </p:pic>
        <p:pic>
          <p:nvPicPr>
            <p:cNvPr id="21" name="Picture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47145" y="4630373"/>
              <a:ext cx="640264" cy="1266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99754" y="4074840"/>
              <a:ext cx="914400" cy="89154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3" name="Right Arrow 22"/>
            <p:cNvSpPr/>
            <p:nvPr/>
          </p:nvSpPr>
          <p:spPr>
            <a:xfrm rot="20011702">
              <a:off x="1845052" y="3910223"/>
              <a:ext cx="749981" cy="490365"/>
            </a:xfrm>
            <a:prstGeom prst="rightArrow">
              <a:avLst/>
            </a:prstGeom>
            <a:solidFill>
              <a:schemeClr val="accent6"/>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2732946" y="5250434"/>
              <a:ext cx="2220379" cy="942565"/>
            </a:xfrm>
            <a:prstGeom prst="rect">
              <a:avLst/>
            </a:prstGeom>
            <a:noFill/>
          </p:spPr>
          <p:txBody>
            <a:bodyPr wrap="square" rtlCol="0">
              <a:spAutoFit/>
            </a:bodyPr>
            <a:lstStyle/>
            <a:p>
              <a:r>
                <a:rPr lang="en-US" sz="1100" b="1" dirty="0">
                  <a:solidFill>
                    <a:prstClr val="black"/>
                  </a:solidFill>
                </a:rPr>
                <a:t>Construction Materials</a:t>
              </a:r>
            </a:p>
          </p:txBody>
        </p:sp>
      </p:grpSp>
      <p:sp>
        <p:nvSpPr>
          <p:cNvPr id="25" name="Content Placeholder 10"/>
          <p:cNvSpPr txBox="1">
            <a:spLocks/>
          </p:cNvSpPr>
          <p:nvPr/>
        </p:nvSpPr>
        <p:spPr>
          <a:xfrm>
            <a:off x="4693960" y="3658083"/>
            <a:ext cx="4373839" cy="898685"/>
          </a:xfrm>
          <a:prstGeom prst="rect">
            <a:avLst/>
          </a:prstGeom>
        </p:spPr>
        <p:txBody>
          <a:bodyPr/>
          <a:lstStyle>
            <a:lvl1pPr marL="342900" indent="-342900" algn="l" defTabSz="914400" rtl="0" eaLnBrk="1" latinLnBrk="0" hangingPunct="1">
              <a:spcBef>
                <a:spcPct val="20000"/>
              </a:spcBef>
              <a:buFont typeface="Wingdings" pitchFamily="2" charset="2"/>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200" kern="1200">
                <a:solidFill>
                  <a:schemeClr val="tx1"/>
                </a:solidFill>
                <a:latin typeface="Arial" pitchFamily="34" charset="0"/>
                <a:ea typeface="+mn-ea"/>
                <a:cs typeface="Arial" pitchFamily="34" charset="0"/>
              </a:defRPr>
            </a:lvl2pPr>
            <a:lvl3pPr marL="1200150" indent="-285750" algn="l" defTabSz="914400" rtl="0" eaLnBrk="1" latinLnBrk="0" hangingPunct="1">
              <a:spcBef>
                <a:spcPct val="20000"/>
              </a:spcBef>
              <a:buFont typeface="Wingdings" pitchFamily="2" charset="2"/>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prstClr val="black"/>
                </a:solidFill>
              </a:rPr>
              <a:t>M</a:t>
            </a:r>
            <a:r>
              <a:rPr lang="en-US" sz="2400" dirty="0" smtClean="0">
                <a:solidFill>
                  <a:prstClr val="black"/>
                </a:solidFill>
              </a:rPr>
              <a:t>eet the minimum scope, but consider: </a:t>
            </a:r>
          </a:p>
        </p:txBody>
      </p:sp>
      <p:sp>
        <p:nvSpPr>
          <p:cNvPr id="4" name="TextBox 3"/>
          <p:cNvSpPr txBox="1"/>
          <p:nvPr/>
        </p:nvSpPr>
        <p:spPr>
          <a:xfrm>
            <a:off x="5367764" y="4372883"/>
            <a:ext cx="3178628" cy="677108"/>
          </a:xfrm>
          <a:prstGeom prst="rect">
            <a:avLst/>
          </a:prstGeom>
          <a:noFill/>
        </p:spPr>
        <p:txBody>
          <a:bodyPr wrap="square" rtlCol="0">
            <a:spAutoFit/>
          </a:bodyPr>
          <a:lstStyle/>
          <a:p>
            <a:r>
              <a:rPr lang="en-US" sz="2400" dirty="0">
                <a:solidFill>
                  <a:srgbClr val="C00000"/>
                </a:solidFill>
                <a:latin typeface="Arial"/>
              </a:rPr>
              <a:t>“</a:t>
            </a:r>
            <a:r>
              <a:rPr lang="en-US" sz="2600" b="1" i="1" dirty="0">
                <a:solidFill>
                  <a:srgbClr val="C00000"/>
                </a:solidFill>
                <a:latin typeface="Cambria" panose="02040503050406030204" pitchFamily="18" charset="0"/>
                <a:cs typeface="Arial" panose="020B0604020202020204" pitchFamily="34" charset="0"/>
              </a:rPr>
              <a:t>Expanding</a:t>
            </a:r>
            <a:r>
              <a:rPr lang="en-US" sz="2400" b="1" i="1" dirty="0">
                <a:solidFill>
                  <a:srgbClr val="C00000"/>
                </a:solidFill>
                <a:latin typeface="Cambria" panose="02040503050406030204" pitchFamily="18" charset="0"/>
              </a:rPr>
              <a:t> the Pie</a:t>
            </a:r>
            <a:r>
              <a:rPr lang="en-US" sz="2400" dirty="0">
                <a:solidFill>
                  <a:srgbClr val="C00000"/>
                </a:solidFill>
                <a:latin typeface="Arial"/>
              </a:rPr>
              <a:t>”</a:t>
            </a:r>
            <a:endParaRPr lang="en-US" sz="1200" dirty="0">
              <a:solidFill>
                <a:srgbClr val="C00000"/>
              </a:solidFill>
            </a:endParaRPr>
          </a:p>
          <a:p>
            <a:endParaRPr lang="en-US" sz="1200" dirty="0">
              <a:solidFill>
                <a:prstClr val="white"/>
              </a:solidFill>
              <a:latin typeface="Arial"/>
              <a:cs typeface="Arial"/>
            </a:endParaRPr>
          </a:p>
        </p:txBody>
      </p:sp>
      <p:pic>
        <p:nvPicPr>
          <p:cNvPr id="2050" name="Picture 2" descr="Image result for pie pictures">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999816" y="4822385"/>
            <a:ext cx="1914525" cy="1438276"/>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21</a:t>
            </a:fld>
            <a:endParaRPr lang="en-US" dirty="0"/>
          </a:p>
        </p:txBody>
      </p:sp>
    </p:spTree>
    <p:extLst>
      <p:ext uri="{BB962C8B-B14F-4D97-AF65-F5344CB8AC3E}">
        <p14:creationId xmlns:p14="http://schemas.microsoft.com/office/powerpoint/2010/main" val="3507356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Selection Process Timeline</a:t>
            </a:r>
            <a:endParaRPr lang="en-US"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2515039856"/>
              </p:ext>
            </p:extLst>
          </p:nvPr>
        </p:nvGraphicFramePr>
        <p:xfrm>
          <a:off x="188464" y="3364434"/>
          <a:ext cx="8801972" cy="775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196287" y="1027839"/>
            <a:ext cx="1442992" cy="369332"/>
          </a:xfrm>
          <a:prstGeom prst="rect">
            <a:avLst/>
          </a:prstGeom>
        </p:spPr>
        <p:txBody>
          <a:bodyPr wrap="square">
            <a:spAutoFit/>
          </a:bodyPr>
          <a:lstStyle/>
          <a:p>
            <a:r>
              <a:rPr lang="en-US" b="1" u="sng" dirty="0">
                <a:solidFill>
                  <a:prstClr val="black"/>
                </a:solidFill>
                <a:latin typeface="Arial"/>
              </a:rPr>
              <a:t>Milestones</a:t>
            </a:r>
          </a:p>
        </p:txBody>
      </p:sp>
      <p:sp>
        <p:nvSpPr>
          <p:cNvPr id="9" name="Rectangle 8"/>
          <p:cNvSpPr/>
          <p:nvPr/>
        </p:nvSpPr>
        <p:spPr>
          <a:xfrm>
            <a:off x="267145" y="5808939"/>
            <a:ext cx="1442992" cy="369332"/>
          </a:xfrm>
          <a:prstGeom prst="rect">
            <a:avLst/>
          </a:prstGeom>
        </p:spPr>
        <p:txBody>
          <a:bodyPr wrap="square">
            <a:spAutoFit/>
          </a:bodyPr>
          <a:lstStyle/>
          <a:p>
            <a:r>
              <a:rPr lang="en-US" b="1" u="sng" dirty="0">
                <a:solidFill>
                  <a:prstClr val="black"/>
                </a:solidFill>
                <a:latin typeface="Arial"/>
              </a:rPr>
              <a:t>Activities</a:t>
            </a:r>
          </a:p>
        </p:txBody>
      </p:sp>
      <p:pic>
        <p:nvPicPr>
          <p:cNvPr id="7" name="Picture 6" descr="NuFAB_LogoPP_Final.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4534" y="1474575"/>
            <a:ext cx="981361" cy="432171"/>
          </a:xfrm>
          <a:prstGeom prst="rect">
            <a:avLst/>
          </a:prstGeom>
          <a:solidFill>
            <a:schemeClr val="tx1"/>
          </a:solidFill>
        </p:spPr>
      </p:pic>
      <p:sp>
        <p:nvSpPr>
          <p:cNvPr id="10" name="Rectangle 9"/>
          <p:cNvSpPr/>
          <p:nvPr/>
        </p:nvSpPr>
        <p:spPr>
          <a:xfrm>
            <a:off x="7374759" y="2481178"/>
            <a:ext cx="1123069" cy="307777"/>
          </a:xfrm>
          <a:prstGeom prst="rect">
            <a:avLst/>
          </a:prstGeom>
        </p:spPr>
        <p:txBody>
          <a:bodyPr wrap="square">
            <a:spAutoFit/>
          </a:bodyPr>
          <a:lstStyle/>
          <a:p>
            <a:r>
              <a:rPr lang="en-US" sz="1400" b="1" dirty="0">
                <a:solidFill>
                  <a:prstClr val="black"/>
                </a:solidFill>
                <a:latin typeface="Arial"/>
              </a:rPr>
              <a:t>04/16/2018</a:t>
            </a:r>
          </a:p>
        </p:txBody>
      </p:sp>
      <p:cxnSp>
        <p:nvCxnSpPr>
          <p:cNvPr id="5" name="Straight Connector 4"/>
          <p:cNvCxnSpPr/>
          <p:nvPr/>
        </p:nvCxnSpPr>
        <p:spPr>
          <a:xfrm>
            <a:off x="760836" y="2252622"/>
            <a:ext cx="0" cy="1168503"/>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24127" y="1959001"/>
            <a:ext cx="988119" cy="523220"/>
          </a:xfrm>
          <a:prstGeom prst="rect">
            <a:avLst/>
          </a:prstGeom>
          <a:ln>
            <a:solidFill>
              <a:schemeClr val="tx1"/>
            </a:solidFill>
          </a:ln>
        </p:spPr>
        <p:txBody>
          <a:bodyPr wrap="square">
            <a:spAutoFit/>
          </a:bodyPr>
          <a:lstStyle/>
          <a:p>
            <a:r>
              <a:rPr lang="en-US" sz="1400" b="1" dirty="0">
                <a:solidFill>
                  <a:srgbClr val="9BBB59">
                    <a:lumMod val="50000"/>
                  </a:srgbClr>
                </a:solidFill>
                <a:latin typeface="Arial"/>
              </a:rPr>
              <a:t>Contract Executed</a:t>
            </a:r>
          </a:p>
        </p:txBody>
      </p:sp>
      <p:cxnSp>
        <p:nvCxnSpPr>
          <p:cNvPr id="13" name="Straight Connector 12"/>
          <p:cNvCxnSpPr/>
          <p:nvPr/>
        </p:nvCxnSpPr>
        <p:spPr>
          <a:xfrm>
            <a:off x="7830568" y="2852845"/>
            <a:ext cx="0" cy="561838"/>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6248" y="1914068"/>
            <a:ext cx="1123069" cy="307777"/>
          </a:xfrm>
          <a:prstGeom prst="rect">
            <a:avLst/>
          </a:prstGeom>
        </p:spPr>
        <p:txBody>
          <a:bodyPr wrap="square">
            <a:spAutoFit/>
          </a:bodyPr>
          <a:lstStyle/>
          <a:p>
            <a:r>
              <a:rPr lang="en-US" sz="1400" b="1" dirty="0">
                <a:solidFill>
                  <a:prstClr val="black"/>
                </a:solidFill>
                <a:latin typeface="Arial"/>
              </a:rPr>
              <a:t>11/03/2016</a:t>
            </a:r>
          </a:p>
        </p:txBody>
      </p:sp>
      <p:sp>
        <p:nvSpPr>
          <p:cNvPr id="16" name="Rectangle 15"/>
          <p:cNvSpPr/>
          <p:nvPr/>
        </p:nvSpPr>
        <p:spPr>
          <a:xfrm>
            <a:off x="1015800" y="2314760"/>
            <a:ext cx="1405396" cy="523220"/>
          </a:xfrm>
          <a:prstGeom prst="rect">
            <a:avLst/>
          </a:prstGeom>
          <a:noFill/>
          <a:ln>
            <a:solidFill>
              <a:schemeClr val="tx1"/>
            </a:solidFill>
          </a:ln>
        </p:spPr>
        <p:txBody>
          <a:bodyPr wrap="square">
            <a:spAutoFit/>
          </a:bodyPr>
          <a:lstStyle/>
          <a:p>
            <a:r>
              <a:rPr lang="en-US" sz="1400" b="1" dirty="0">
                <a:solidFill>
                  <a:srgbClr val="9BBB59">
                    <a:lumMod val="50000"/>
                  </a:srgbClr>
                </a:solidFill>
                <a:latin typeface="Arial"/>
              </a:rPr>
              <a:t>Expression of Interest Due</a:t>
            </a:r>
          </a:p>
        </p:txBody>
      </p:sp>
      <p:sp>
        <p:nvSpPr>
          <p:cNvPr id="17" name="Rectangle 16"/>
          <p:cNvSpPr/>
          <p:nvPr/>
        </p:nvSpPr>
        <p:spPr>
          <a:xfrm>
            <a:off x="1089639" y="2815821"/>
            <a:ext cx="1123069" cy="307777"/>
          </a:xfrm>
          <a:prstGeom prst="rect">
            <a:avLst/>
          </a:prstGeom>
        </p:spPr>
        <p:txBody>
          <a:bodyPr wrap="square">
            <a:spAutoFit/>
          </a:bodyPr>
          <a:lstStyle/>
          <a:p>
            <a:r>
              <a:rPr lang="en-US" sz="1400" b="1" dirty="0">
                <a:solidFill>
                  <a:prstClr val="black"/>
                </a:solidFill>
                <a:latin typeface="Arial"/>
              </a:rPr>
              <a:t>01/30/2017</a:t>
            </a:r>
          </a:p>
        </p:txBody>
      </p:sp>
      <p:cxnSp>
        <p:nvCxnSpPr>
          <p:cNvPr id="18" name="Straight Connector 17"/>
          <p:cNvCxnSpPr/>
          <p:nvPr/>
        </p:nvCxnSpPr>
        <p:spPr>
          <a:xfrm>
            <a:off x="1810186" y="3172481"/>
            <a:ext cx="0" cy="253522"/>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12348" y="1566648"/>
            <a:ext cx="1207722" cy="307777"/>
          </a:xfrm>
          <a:prstGeom prst="rect">
            <a:avLst/>
          </a:prstGeom>
          <a:noFill/>
          <a:ln>
            <a:solidFill>
              <a:schemeClr val="tx1"/>
            </a:solidFill>
          </a:ln>
        </p:spPr>
        <p:txBody>
          <a:bodyPr wrap="square">
            <a:spAutoFit/>
          </a:bodyPr>
          <a:lstStyle/>
          <a:p>
            <a:r>
              <a:rPr lang="en-US" sz="1400" b="1" dirty="0">
                <a:solidFill>
                  <a:srgbClr val="9BBB59">
                    <a:lumMod val="50000"/>
                  </a:srgbClr>
                </a:solidFill>
                <a:latin typeface="Arial"/>
              </a:rPr>
              <a:t>RFP Issued</a:t>
            </a:r>
          </a:p>
        </p:txBody>
      </p:sp>
      <p:sp>
        <p:nvSpPr>
          <p:cNvPr id="20" name="Rectangle 19"/>
          <p:cNvSpPr/>
          <p:nvPr/>
        </p:nvSpPr>
        <p:spPr>
          <a:xfrm>
            <a:off x="2345621" y="1850840"/>
            <a:ext cx="1123069" cy="307777"/>
          </a:xfrm>
          <a:prstGeom prst="rect">
            <a:avLst/>
          </a:prstGeom>
        </p:spPr>
        <p:txBody>
          <a:bodyPr wrap="square">
            <a:spAutoFit/>
          </a:bodyPr>
          <a:lstStyle/>
          <a:p>
            <a:r>
              <a:rPr lang="en-US" sz="1400" b="1" dirty="0">
                <a:solidFill>
                  <a:prstClr val="black"/>
                </a:solidFill>
                <a:latin typeface="Arial"/>
              </a:rPr>
              <a:t>02/27/2017</a:t>
            </a:r>
          </a:p>
        </p:txBody>
      </p:sp>
      <p:cxnSp>
        <p:nvCxnSpPr>
          <p:cNvPr id="21" name="Straight Connector 20"/>
          <p:cNvCxnSpPr/>
          <p:nvPr/>
        </p:nvCxnSpPr>
        <p:spPr>
          <a:xfrm flipH="1">
            <a:off x="2480281" y="2279687"/>
            <a:ext cx="232672" cy="1146316"/>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942194" y="2037366"/>
            <a:ext cx="1188218" cy="738664"/>
          </a:xfrm>
          <a:prstGeom prst="rect">
            <a:avLst/>
          </a:prstGeom>
          <a:ln>
            <a:solidFill>
              <a:schemeClr val="tx1"/>
            </a:solidFill>
          </a:ln>
        </p:spPr>
        <p:txBody>
          <a:bodyPr wrap="square">
            <a:spAutoFit/>
          </a:bodyPr>
          <a:lstStyle/>
          <a:p>
            <a:r>
              <a:rPr lang="en-US" sz="1400" b="1" dirty="0">
                <a:solidFill>
                  <a:srgbClr val="9BBB59">
                    <a:lumMod val="50000"/>
                  </a:srgbClr>
                </a:solidFill>
                <a:latin typeface="Arial"/>
              </a:rPr>
              <a:t>RFP Responses Due</a:t>
            </a:r>
          </a:p>
        </p:txBody>
      </p:sp>
      <p:sp>
        <p:nvSpPr>
          <p:cNvPr id="23" name="Rectangle 22"/>
          <p:cNvSpPr/>
          <p:nvPr/>
        </p:nvSpPr>
        <p:spPr>
          <a:xfrm>
            <a:off x="3974768" y="2759727"/>
            <a:ext cx="1123069" cy="307777"/>
          </a:xfrm>
          <a:prstGeom prst="rect">
            <a:avLst/>
          </a:prstGeom>
        </p:spPr>
        <p:txBody>
          <a:bodyPr wrap="square">
            <a:spAutoFit/>
          </a:bodyPr>
          <a:lstStyle/>
          <a:p>
            <a:r>
              <a:rPr lang="en-US" sz="1400" b="1" dirty="0">
                <a:solidFill>
                  <a:prstClr val="black"/>
                </a:solidFill>
                <a:latin typeface="Arial"/>
              </a:rPr>
              <a:t>08/28/2017</a:t>
            </a:r>
          </a:p>
        </p:txBody>
      </p:sp>
      <p:cxnSp>
        <p:nvCxnSpPr>
          <p:cNvPr id="24" name="Straight Connector 23"/>
          <p:cNvCxnSpPr/>
          <p:nvPr/>
        </p:nvCxnSpPr>
        <p:spPr>
          <a:xfrm>
            <a:off x="4681356" y="3060935"/>
            <a:ext cx="0" cy="360190"/>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474232" y="1461644"/>
            <a:ext cx="1244059" cy="523220"/>
          </a:xfrm>
          <a:prstGeom prst="rect">
            <a:avLst/>
          </a:prstGeom>
          <a:ln>
            <a:solidFill>
              <a:schemeClr val="tx1"/>
            </a:solidFill>
          </a:ln>
        </p:spPr>
        <p:txBody>
          <a:bodyPr wrap="square">
            <a:spAutoFit/>
          </a:bodyPr>
          <a:lstStyle/>
          <a:p>
            <a:r>
              <a:rPr lang="en-US" sz="1400" b="1" dirty="0">
                <a:solidFill>
                  <a:srgbClr val="9BBB59">
                    <a:lumMod val="50000"/>
                  </a:srgbClr>
                </a:solidFill>
                <a:latin typeface="Arial"/>
              </a:rPr>
              <a:t>Supplier(s)</a:t>
            </a:r>
          </a:p>
          <a:p>
            <a:r>
              <a:rPr lang="en-US" sz="1400" b="1" dirty="0">
                <a:solidFill>
                  <a:srgbClr val="9BBB59">
                    <a:lumMod val="50000"/>
                  </a:srgbClr>
                </a:solidFill>
                <a:latin typeface="Arial"/>
              </a:rPr>
              <a:t>Selected</a:t>
            </a:r>
          </a:p>
        </p:txBody>
      </p:sp>
      <p:sp>
        <p:nvSpPr>
          <p:cNvPr id="30" name="Rectangle 29"/>
          <p:cNvSpPr/>
          <p:nvPr/>
        </p:nvSpPr>
        <p:spPr>
          <a:xfrm>
            <a:off x="5489461" y="1955416"/>
            <a:ext cx="1123069" cy="307777"/>
          </a:xfrm>
          <a:prstGeom prst="rect">
            <a:avLst/>
          </a:prstGeom>
        </p:spPr>
        <p:txBody>
          <a:bodyPr wrap="square">
            <a:spAutoFit/>
          </a:bodyPr>
          <a:lstStyle/>
          <a:p>
            <a:r>
              <a:rPr lang="en-US" sz="1400" b="1" dirty="0">
                <a:solidFill>
                  <a:prstClr val="black"/>
                </a:solidFill>
                <a:latin typeface="Arial"/>
              </a:rPr>
              <a:t>12/29/2017</a:t>
            </a:r>
          </a:p>
        </p:txBody>
      </p:sp>
      <p:cxnSp>
        <p:nvCxnSpPr>
          <p:cNvPr id="31" name="Straight Connector 30"/>
          <p:cNvCxnSpPr/>
          <p:nvPr/>
        </p:nvCxnSpPr>
        <p:spPr>
          <a:xfrm>
            <a:off x="6197211" y="2339235"/>
            <a:ext cx="0" cy="1080712"/>
          </a:xfrm>
          <a:prstGeom prst="line">
            <a:avLst/>
          </a:prstGeom>
          <a:ln w="1905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3" name="Right Brace 32"/>
          <p:cNvSpPr/>
          <p:nvPr/>
        </p:nvSpPr>
        <p:spPr>
          <a:xfrm rot="5400000">
            <a:off x="937675" y="3950863"/>
            <a:ext cx="728246" cy="108192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4" name="Rectangle 33"/>
          <p:cNvSpPr/>
          <p:nvPr/>
        </p:nvSpPr>
        <p:spPr>
          <a:xfrm>
            <a:off x="229635" y="4902607"/>
            <a:ext cx="2164402" cy="600164"/>
          </a:xfrm>
          <a:prstGeom prst="rect">
            <a:avLst/>
          </a:prstGeom>
        </p:spPr>
        <p:txBody>
          <a:bodyPr wrap="square">
            <a:spAutoFit/>
          </a:bodyPr>
          <a:lstStyle/>
          <a:p>
            <a:pPr marL="171450" indent="-171450">
              <a:buFont typeface="Arial" panose="020B0604020202020204" pitchFamily="34" charset="0"/>
              <a:buChar char="•"/>
            </a:pPr>
            <a:r>
              <a:rPr lang="en-US" sz="1100" b="1" dirty="0">
                <a:solidFill>
                  <a:srgbClr val="F79646">
                    <a:lumMod val="75000"/>
                  </a:srgbClr>
                </a:solidFill>
                <a:latin typeface="Arial"/>
              </a:rPr>
              <a:t>EOI Instructions issued</a:t>
            </a:r>
          </a:p>
          <a:p>
            <a:pPr marL="171450" indent="-171450">
              <a:buFont typeface="Arial" panose="020B0604020202020204" pitchFamily="34" charset="0"/>
              <a:buChar char="•"/>
            </a:pPr>
            <a:r>
              <a:rPr lang="en-US" sz="1100" b="1" dirty="0">
                <a:solidFill>
                  <a:prstClr val="black"/>
                </a:solidFill>
                <a:latin typeface="Arial"/>
              </a:rPr>
              <a:t>Teams are developed</a:t>
            </a:r>
          </a:p>
          <a:p>
            <a:pPr marL="171450" indent="-171450">
              <a:buFont typeface="Arial" panose="020B0604020202020204" pitchFamily="34" charset="0"/>
              <a:buChar char="•"/>
            </a:pPr>
            <a:r>
              <a:rPr lang="en-US" sz="1100" b="1" dirty="0">
                <a:solidFill>
                  <a:prstClr val="black"/>
                </a:solidFill>
                <a:latin typeface="Arial"/>
              </a:rPr>
              <a:t>EOI Prepared</a:t>
            </a:r>
          </a:p>
        </p:txBody>
      </p:sp>
      <p:sp>
        <p:nvSpPr>
          <p:cNvPr id="35" name="Right Brace 34"/>
          <p:cNvSpPr/>
          <p:nvPr/>
        </p:nvSpPr>
        <p:spPr>
          <a:xfrm rot="5400000">
            <a:off x="1443732" y="4553778"/>
            <a:ext cx="1516137" cy="66398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 name="Rectangle 35"/>
          <p:cNvSpPr/>
          <p:nvPr/>
        </p:nvSpPr>
        <p:spPr>
          <a:xfrm>
            <a:off x="1636652" y="5600060"/>
            <a:ext cx="1574218" cy="769441"/>
          </a:xfrm>
          <a:prstGeom prst="rect">
            <a:avLst/>
          </a:prstGeom>
        </p:spPr>
        <p:txBody>
          <a:bodyPr wrap="square">
            <a:spAutoFit/>
          </a:bodyPr>
          <a:lstStyle/>
          <a:p>
            <a:pPr marL="171450" indent="-171450">
              <a:buFont typeface="Arial" panose="020B0604020202020204" pitchFamily="34" charset="0"/>
              <a:buChar char="•"/>
            </a:pPr>
            <a:r>
              <a:rPr lang="en-US" sz="1100" b="1" dirty="0">
                <a:solidFill>
                  <a:srgbClr val="F79646">
                    <a:lumMod val="75000"/>
                  </a:srgbClr>
                </a:solidFill>
                <a:latin typeface="Arial"/>
              </a:rPr>
              <a:t>RFP Prepared</a:t>
            </a:r>
          </a:p>
          <a:p>
            <a:pPr marL="171450" indent="-171450">
              <a:buFont typeface="Arial" panose="020B0604020202020204" pitchFamily="34" charset="0"/>
              <a:buChar char="•"/>
            </a:pPr>
            <a:r>
              <a:rPr lang="en-US" sz="1100" b="1" dirty="0">
                <a:solidFill>
                  <a:srgbClr val="F79646">
                    <a:lumMod val="75000"/>
                  </a:srgbClr>
                </a:solidFill>
                <a:latin typeface="Arial"/>
              </a:rPr>
              <a:t>EOI’s Reviewed</a:t>
            </a:r>
          </a:p>
          <a:p>
            <a:pPr marL="171450" indent="-171450">
              <a:buFont typeface="Arial" panose="020B0604020202020204" pitchFamily="34" charset="0"/>
              <a:buChar char="•"/>
            </a:pPr>
            <a:r>
              <a:rPr lang="en-US" sz="1100" b="1" dirty="0">
                <a:solidFill>
                  <a:srgbClr val="F79646">
                    <a:lumMod val="75000"/>
                  </a:srgbClr>
                </a:solidFill>
                <a:latin typeface="Arial"/>
              </a:rPr>
              <a:t>Down select (if needed)</a:t>
            </a:r>
          </a:p>
        </p:txBody>
      </p:sp>
      <p:sp>
        <p:nvSpPr>
          <p:cNvPr id="37" name="Right Brace 36"/>
          <p:cNvSpPr/>
          <p:nvPr/>
        </p:nvSpPr>
        <p:spPr>
          <a:xfrm rot="5400000">
            <a:off x="3232217" y="3409595"/>
            <a:ext cx="808885" cy="220572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8" name="Rectangle 37"/>
          <p:cNvSpPr/>
          <p:nvPr/>
        </p:nvSpPr>
        <p:spPr>
          <a:xfrm>
            <a:off x="2787865" y="4885772"/>
            <a:ext cx="2164402" cy="769441"/>
          </a:xfrm>
          <a:prstGeom prst="rect">
            <a:avLst/>
          </a:prstGeom>
        </p:spPr>
        <p:txBody>
          <a:bodyPr wrap="square">
            <a:spAutoFit/>
          </a:bodyPr>
          <a:lstStyle/>
          <a:p>
            <a:pPr marL="171450" indent="-171450">
              <a:buFont typeface="Arial" panose="020B0604020202020204" pitchFamily="34" charset="0"/>
              <a:buChar char="•"/>
            </a:pPr>
            <a:r>
              <a:rPr lang="en-US" sz="1100" b="1" dirty="0">
                <a:solidFill>
                  <a:prstClr val="black"/>
                </a:solidFill>
                <a:latin typeface="Arial"/>
              </a:rPr>
              <a:t>RFP Response Preparation</a:t>
            </a:r>
          </a:p>
          <a:p>
            <a:pPr marL="171450" indent="-171450">
              <a:buFont typeface="Arial" panose="020B0604020202020204" pitchFamily="34" charset="0"/>
              <a:buChar char="•"/>
            </a:pPr>
            <a:r>
              <a:rPr lang="en-US" sz="1100" b="1" dirty="0">
                <a:solidFill>
                  <a:prstClr val="black"/>
                </a:solidFill>
                <a:latin typeface="Arial"/>
              </a:rPr>
              <a:t>Due Diligence on NuScale (for investors)</a:t>
            </a:r>
          </a:p>
          <a:p>
            <a:pPr marL="171450" indent="-171450">
              <a:buFont typeface="Arial" panose="020B0604020202020204" pitchFamily="34" charset="0"/>
              <a:buChar char="•"/>
            </a:pPr>
            <a:r>
              <a:rPr lang="en-US" sz="1100" b="1" dirty="0">
                <a:solidFill>
                  <a:prstClr val="black"/>
                </a:solidFill>
                <a:latin typeface="Arial"/>
              </a:rPr>
              <a:t>EOI Prepared</a:t>
            </a:r>
          </a:p>
        </p:txBody>
      </p:sp>
      <p:sp>
        <p:nvSpPr>
          <p:cNvPr id="39" name="Right Brace 38"/>
          <p:cNvSpPr/>
          <p:nvPr/>
        </p:nvSpPr>
        <p:spPr>
          <a:xfrm rot="5400000">
            <a:off x="4960204" y="3878392"/>
            <a:ext cx="1122192" cy="1563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Rectangle 39"/>
          <p:cNvSpPr/>
          <p:nvPr/>
        </p:nvSpPr>
        <p:spPr>
          <a:xfrm>
            <a:off x="4825418" y="5257555"/>
            <a:ext cx="1787112" cy="1107996"/>
          </a:xfrm>
          <a:prstGeom prst="rect">
            <a:avLst/>
          </a:prstGeom>
        </p:spPr>
        <p:txBody>
          <a:bodyPr wrap="square">
            <a:spAutoFit/>
          </a:bodyPr>
          <a:lstStyle/>
          <a:p>
            <a:pPr marL="171450" indent="-171450">
              <a:buFont typeface="Arial" panose="020B0604020202020204" pitchFamily="34" charset="0"/>
              <a:buChar char="•"/>
            </a:pPr>
            <a:r>
              <a:rPr lang="en-US" sz="1100" b="1" dirty="0">
                <a:solidFill>
                  <a:srgbClr val="F79646">
                    <a:lumMod val="75000"/>
                  </a:srgbClr>
                </a:solidFill>
                <a:latin typeface="Arial"/>
              </a:rPr>
              <a:t>RFP Evaluation</a:t>
            </a:r>
          </a:p>
          <a:p>
            <a:pPr marL="171450" indent="-171450">
              <a:buFont typeface="Arial" panose="020B0604020202020204" pitchFamily="34" charset="0"/>
              <a:buChar char="•"/>
            </a:pPr>
            <a:r>
              <a:rPr lang="en-US" sz="1100" b="1" dirty="0">
                <a:solidFill>
                  <a:srgbClr val="F79646">
                    <a:lumMod val="75000"/>
                  </a:srgbClr>
                </a:solidFill>
                <a:latin typeface="Arial"/>
              </a:rPr>
              <a:t>QA Program Review</a:t>
            </a:r>
          </a:p>
          <a:p>
            <a:pPr marL="171450" indent="-171450">
              <a:buFont typeface="Arial" panose="020B0604020202020204" pitchFamily="34" charset="0"/>
              <a:buChar char="•"/>
            </a:pPr>
            <a:r>
              <a:rPr lang="en-US" sz="1100" b="1" dirty="0">
                <a:solidFill>
                  <a:srgbClr val="F79646">
                    <a:lumMod val="75000"/>
                  </a:srgbClr>
                </a:solidFill>
                <a:latin typeface="Arial"/>
              </a:rPr>
              <a:t>Site Visits</a:t>
            </a:r>
          </a:p>
          <a:p>
            <a:pPr marL="171450" indent="-171450">
              <a:buFont typeface="Arial" panose="020B0604020202020204" pitchFamily="34" charset="0"/>
              <a:buChar char="•"/>
            </a:pPr>
            <a:r>
              <a:rPr lang="en-US" sz="1100" b="1" dirty="0">
                <a:solidFill>
                  <a:srgbClr val="F79646">
                    <a:lumMod val="75000"/>
                  </a:srgbClr>
                </a:solidFill>
                <a:latin typeface="Arial"/>
              </a:rPr>
              <a:t>Questions</a:t>
            </a:r>
          </a:p>
          <a:p>
            <a:pPr marL="171450" indent="-171450">
              <a:buFont typeface="Arial" panose="020B0604020202020204" pitchFamily="34" charset="0"/>
              <a:buChar char="•"/>
            </a:pPr>
            <a:r>
              <a:rPr lang="en-US" sz="1100" b="1" dirty="0">
                <a:solidFill>
                  <a:prstClr val="black"/>
                </a:solidFill>
                <a:latin typeface="Arial"/>
              </a:rPr>
              <a:t>Answers</a:t>
            </a:r>
          </a:p>
          <a:p>
            <a:pPr marL="171450" indent="-171450">
              <a:buFont typeface="Arial" panose="020B0604020202020204" pitchFamily="34" charset="0"/>
              <a:buChar char="•"/>
            </a:pPr>
            <a:r>
              <a:rPr lang="en-US" sz="1100" b="1" dirty="0">
                <a:solidFill>
                  <a:srgbClr val="F79646">
                    <a:lumMod val="75000"/>
                  </a:srgbClr>
                </a:solidFill>
                <a:latin typeface="Arial"/>
              </a:rPr>
              <a:t>Down Select</a:t>
            </a:r>
          </a:p>
        </p:txBody>
      </p:sp>
      <p:sp>
        <p:nvSpPr>
          <p:cNvPr id="41" name="Right Brace 40"/>
          <p:cNvSpPr/>
          <p:nvPr/>
        </p:nvSpPr>
        <p:spPr>
          <a:xfrm rot="5400000">
            <a:off x="6219091" y="4217531"/>
            <a:ext cx="1800471" cy="15635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 name="Rectangle 41"/>
          <p:cNvSpPr/>
          <p:nvPr/>
        </p:nvSpPr>
        <p:spPr>
          <a:xfrm>
            <a:off x="6315320" y="5899543"/>
            <a:ext cx="2164402" cy="261610"/>
          </a:xfrm>
          <a:prstGeom prst="rect">
            <a:avLst/>
          </a:prstGeom>
        </p:spPr>
        <p:txBody>
          <a:bodyPr wrap="square">
            <a:spAutoFit/>
          </a:bodyPr>
          <a:lstStyle/>
          <a:p>
            <a:pPr marL="171450" indent="-171450">
              <a:buFont typeface="Arial" panose="020B0604020202020204" pitchFamily="34" charset="0"/>
              <a:buChar char="•"/>
            </a:pPr>
            <a:r>
              <a:rPr lang="en-US" sz="1100" b="1" dirty="0">
                <a:solidFill>
                  <a:srgbClr val="C0504D">
                    <a:lumMod val="75000"/>
                  </a:srgbClr>
                </a:solidFill>
                <a:latin typeface="Arial"/>
              </a:rPr>
              <a:t>Final Negotiations</a:t>
            </a:r>
          </a:p>
        </p:txBody>
      </p:sp>
      <p:sp>
        <p:nvSpPr>
          <p:cNvPr id="43"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22</a:t>
            </a:fld>
            <a:endParaRPr lang="en-US" dirty="0"/>
          </a:p>
        </p:txBody>
      </p:sp>
    </p:spTree>
    <p:extLst>
      <p:ext uri="{BB962C8B-B14F-4D97-AF65-F5344CB8AC3E}">
        <p14:creationId xmlns:p14="http://schemas.microsoft.com/office/powerpoint/2010/main" val="310646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Key Selection Criteria</a:t>
            </a:r>
            <a:endParaRPr lang="en-US" dirty="0"/>
          </a:p>
        </p:txBody>
      </p:sp>
      <p:sp>
        <p:nvSpPr>
          <p:cNvPr id="4" name="Content Placeholder 3"/>
          <p:cNvSpPr>
            <a:spLocks noGrp="1"/>
          </p:cNvSpPr>
          <p:nvPr>
            <p:ph idx="1"/>
          </p:nvPr>
        </p:nvSpPr>
        <p:spPr/>
        <p:txBody>
          <a:bodyPr/>
          <a:lstStyle/>
          <a:p>
            <a:r>
              <a:rPr lang="en-US" dirty="0" smtClean="0"/>
              <a:t>Scope responsiveness</a:t>
            </a:r>
          </a:p>
          <a:p>
            <a:r>
              <a:rPr lang="en-US" dirty="0" smtClean="0"/>
              <a:t>Domestic Manufacturing – US Jobs</a:t>
            </a:r>
          </a:p>
          <a:p>
            <a:r>
              <a:rPr lang="en-US" dirty="0"/>
              <a:t>Technical </a:t>
            </a:r>
            <a:r>
              <a:rPr lang="en-US" dirty="0" smtClean="0"/>
              <a:t>Capabilities and Experience</a:t>
            </a:r>
          </a:p>
          <a:p>
            <a:r>
              <a:rPr lang="en-US" dirty="0" smtClean="0"/>
              <a:t>Willingness to take on commercial risks</a:t>
            </a:r>
          </a:p>
          <a:p>
            <a:pPr lvl="1"/>
            <a:r>
              <a:rPr lang="en-US" dirty="0" smtClean="0"/>
              <a:t>Development Risks</a:t>
            </a:r>
          </a:p>
          <a:p>
            <a:pPr lvl="1"/>
            <a:r>
              <a:rPr lang="en-US" dirty="0" smtClean="0"/>
              <a:t>Investment Risks</a:t>
            </a:r>
          </a:p>
          <a:p>
            <a:r>
              <a:rPr lang="en-US" dirty="0" smtClean="0"/>
              <a:t>Soundness of the plan </a:t>
            </a:r>
          </a:p>
          <a:p>
            <a:pPr lvl="1"/>
            <a:r>
              <a:rPr lang="en-US" dirty="0" smtClean="0"/>
              <a:t>For the first plant</a:t>
            </a:r>
          </a:p>
          <a:p>
            <a:pPr lvl="1"/>
            <a:r>
              <a:rPr lang="en-US" dirty="0" smtClean="0"/>
              <a:t>Follow-on plants</a:t>
            </a:r>
          </a:p>
          <a:p>
            <a:pPr lvl="1"/>
            <a:r>
              <a:rPr lang="en-US" dirty="0" smtClean="0"/>
              <a:t>To meet long term production requirements</a:t>
            </a:r>
          </a:p>
          <a:p>
            <a:r>
              <a:rPr lang="en-US" dirty="0" smtClean="0"/>
              <a:t>Physical location of fabrication – impact on logistics</a:t>
            </a:r>
            <a:endParaRPr lang="en-US" dirty="0"/>
          </a:p>
          <a:p>
            <a:r>
              <a:rPr lang="en-US" dirty="0" smtClean="0"/>
              <a:t>Terms and Conditions</a:t>
            </a:r>
          </a:p>
        </p:txBody>
      </p:sp>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23</a:t>
            </a:fld>
            <a:endParaRPr lang="en-US" dirty="0"/>
          </a:p>
        </p:txBody>
      </p:sp>
    </p:spTree>
    <p:extLst>
      <p:ext uri="{BB962C8B-B14F-4D97-AF65-F5344CB8AC3E}">
        <p14:creationId xmlns:p14="http://schemas.microsoft.com/office/powerpoint/2010/main" val="2159904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3"/>
            <a:ext cx="9144000" cy="888689"/>
          </a:xfrm>
        </p:spPr>
        <p:txBody>
          <a:bodyPr anchor="ctr"/>
          <a:lstStyle/>
          <a:p>
            <a:r>
              <a:rPr lang="en-US" sz="3200" dirty="0" err="1" smtClean="0"/>
              <a:t>NuFAB</a:t>
            </a:r>
            <a:r>
              <a:rPr lang="en-US" sz="3200" dirty="0" smtClean="0"/>
              <a:t> Company Attendee List</a:t>
            </a:r>
            <a:endParaRPr lang="en-US" sz="3200" dirty="0"/>
          </a:p>
        </p:txBody>
      </p:sp>
      <p:graphicFrame>
        <p:nvGraphicFramePr>
          <p:cNvPr id="7" name="Table 6"/>
          <p:cNvGraphicFramePr>
            <a:graphicFrameLocks noGrp="1"/>
          </p:cNvGraphicFramePr>
          <p:nvPr>
            <p:extLst>
              <p:ext uri="{D42A27DB-BD31-4B8C-83A1-F6EECF244321}">
                <p14:modId xmlns:p14="http://schemas.microsoft.com/office/powerpoint/2010/main" val="1369919016"/>
              </p:ext>
            </p:extLst>
          </p:nvPr>
        </p:nvGraphicFramePr>
        <p:xfrm>
          <a:off x="431563" y="1143007"/>
          <a:ext cx="2057400" cy="4732020"/>
        </p:xfrm>
        <a:graphic>
          <a:graphicData uri="http://schemas.openxmlformats.org/drawingml/2006/table">
            <a:tbl>
              <a:tblPr firstRow="1" firstCol="1" bandRow="1">
                <a:tableStyleId>{5C22544A-7EE6-4342-B048-85BDC9FD1C3A}</a:tableStyleId>
              </a:tblPr>
              <a:tblGrid>
                <a:gridCol w="2057400"/>
              </a:tblGrid>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AddiTec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Amec</a:t>
                      </a:r>
                      <a:r>
                        <a:rPr lang="en-US" sz="1000" dirty="0">
                          <a:solidFill>
                            <a:sysClr val="windowText" lastClr="000000"/>
                          </a:solidFill>
                          <a:effectLst/>
                          <a:latin typeface="Arial" panose="020B0604020202020204" pitchFamily="34" charset="0"/>
                          <a:cs typeface="Arial" panose="020B0604020202020204" pitchFamily="34" charset="0"/>
                        </a:rPr>
                        <a:t> Foster Wheeler</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AMMI Nuclear</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ARES Corporation</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AREVA</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AREVA NP</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AT&amp;F</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ATB Riva </a:t>
                      </a:r>
                      <a:r>
                        <a:rPr lang="en-US" sz="1000" dirty="0" err="1">
                          <a:solidFill>
                            <a:sysClr val="windowText" lastClr="000000"/>
                          </a:solidFill>
                          <a:effectLst/>
                          <a:latin typeface="Arial" panose="020B0604020202020204" pitchFamily="34" charset="0"/>
                          <a:cs typeface="Arial" panose="020B0604020202020204" pitchFamily="34" charset="0"/>
                        </a:rPr>
                        <a:t>Calzoni</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173736">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ATC Nuclear</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ATI</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ATI Forged Products</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AZZ Nuclear|NLI</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AZZ WSI</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Black Diamond Services, Inc.</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BWXT Nuclear Energy, Inc.</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C4 Welding, Inc</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Cammell Laird</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Carr's Engineering</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Centrus Energy Corp.</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Chatham Steel Corporation</a:t>
                      </a:r>
                      <a:endParaRPr lang="en-US" sz="100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ClearPath</a:t>
                      </a:r>
                      <a:r>
                        <a:rPr lang="en-US" sz="1000" dirty="0">
                          <a:solidFill>
                            <a:sysClr val="windowText" lastClr="000000"/>
                          </a:solidFill>
                          <a:effectLst/>
                          <a:latin typeface="Arial" panose="020B0604020202020204" pitchFamily="34" charset="0"/>
                          <a:cs typeface="Arial" panose="020B0604020202020204" pitchFamily="34" charset="0"/>
                        </a:rPr>
                        <a:t> Foundation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Columbiana Hi Tech LLC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Concurrent Technologies Corporation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Control Components, Inc.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CONUAR - FAE</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Curtiss-Wright</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62968262"/>
              </p:ext>
            </p:extLst>
          </p:nvPr>
        </p:nvGraphicFramePr>
        <p:xfrm>
          <a:off x="2438400" y="1143007"/>
          <a:ext cx="2057400" cy="4732020"/>
        </p:xfrm>
        <a:graphic>
          <a:graphicData uri="http://schemas.openxmlformats.org/drawingml/2006/table">
            <a:tbl>
              <a:tblPr firstRow="1" firstCol="1" bandRow="1">
                <a:tableStyleId>{5C22544A-7EE6-4342-B048-85BDC9FD1C3A}</a:tableStyleId>
              </a:tblPr>
              <a:tblGrid>
                <a:gridCol w="2057400"/>
              </a:tblGrid>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Doosan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Dresser-Rand/Siemens</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DuBose</a:t>
                      </a:r>
                      <a:r>
                        <a:rPr lang="en-US" sz="1000" dirty="0">
                          <a:solidFill>
                            <a:sysClr val="windowText" lastClr="000000"/>
                          </a:solidFill>
                          <a:effectLst/>
                          <a:latin typeface="Arial" panose="020B0604020202020204" pitchFamily="34" charset="0"/>
                          <a:cs typeface="Arial" panose="020B0604020202020204" pitchFamily="34" charset="0"/>
                        </a:rPr>
                        <a:t> National Energy Services, </a:t>
                      </a:r>
                      <a:r>
                        <a:rPr lang="en-US" sz="1000" dirty="0" err="1">
                          <a:solidFill>
                            <a:sysClr val="windowText" lastClr="000000"/>
                          </a:solidFill>
                          <a:effectLst/>
                          <a:latin typeface="Arial" panose="020B0604020202020204" pitchFamily="34" charset="0"/>
                          <a:cs typeface="Arial" panose="020B0604020202020204" pitchFamily="34" charset="0"/>
                        </a:rPr>
                        <a:t>Inc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ENERCON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Energy Steel</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Ensa</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EOCS</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Fluor</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GE Hitachi Nuclear Energy</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Girard Machine Inc.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Greenberry</a:t>
                      </a:r>
                      <a:r>
                        <a:rPr lang="en-US" sz="1000" dirty="0">
                          <a:solidFill>
                            <a:sysClr val="windowText" lastClr="000000"/>
                          </a:solidFill>
                          <a:effectLst/>
                          <a:latin typeface="Arial" panose="020B0604020202020204" pitchFamily="34" charset="0"/>
                          <a:cs typeface="Arial" panose="020B0604020202020204" pitchFamily="34" charset="0"/>
                        </a:rPr>
                        <a:t> Industrial LLC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Hartford Steam Boiler</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Hayward Tyler, Inc.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Hirschfeld Industries</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Hitachi Zosen - NAC International</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Hitachi Zosen Corporation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ICA Fluor</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IMI CCI</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JGC Corporation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Joseph Oat Corporation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Laron, Inc.</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Larsen &amp; Toubro Ltd</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Lehigh Heavy Forge Corporation</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r h="90519">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Major Tool &amp; Machine</a:t>
                      </a:r>
                      <a:endParaRPr lang="en-US" sz="1000" dirty="0">
                        <a:solidFill>
                          <a:sysClr val="windowText" lastClr="000000"/>
                        </a:solidFill>
                        <a:effectLst/>
                        <a:latin typeface="Arial" panose="020B0604020202020204" pitchFamily="34" charset="0"/>
                        <a:ea typeface="Calibri"/>
                        <a:cs typeface="Arial" panose="020B0604020202020204" pitchFamily="34" charset="0"/>
                      </a:endParaRPr>
                    </a:p>
                  </a:txBody>
                  <a:tcPr marL="35421" marR="35421" marT="0" marB="0" anchor="b">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3591144"/>
              </p:ext>
            </p:extLst>
          </p:nvPr>
        </p:nvGraphicFramePr>
        <p:xfrm>
          <a:off x="4419600" y="1143007"/>
          <a:ext cx="2362200" cy="4732020"/>
        </p:xfrm>
        <a:graphic>
          <a:graphicData uri="http://schemas.openxmlformats.org/drawingml/2006/table">
            <a:tbl>
              <a:tblPr firstRow="1" firstCol="1" bandRow="1">
                <a:tableStyleId>{5C22544A-7EE6-4342-B048-85BDC9FD1C3A}</a:tableStyleId>
              </a:tblPr>
              <a:tblGrid>
                <a:gridCol w="2362200"/>
              </a:tblGrid>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chemeClr val="tx1"/>
                          </a:solidFill>
                          <a:effectLst/>
                          <a:latin typeface="Arial" panose="020B0604020202020204" pitchFamily="34" charset="0"/>
                          <a:cs typeface="Arial" panose="020B0604020202020204" pitchFamily="34" charset="0"/>
                        </a:rPr>
                        <a:t>Metalex</a:t>
                      </a:r>
                      <a:r>
                        <a:rPr lang="en-US" sz="1000" dirty="0">
                          <a:solidFill>
                            <a:schemeClr val="tx1"/>
                          </a:solidFill>
                          <a:effectLst/>
                          <a:latin typeface="Arial" panose="020B0604020202020204" pitchFamily="34" charset="0"/>
                          <a:cs typeface="Arial" panose="020B0604020202020204" pitchFamily="34" charset="0"/>
                        </a:rPr>
                        <a:t> Manufacturing, Inc.</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chemeClr val="tx1"/>
                          </a:solidFill>
                          <a:effectLst/>
                          <a:latin typeface="Arial" panose="020B0604020202020204" pitchFamily="34" charset="0"/>
                          <a:cs typeface="Arial" panose="020B0604020202020204" pitchFamily="34" charset="0"/>
                        </a:rPr>
                        <a:t>MetalTek</a:t>
                      </a:r>
                      <a:r>
                        <a:rPr lang="en-US" sz="1000" dirty="0">
                          <a:solidFill>
                            <a:schemeClr val="tx1"/>
                          </a:solidFill>
                          <a:effectLst/>
                          <a:latin typeface="Arial" panose="020B0604020202020204" pitchFamily="34" charset="0"/>
                          <a:cs typeface="Arial" panose="020B0604020202020204" pitchFamily="34" charset="0"/>
                        </a:rPr>
                        <a:t> International</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chemeClr val="tx1"/>
                          </a:solidFill>
                          <a:effectLst/>
                          <a:latin typeface="Arial" panose="020B0604020202020204" pitchFamily="34" charset="0"/>
                          <a:cs typeface="Arial" panose="020B0604020202020204" pitchFamily="34" charset="0"/>
                        </a:rPr>
                        <a:t>Mid Columbia Engineering, Inc.</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chemeClr val="tx1"/>
                          </a:solidFill>
                          <a:effectLst/>
                          <a:latin typeface="Arial" panose="020B0604020202020204" pitchFamily="34" charset="0"/>
                          <a:cs typeface="Arial" panose="020B0604020202020204" pitchFamily="34" charset="0"/>
                        </a:rPr>
                        <a:t>Mitsubishi Heavy Industries</a:t>
                      </a:r>
                      <a:r>
                        <a:rPr lang="en-US" sz="1000" dirty="0" smtClean="0">
                          <a:solidFill>
                            <a:schemeClr val="tx1"/>
                          </a:solidFill>
                          <a:effectLst/>
                          <a:latin typeface="Arial" panose="020B0604020202020204" pitchFamily="34" charset="0"/>
                          <a:cs typeface="Arial" panose="020B0604020202020204" pitchFamily="34" charset="0"/>
                        </a:rPr>
                        <a:t>, LTD</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chemeClr val="tx1"/>
                          </a:solidFill>
                          <a:effectLst/>
                          <a:latin typeface="Arial" panose="020B0604020202020204" pitchFamily="34" charset="0"/>
                          <a:cs typeface="Arial" panose="020B0604020202020204" pitchFamily="34" charset="0"/>
                        </a:rPr>
                        <a:t>Mitsubishi Nuclear Energy System, Inc.</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NAC International</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Newport News Industrial</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Nippon Steel &amp; Sumitomo Metal USA</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North American Forgemasters</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chemeClr val="tx1"/>
                          </a:solidFill>
                          <a:effectLst/>
                          <a:latin typeface="Arial" panose="020B0604020202020204" pitchFamily="34" charset="0"/>
                          <a:cs typeface="Arial" panose="020B0604020202020204" pitchFamily="34" charset="0"/>
                        </a:rPr>
                        <a:t>Northrop Grumman Commercial Energy</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Northrop Grumman Corporation</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NuSource LLC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Paxton &amp; Vierling Steel</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Petersen Inc.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Precision Custom Components, LLC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Premier Technology Inc.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chemeClr val="tx1"/>
                          </a:solidFill>
                          <a:effectLst/>
                          <a:latin typeface="Arial" panose="020B0604020202020204" pitchFamily="34" charset="0"/>
                          <a:cs typeface="Arial" panose="020B0604020202020204" pitchFamily="34" charset="0"/>
                        </a:rPr>
                        <a:t>Quintus Technologies</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Rock Creek Innovations, LLC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Rolls-Royce</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R-V Industries, Inc.</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Sandmeyer Steel Company</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chemeClr val="tx1"/>
                          </a:solidFill>
                          <a:effectLst/>
                          <a:latin typeface="Arial" panose="020B0604020202020204" pitchFamily="34" charset="0"/>
                          <a:cs typeface="Arial" panose="020B0604020202020204" pitchFamily="34" charset="0"/>
                        </a:rPr>
                        <a:t>Sandvik Materials Technology</a:t>
                      </a:r>
                      <a:endParaRPr lang="en-US" sz="100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chemeClr val="tx1"/>
                          </a:solidFill>
                          <a:effectLst/>
                          <a:latin typeface="Arial" panose="020B0604020202020204" pitchFamily="34" charset="0"/>
                          <a:cs typeface="Arial" panose="020B0604020202020204" pitchFamily="34" charset="0"/>
                        </a:rPr>
                        <a:t>Saulsbury</a:t>
                      </a:r>
                      <a:r>
                        <a:rPr lang="en-US" sz="1000" dirty="0">
                          <a:solidFill>
                            <a:schemeClr val="tx1"/>
                          </a:solidFill>
                          <a:effectLst/>
                          <a:latin typeface="Arial" panose="020B0604020202020204" pitchFamily="34" charset="0"/>
                          <a:cs typeface="Arial" panose="020B0604020202020204" pitchFamily="34" charset="0"/>
                        </a:rPr>
                        <a:t> Industries Inc.</a:t>
                      </a:r>
                      <a:endParaRPr lang="en-US" sz="1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679110"/>
              </p:ext>
            </p:extLst>
          </p:nvPr>
        </p:nvGraphicFramePr>
        <p:xfrm>
          <a:off x="6705600" y="1160467"/>
          <a:ext cx="2209800" cy="4206240"/>
        </p:xfrm>
        <a:graphic>
          <a:graphicData uri="http://schemas.openxmlformats.org/drawingml/2006/table">
            <a:tbl>
              <a:tblPr firstRow="1" firstCol="1" bandRow="1">
                <a:tableStyleId>{5C22544A-7EE6-4342-B048-85BDC9FD1C3A}</a:tableStyleId>
              </a:tblPr>
              <a:tblGrid>
                <a:gridCol w="2209800"/>
              </a:tblGrid>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Scot Forge</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Sequoia Consulting Group, Inc</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Shanghai Electric Nuclear Power Group</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SIET</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SPX FLOW</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Sumitomo Corporation Of Americas</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err="1">
                          <a:solidFill>
                            <a:sysClr val="windowText" lastClr="000000"/>
                          </a:solidFill>
                          <a:effectLst/>
                          <a:latin typeface="Arial" panose="020B0604020202020204" pitchFamily="34" charset="0"/>
                          <a:cs typeface="Arial" panose="020B0604020202020204" pitchFamily="34" charset="0"/>
                        </a:rPr>
                        <a:t>Tectubi</a:t>
                      </a:r>
                      <a:r>
                        <a:rPr lang="en-US" sz="1000" dirty="0">
                          <a:solidFill>
                            <a:sysClr val="windowText" lastClr="000000"/>
                          </a:solidFill>
                          <a:effectLst/>
                          <a:latin typeface="Arial" panose="020B0604020202020204" pitchFamily="34" charset="0"/>
                          <a:cs typeface="Arial" panose="020B0604020202020204" pitchFamily="34" charset="0"/>
                        </a:rPr>
                        <a:t> </a:t>
                      </a:r>
                      <a:r>
                        <a:rPr lang="en-US" sz="1000" dirty="0" err="1">
                          <a:solidFill>
                            <a:sysClr val="windowText" lastClr="000000"/>
                          </a:solidFill>
                          <a:effectLst/>
                          <a:latin typeface="Arial" panose="020B0604020202020204" pitchFamily="34" charset="0"/>
                          <a:cs typeface="Arial" panose="020B0604020202020204" pitchFamily="34" charset="0"/>
                        </a:rPr>
                        <a:t>Raccordi</a:t>
                      </a:r>
                      <a:r>
                        <a:rPr lang="en-US" sz="1000" dirty="0">
                          <a:solidFill>
                            <a:sysClr val="windowText" lastClr="000000"/>
                          </a:solidFill>
                          <a:effectLst/>
                          <a:latin typeface="Arial" panose="020B0604020202020204" pitchFamily="34" charset="0"/>
                          <a:cs typeface="Arial" panose="020B0604020202020204" pitchFamily="34" charset="0"/>
                        </a:rPr>
                        <a:t> Spa</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Teledyne Brown Engineering Inc.</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Tioga Pipe Supply Co </a:t>
                      </a:r>
                      <a:r>
                        <a:rPr lang="en-US" sz="1000" dirty="0" err="1">
                          <a:solidFill>
                            <a:sysClr val="windowText" lastClr="000000"/>
                          </a:solidFill>
                          <a:effectLst/>
                          <a:latin typeface="Arial" panose="020B0604020202020204" pitchFamily="34" charset="0"/>
                          <a:cs typeface="Arial" panose="020B0604020202020204" pitchFamily="34" charset="0"/>
                        </a:rPr>
                        <a:t>Inc</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Ultra Electronics - NCS</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US NIC</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USDOE</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Utah Associated Municipal Power Systems</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ValvTechnologies</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Vigor</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Vigor Works LLC</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Wachs Services</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a:solidFill>
                            <a:sysClr val="windowText" lastClr="000000"/>
                          </a:solidFill>
                          <a:effectLst/>
                          <a:latin typeface="Arial" panose="020B0604020202020204" pitchFamily="34" charset="0"/>
                          <a:cs typeface="Arial" panose="020B0604020202020204" pitchFamily="34" charset="0"/>
                        </a:rPr>
                        <a:t>Wagstaff Applied Technologies</a:t>
                      </a:r>
                      <a:endParaRPr lang="en-US" sz="110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r h="161925">
                <a:tc>
                  <a:txBody>
                    <a:bodyPr/>
                    <a:lstStyle/>
                    <a:p>
                      <a:pPr marL="171450" marR="0" indent="-171450">
                        <a:lnSpc>
                          <a:spcPct val="115000"/>
                        </a:lnSpc>
                        <a:spcBef>
                          <a:spcPts val="0"/>
                        </a:spcBef>
                        <a:spcAft>
                          <a:spcPts val="0"/>
                        </a:spcAft>
                        <a:buFont typeface="Arial" panose="020B0604020202020204" pitchFamily="34" charset="0"/>
                        <a:buChar char="•"/>
                      </a:pPr>
                      <a:r>
                        <a:rPr lang="en-US" sz="1000" dirty="0">
                          <a:solidFill>
                            <a:sysClr val="windowText" lastClr="000000"/>
                          </a:solidFill>
                          <a:effectLst/>
                          <a:latin typeface="Arial" panose="020B0604020202020204" pitchFamily="34" charset="0"/>
                          <a:cs typeface="Arial" panose="020B0604020202020204" pitchFamily="34" charset="0"/>
                        </a:rPr>
                        <a:t>Williams Industrial Services, LLC</a:t>
                      </a:r>
                      <a:endParaRPr lang="en-US" sz="1100" dirty="0">
                        <a:solidFill>
                          <a:sysClr val="windowText" lastClr="000000"/>
                        </a:solidFill>
                        <a:effectLst/>
                        <a:latin typeface="Arial" panose="020B0604020202020204" pitchFamily="34" charset="0"/>
                        <a:ea typeface="Calibri"/>
                        <a:cs typeface="Arial" panose="020B0604020202020204" pitchFamily="34" charset="0"/>
                      </a:endParaRPr>
                    </a:p>
                  </a:txBody>
                  <a:tcPr marL="68580" marR="68580" marT="0" marB="0" anchor="b">
                    <a:solidFill>
                      <a:schemeClr val="bg1"/>
                    </a:solidFill>
                  </a:tcPr>
                </a:tc>
              </a:tr>
            </a:tbl>
          </a:graphicData>
        </a:graphic>
      </p:graphicFrame>
      <p:sp>
        <p:nvSpPr>
          <p:cNvPr id="11"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24</a:t>
            </a:fld>
            <a:endParaRPr lang="en-US" dirty="0"/>
          </a:p>
        </p:txBody>
      </p:sp>
    </p:spTree>
    <p:extLst>
      <p:ext uri="{BB962C8B-B14F-4D97-AF65-F5344CB8AC3E}">
        <p14:creationId xmlns:p14="http://schemas.microsoft.com/office/powerpoint/2010/main" val="547334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Takeaways</a:t>
            </a:r>
            <a:endParaRPr lang="en-US" dirty="0"/>
          </a:p>
        </p:txBody>
      </p:sp>
      <p:sp>
        <p:nvSpPr>
          <p:cNvPr id="3" name="Content Placeholder 2"/>
          <p:cNvSpPr>
            <a:spLocks noGrp="1"/>
          </p:cNvSpPr>
          <p:nvPr>
            <p:ph idx="1"/>
          </p:nvPr>
        </p:nvSpPr>
        <p:spPr/>
        <p:txBody>
          <a:bodyPr/>
          <a:lstStyle/>
          <a:p>
            <a:r>
              <a:rPr lang="en-US" sz="2400" dirty="0" smtClean="0"/>
              <a:t>UAMPS CFPP On track for Commercial Operation in 2026</a:t>
            </a:r>
          </a:p>
          <a:p>
            <a:r>
              <a:rPr lang="en-US" sz="2400" dirty="0" smtClean="0"/>
              <a:t>INL is selected location</a:t>
            </a:r>
          </a:p>
          <a:p>
            <a:r>
              <a:rPr lang="en-US" sz="2400" dirty="0" err="1" smtClean="0"/>
              <a:t>NuScale</a:t>
            </a:r>
            <a:r>
              <a:rPr lang="en-US" sz="2400" dirty="0" smtClean="0"/>
              <a:t> Design Certification App submitted, 40-month NRC review</a:t>
            </a:r>
          </a:p>
          <a:p>
            <a:r>
              <a:rPr lang="en-US" sz="2400" dirty="0" smtClean="0"/>
              <a:t>Project mobilization, site prep commences mid 2020</a:t>
            </a:r>
          </a:p>
          <a:p>
            <a:r>
              <a:rPr lang="en-US" sz="2400" dirty="0" smtClean="0"/>
              <a:t>Safety-related construction starts early-2021</a:t>
            </a:r>
          </a:p>
          <a:p>
            <a:r>
              <a:rPr lang="en-US" sz="2400" dirty="0" err="1" smtClean="0"/>
              <a:t>NuScale</a:t>
            </a:r>
            <a:r>
              <a:rPr lang="en-US" sz="2400" dirty="0" smtClean="0"/>
              <a:t> SMR is the safest nuclear plant ever designed</a:t>
            </a:r>
          </a:p>
          <a:p>
            <a:r>
              <a:rPr lang="en-US" sz="2400" dirty="0" smtClean="0"/>
              <a:t>First 12 </a:t>
            </a:r>
            <a:r>
              <a:rPr lang="en-US" sz="2400" dirty="0" err="1" smtClean="0"/>
              <a:t>NuScale</a:t>
            </a:r>
            <a:r>
              <a:rPr lang="en-US" sz="2400" dirty="0" smtClean="0"/>
              <a:t> Projects identified—”Fast Followers” to the UAMPS CFPP, in operation before 2035.</a:t>
            </a:r>
          </a:p>
          <a:p>
            <a:r>
              <a:rPr lang="en-US" sz="2400" dirty="0" smtClean="0"/>
              <a:t>Continued US DOE support and encouragement</a:t>
            </a:r>
          </a:p>
          <a:p>
            <a:r>
              <a:rPr lang="en-US" sz="2400" dirty="0" smtClean="0"/>
              <a:t>INL key objectives include SMR deployment </a:t>
            </a:r>
            <a:endParaRPr lang="en-US" sz="2400" dirty="0"/>
          </a:p>
        </p:txBody>
      </p:sp>
      <p:sp>
        <p:nvSpPr>
          <p:cNvPr id="4"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25</a:t>
            </a:fld>
            <a:endParaRPr lang="en-US" dirty="0"/>
          </a:p>
        </p:txBody>
      </p:sp>
    </p:spTree>
    <p:extLst>
      <p:ext uri="{BB962C8B-B14F-4D97-AF65-F5344CB8AC3E}">
        <p14:creationId xmlns:p14="http://schemas.microsoft.com/office/powerpoint/2010/main" val="2554505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63245" y="5344386"/>
            <a:ext cx="2781300" cy="600212"/>
          </a:xfrm>
          <a:prstGeom prst="rect">
            <a:avLst/>
          </a:prstGeom>
        </p:spPr>
      </p:pic>
      <p:sp>
        <p:nvSpPr>
          <p:cNvPr id="9" name="Rectangle 8"/>
          <p:cNvSpPr/>
          <p:nvPr/>
        </p:nvSpPr>
        <p:spPr>
          <a:xfrm>
            <a:off x="4648200" y="4648200"/>
            <a:ext cx="3595456" cy="369332"/>
          </a:xfrm>
          <a:prstGeom prst="rect">
            <a:avLst/>
          </a:prstGeom>
        </p:spPr>
        <p:txBody>
          <a:bodyPr wrap="square">
            <a:spAutoFit/>
          </a:bodyPr>
          <a:lstStyle/>
          <a:p>
            <a:pPr algn="ctr">
              <a:spcBef>
                <a:spcPts val="600"/>
              </a:spcBef>
              <a:buClr>
                <a:prstClr val="black"/>
              </a:buClr>
              <a:defRPr/>
            </a:pPr>
            <a:r>
              <a:rPr lang="en-US" dirty="0">
                <a:solidFill>
                  <a:prstClr val="black"/>
                </a:solidFill>
                <a:latin typeface="Arial" panose="020B0604020202020204" pitchFamily="34" charset="0"/>
                <a:cs typeface="Arial" panose="020B0604020202020204" pitchFamily="34" charset="0"/>
              </a:rPr>
              <a:t>The Element of Nu</a:t>
            </a:r>
          </a:p>
        </p:txBody>
      </p:sp>
      <p:sp>
        <p:nvSpPr>
          <p:cNvPr id="8" name="Slide Number Placeholder 3"/>
          <p:cNvSpPr txBox="1">
            <a:spLocks/>
          </p:cNvSpPr>
          <p:nvPr/>
        </p:nvSpPr>
        <p:spPr>
          <a:xfrm>
            <a:off x="76200" y="640080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100" b="1" i="1" kern="1200">
                <a:solidFill>
                  <a:srgbClr val="3E4B5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91F121-2904-440A-B77E-FBD3D790DDDD}" type="slidenum">
              <a:rPr lang="en-US" smtClean="0"/>
              <a:pPr/>
              <a:t>26</a:t>
            </a:fld>
            <a:endParaRPr lang="en-US" dirty="0"/>
          </a:p>
        </p:txBody>
      </p:sp>
    </p:spTree>
    <p:extLst>
      <p:ext uri="{BB962C8B-B14F-4D97-AF65-F5344CB8AC3E}">
        <p14:creationId xmlns:p14="http://schemas.microsoft.com/office/powerpoint/2010/main" val="435413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pPr marL="0" indent="0">
              <a:buNone/>
            </a:pPr>
            <a:r>
              <a:rPr lang="en-US" dirty="0"/>
              <a:t> </a:t>
            </a:r>
            <a:r>
              <a:rPr lang="en-US" dirty="0" smtClean="0"/>
              <a:t>  </a:t>
            </a:r>
            <a:r>
              <a:rPr lang="en-US" sz="4800" dirty="0" smtClean="0"/>
              <a:t>Background Refresher Slides</a:t>
            </a:r>
            <a:endParaRPr lang="en-US" sz="4800" dirty="0"/>
          </a:p>
        </p:txBody>
      </p:sp>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27</a:t>
            </a:fld>
            <a:endParaRPr lang="en-US" dirty="0"/>
          </a:p>
        </p:txBody>
      </p:sp>
    </p:spTree>
    <p:extLst>
      <p:ext uri="{BB962C8B-B14F-4D97-AF65-F5344CB8AC3E}">
        <p14:creationId xmlns:p14="http://schemas.microsoft.com/office/powerpoint/2010/main" val="1196682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89919" y="76200"/>
            <a:ext cx="8991600" cy="765829"/>
          </a:xfrm>
        </p:spPr>
        <p:txBody>
          <a:bodyPr anchor="ctr">
            <a:noAutofit/>
          </a:bodyPr>
          <a:lstStyle/>
          <a:p>
            <a:pPr algn="ctr"/>
            <a:r>
              <a:rPr lang="en-US" sz="2800" dirty="0" smtClean="0">
                <a:latin typeface="Arial" panose="020B0604020202020204" pitchFamily="34" charset="0"/>
                <a:cs typeface="Arial" panose="020B0604020202020204" pitchFamily="34" charset="0"/>
              </a:rPr>
              <a:t>UAMPS CFPP Project Schedule (Nov 2016)</a:t>
            </a:r>
            <a:endParaRPr lang="en-US" sz="3600" dirty="0">
              <a:latin typeface="Arial" panose="020B0604020202020204" pitchFamily="34" charset="0"/>
              <a:cs typeface="Arial" panose="020B0604020202020204" pitchFamily="34" charset="0"/>
            </a:endParaRPr>
          </a:p>
        </p:txBody>
      </p:sp>
      <p:sp>
        <p:nvSpPr>
          <p:cNvPr id="107" name="Slide Number Placeholder 1"/>
          <p:cNvSpPr txBox="1">
            <a:spLocks/>
          </p:cNvSpPr>
          <p:nvPr/>
        </p:nvSpPr>
        <p:spPr>
          <a:xfrm>
            <a:off x="76200" y="6416675"/>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i="1" dirty="0">
              <a:solidFill>
                <a:srgbClr val="3E4B56"/>
              </a:solidFill>
              <a:latin typeface="Arial" panose="020B0604020202020204" pitchFamily="34" charset="0"/>
              <a:cs typeface="Arial" panose="020B0604020202020204" pitchFamily="34" charset="0"/>
            </a:endParaRPr>
          </a:p>
        </p:txBody>
      </p:sp>
      <p:sp>
        <p:nvSpPr>
          <p:cNvPr id="109" name="Flowchart: Alternate Process 108"/>
          <p:cNvSpPr/>
          <p:nvPr/>
        </p:nvSpPr>
        <p:spPr>
          <a:xfrm>
            <a:off x="2219324" y="3124200"/>
            <a:ext cx="723901" cy="55399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Slide Number Placeholder 28"/>
          <p:cNvSpPr txBox="1">
            <a:spLocks/>
          </p:cNvSpPr>
          <p:nvPr/>
        </p:nvSpPr>
        <p:spPr>
          <a:xfrm>
            <a:off x="6553200" y="6356350"/>
            <a:ext cx="2133600" cy="365125"/>
          </a:xfrm>
          <a:prstGeom prst="rect">
            <a:avLst/>
          </a:prstGeom>
        </p:spPr>
        <p:txBody>
          <a:bodyPr vert="horz" lIns="0" tIns="0" rIns="0" bIns="0" rtlCol="0" anchor="ctr">
            <a:noAutofit/>
          </a:bodyPr>
          <a:lstStyle>
            <a:defPPr>
              <a:defRPr lang="en-US"/>
            </a:defPPr>
            <a:lvl1pPr marL="0" algn="r" defTabSz="914400" rtl="0" eaLnBrk="1" latinLnBrk="0" hangingPunct="1">
              <a:defRPr sz="14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33</a:t>
            </a:r>
            <a:endParaRPr lang="en-US" dirty="0"/>
          </a:p>
        </p:txBody>
      </p:sp>
      <p:sp>
        <p:nvSpPr>
          <p:cNvPr id="186" name="Slide Number Placeholder 1"/>
          <p:cNvSpPr txBox="1">
            <a:spLocks/>
          </p:cNvSpPr>
          <p:nvPr/>
        </p:nvSpPr>
        <p:spPr>
          <a:xfrm>
            <a:off x="76200" y="6416675"/>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b="1" i="1" dirty="0">
              <a:solidFill>
                <a:srgbClr val="3E4B56"/>
              </a:solidFill>
              <a:latin typeface="Arial" panose="020B0604020202020204" pitchFamily="34" charset="0"/>
              <a:cs typeface="Arial" panose="020B0604020202020204" pitchFamily="34" charset="0"/>
            </a:endParaRPr>
          </a:p>
        </p:txBody>
      </p:sp>
      <p:pic>
        <p:nvPicPr>
          <p:cNvPr id="88" name="Picture 87" descr="UAMPS SmtEngy Logo.jpg"/>
          <p:cNvPicPr>
            <a:picLocks noChangeAspect="1"/>
          </p:cNvPicPr>
          <p:nvPr/>
        </p:nvPicPr>
        <p:blipFill>
          <a:blip r:embed="rId2" cstate="print"/>
          <a:stretch>
            <a:fillRect/>
          </a:stretch>
        </p:blipFill>
        <p:spPr>
          <a:xfrm>
            <a:off x="7365974" y="1797327"/>
            <a:ext cx="1404564" cy="317797"/>
          </a:xfrm>
          <a:prstGeom prst="rect">
            <a:avLst/>
          </a:prstGeom>
          <a:ln>
            <a:solidFill>
              <a:schemeClr val="accent1"/>
            </a:solidFill>
          </a:ln>
        </p:spPr>
      </p:pic>
      <p:pic>
        <p:nvPicPr>
          <p:cNvPr id="89" name="Picture 88" descr="NuScaleLogoPN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44874" y="2616650"/>
            <a:ext cx="1193834" cy="276572"/>
          </a:xfrm>
          <a:prstGeom prst="rect">
            <a:avLst/>
          </a:prstGeom>
          <a:solidFill>
            <a:schemeClr val="bg1"/>
          </a:solidFill>
          <a:ln>
            <a:solidFill>
              <a:schemeClr val="accent6"/>
            </a:solidFill>
          </a:ln>
        </p:spPr>
      </p:pic>
      <p:pic>
        <p:nvPicPr>
          <p:cNvPr id="90" name="Picture 89" descr="UAMPS SmtEngy Logo.jpg"/>
          <p:cNvPicPr>
            <a:picLocks noChangeAspect="1"/>
          </p:cNvPicPr>
          <p:nvPr/>
        </p:nvPicPr>
        <p:blipFill>
          <a:blip r:embed="rId2" cstate="print"/>
          <a:stretch>
            <a:fillRect/>
          </a:stretch>
        </p:blipFill>
        <p:spPr>
          <a:xfrm>
            <a:off x="3861496" y="1282621"/>
            <a:ext cx="1199950" cy="271501"/>
          </a:xfrm>
          <a:prstGeom prst="rect">
            <a:avLst/>
          </a:prstGeom>
          <a:ln>
            <a:solidFill>
              <a:schemeClr val="accent1"/>
            </a:solidFill>
          </a:ln>
        </p:spPr>
      </p:pic>
      <p:pic>
        <p:nvPicPr>
          <p:cNvPr id="91" name="Picture 90" descr="NuScaleLogoPNG.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24277" y="3381771"/>
            <a:ext cx="1182191" cy="273874"/>
          </a:xfrm>
          <a:prstGeom prst="rect">
            <a:avLst/>
          </a:prstGeom>
          <a:solidFill>
            <a:schemeClr val="bg1"/>
          </a:solidFill>
          <a:ln>
            <a:solidFill>
              <a:schemeClr val="accent6"/>
            </a:solidFill>
          </a:ln>
        </p:spPr>
      </p:pic>
      <p:pic>
        <p:nvPicPr>
          <p:cNvPr id="92" name="Picture 91" descr="UAMPS SmtEngy Logo.jpg"/>
          <p:cNvPicPr>
            <a:picLocks noChangeAspect="1"/>
          </p:cNvPicPr>
          <p:nvPr/>
        </p:nvPicPr>
        <p:blipFill>
          <a:blip r:embed="rId2" cstate="print"/>
          <a:stretch>
            <a:fillRect/>
          </a:stretch>
        </p:blipFill>
        <p:spPr>
          <a:xfrm>
            <a:off x="5683442" y="3852129"/>
            <a:ext cx="1404564" cy="317797"/>
          </a:xfrm>
          <a:prstGeom prst="rect">
            <a:avLst/>
          </a:prstGeom>
          <a:ln>
            <a:solidFill>
              <a:schemeClr val="accent1"/>
            </a:solidFill>
          </a:ln>
        </p:spPr>
      </p:pic>
      <p:pic>
        <p:nvPicPr>
          <p:cNvPr id="93" name="Picture 92" descr="NuScaleLogoPNG.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63318" y="5119227"/>
            <a:ext cx="1133527" cy="262601"/>
          </a:xfrm>
          <a:prstGeom prst="rect">
            <a:avLst/>
          </a:prstGeom>
          <a:solidFill>
            <a:schemeClr val="bg1"/>
          </a:solidFill>
          <a:ln>
            <a:solidFill>
              <a:schemeClr val="accent6"/>
            </a:solidFill>
          </a:ln>
        </p:spPr>
      </p:pic>
      <p:pic>
        <p:nvPicPr>
          <p:cNvPr id="94" name="Picture 2" descr="Image result for Fluor power 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36461" y="4535097"/>
            <a:ext cx="1075950" cy="25954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95" name="Picture 8" descr="http://www.westrichlandchamber.org/wp-content/uploads/2014/12/Energy-Northwest.jpg">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01560" y="5771705"/>
            <a:ext cx="1011785" cy="296791"/>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2449889" y="5106591"/>
            <a:ext cx="1180453" cy="276999"/>
          </a:xfrm>
          <a:prstGeom prst="rect">
            <a:avLst/>
          </a:prstGeom>
          <a:solidFill>
            <a:schemeClr val="bg1"/>
          </a:solidFill>
          <a:ln>
            <a:solidFill>
              <a:schemeClr val="tx2"/>
            </a:solidFill>
          </a:ln>
        </p:spPr>
        <p:txBody>
          <a:bodyPr wrap="square" rtlCol="0">
            <a:spAutoFit/>
          </a:bodyPr>
          <a:lstStyle/>
          <a:p>
            <a:r>
              <a:rPr lang="en-US" sz="1200" i="1" dirty="0" smtClean="0"/>
              <a:t>NPM Fabricator</a:t>
            </a:r>
            <a:endParaRPr lang="en-US" sz="1200" i="1" dirty="0"/>
          </a:p>
        </p:txBody>
      </p:sp>
      <p:pic>
        <p:nvPicPr>
          <p:cNvPr id="98" name="Picture 2" descr="Image result for Fluor power 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45770" y="2618497"/>
            <a:ext cx="1075950" cy="25954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99" name="Picture 8" descr="http://www.westrichlandchamber.org/wp-content/uploads/2014/12/Energy-Northwest.jpg">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76962" y="3875282"/>
            <a:ext cx="1011785" cy="2967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0" name="Table 99"/>
          <p:cNvGraphicFramePr>
            <a:graphicFrameLocks noGrp="1"/>
          </p:cNvGraphicFramePr>
          <p:nvPr>
            <p:extLst>
              <p:ext uri="{D42A27DB-BD31-4B8C-83A1-F6EECF244321}">
                <p14:modId xmlns:p14="http://schemas.microsoft.com/office/powerpoint/2010/main" val="598907271"/>
              </p:ext>
            </p:extLst>
          </p:nvPr>
        </p:nvGraphicFramePr>
        <p:xfrm>
          <a:off x="733504" y="1054870"/>
          <a:ext cx="8334300" cy="228600"/>
        </p:xfrm>
        <a:graphic>
          <a:graphicData uri="http://schemas.openxmlformats.org/drawingml/2006/table">
            <a:tbl>
              <a:tblPr/>
              <a:tblGrid>
                <a:gridCol w="694525"/>
                <a:gridCol w="694525"/>
                <a:gridCol w="694525"/>
                <a:gridCol w="694525"/>
                <a:gridCol w="694525"/>
                <a:gridCol w="694525"/>
                <a:gridCol w="694525"/>
                <a:gridCol w="694525"/>
                <a:gridCol w="694525"/>
                <a:gridCol w="694525"/>
                <a:gridCol w="694525"/>
                <a:gridCol w="694525"/>
              </a:tblGrid>
              <a:tr h="228600">
                <a:tc>
                  <a:txBody>
                    <a:bodyPr/>
                    <a:lstStyle/>
                    <a:p>
                      <a:pPr algn="ctr" fontAlgn="b"/>
                      <a:r>
                        <a:rPr lang="en-US" sz="1200" b="1" i="0" u="none" strike="noStrike" dirty="0" smtClean="0">
                          <a:solidFill>
                            <a:srgbClr val="000000"/>
                          </a:solidFill>
                          <a:latin typeface="Calibri"/>
                        </a:rPr>
                        <a:t>2016</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2017</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2018</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2019</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2020</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2021</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2022</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2023</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2024</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2025</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2026</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smtClean="0">
                          <a:solidFill>
                            <a:srgbClr val="000000"/>
                          </a:solidFill>
                          <a:latin typeface="Calibri"/>
                        </a:rPr>
                        <a:t>2027</a:t>
                      </a:r>
                      <a:endParaRPr lang="en-US" sz="1200" b="1" i="0" u="none" strike="noStrike" dirty="0">
                        <a:solidFill>
                          <a:srgbClr val="000000"/>
                        </a:solidFill>
                        <a:latin typeface="Calibri"/>
                      </a:endParaRPr>
                    </a:p>
                  </a:txBody>
                  <a:tcPr marL="6927" marR="6927" marT="6927"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cxnSp>
        <p:nvCxnSpPr>
          <p:cNvPr id="101" name="Straight Connector 100"/>
          <p:cNvCxnSpPr/>
          <p:nvPr/>
        </p:nvCxnSpPr>
        <p:spPr>
          <a:xfrm>
            <a:off x="457200" y="2203504"/>
            <a:ext cx="853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7200" y="5426102"/>
            <a:ext cx="85015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7706" y="1371600"/>
            <a:ext cx="1371600" cy="769441"/>
          </a:xfrm>
          <a:prstGeom prst="rect">
            <a:avLst/>
          </a:prstGeom>
          <a:noFill/>
        </p:spPr>
        <p:txBody>
          <a:bodyPr wrap="square" rtlCol="0">
            <a:spAutoFit/>
          </a:bodyPr>
          <a:lstStyle/>
          <a:p>
            <a:r>
              <a:rPr lang="en-US" sz="1600" b="1" dirty="0">
                <a:solidFill>
                  <a:prstClr val="black"/>
                </a:solidFill>
              </a:rPr>
              <a:t>Project</a:t>
            </a:r>
          </a:p>
          <a:p>
            <a:r>
              <a:rPr lang="en-US" sz="1600" b="1" dirty="0">
                <a:solidFill>
                  <a:prstClr val="black"/>
                </a:solidFill>
              </a:rPr>
              <a:t>Development</a:t>
            </a:r>
          </a:p>
          <a:p>
            <a:endParaRPr lang="en-US" sz="1200" i="1" dirty="0">
              <a:solidFill>
                <a:prstClr val="black"/>
              </a:solidFill>
            </a:endParaRPr>
          </a:p>
        </p:txBody>
      </p:sp>
      <p:sp>
        <p:nvSpPr>
          <p:cNvPr id="104" name="TextBox 103"/>
          <p:cNvSpPr txBox="1"/>
          <p:nvPr/>
        </p:nvSpPr>
        <p:spPr>
          <a:xfrm>
            <a:off x="47706" y="5757446"/>
            <a:ext cx="1324231" cy="338554"/>
          </a:xfrm>
          <a:prstGeom prst="rect">
            <a:avLst/>
          </a:prstGeom>
          <a:noFill/>
        </p:spPr>
        <p:txBody>
          <a:bodyPr wrap="square" rtlCol="0">
            <a:spAutoFit/>
          </a:bodyPr>
          <a:lstStyle/>
          <a:p>
            <a:r>
              <a:rPr lang="en-US" sz="1600" b="1" dirty="0">
                <a:solidFill>
                  <a:prstClr val="black"/>
                </a:solidFill>
              </a:rPr>
              <a:t>Operations</a:t>
            </a:r>
          </a:p>
        </p:txBody>
      </p:sp>
      <p:sp>
        <p:nvSpPr>
          <p:cNvPr id="105" name="TextBox 104"/>
          <p:cNvSpPr txBox="1"/>
          <p:nvPr/>
        </p:nvSpPr>
        <p:spPr>
          <a:xfrm>
            <a:off x="16332" y="3224276"/>
            <a:ext cx="1371600" cy="338554"/>
          </a:xfrm>
          <a:prstGeom prst="rect">
            <a:avLst/>
          </a:prstGeom>
          <a:noFill/>
        </p:spPr>
        <p:txBody>
          <a:bodyPr wrap="square" rtlCol="0">
            <a:spAutoFit/>
          </a:bodyPr>
          <a:lstStyle/>
          <a:p>
            <a:r>
              <a:rPr lang="en-US" sz="1600" b="1" dirty="0">
                <a:solidFill>
                  <a:prstClr val="black"/>
                </a:solidFill>
              </a:rPr>
              <a:t>Licensing</a:t>
            </a:r>
          </a:p>
        </p:txBody>
      </p:sp>
      <p:sp>
        <p:nvSpPr>
          <p:cNvPr id="106" name="TextBox 105"/>
          <p:cNvSpPr txBox="1"/>
          <p:nvPr/>
        </p:nvSpPr>
        <p:spPr>
          <a:xfrm>
            <a:off x="47706" y="4495800"/>
            <a:ext cx="1371600" cy="830997"/>
          </a:xfrm>
          <a:prstGeom prst="rect">
            <a:avLst/>
          </a:prstGeom>
          <a:noFill/>
        </p:spPr>
        <p:txBody>
          <a:bodyPr wrap="square" rtlCol="0">
            <a:spAutoFit/>
          </a:bodyPr>
          <a:lstStyle/>
          <a:p>
            <a:r>
              <a:rPr lang="en-US" sz="1600" b="1" dirty="0">
                <a:solidFill>
                  <a:prstClr val="black"/>
                </a:solidFill>
              </a:rPr>
              <a:t>Construction and Fabrication</a:t>
            </a:r>
          </a:p>
        </p:txBody>
      </p:sp>
      <p:sp>
        <p:nvSpPr>
          <p:cNvPr id="108" name="TextBox 107"/>
          <p:cNvSpPr txBox="1"/>
          <p:nvPr/>
        </p:nvSpPr>
        <p:spPr>
          <a:xfrm>
            <a:off x="47706" y="2400300"/>
            <a:ext cx="1371600" cy="584775"/>
          </a:xfrm>
          <a:prstGeom prst="rect">
            <a:avLst/>
          </a:prstGeom>
          <a:noFill/>
        </p:spPr>
        <p:txBody>
          <a:bodyPr wrap="square" rtlCol="0">
            <a:spAutoFit/>
          </a:bodyPr>
          <a:lstStyle/>
          <a:p>
            <a:r>
              <a:rPr lang="en-US" sz="1600" b="1" dirty="0">
                <a:solidFill>
                  <a:prstClr val="black"/>
                </a:solidFill>
              </a:rPr>
              <a:t>Design &amp; Engineering</a:t>
            </a:r>
          </a:p>
        </p:txBody>
      </p:sp>
      <p:cxnSp>
        <p:nvCxnSpPr>
          <p:cNvPr id="187" name="Straight Connector 186"/>
          <p:cNvCxnSpPr/>
          <p:nvPr/>
        </p:nvCxnSpPr>
        <p:spPr>
          <a:xfrm>
            <a:off x="457200" y="4267200"/>
            <a:ext cx="850157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457200" y="3168927"/>
            <a:ext cx="85015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1644617" y="4032193"/>
            <a:ext cx="1555921" cy="246221"/>
          </a:xfrm>
          <a:prstGeom prst="rect">
            <a:avLst/>
          </a:prstGeom>
          <a:noFill/>
        </p:spPr>
        <p:txBody>
          <a:bodyPr wrap="square" rtlCol="0">
            <a:spAutoFit/>
          </a:bodyPr>
          <a:lstStyle/>
          <a:p>
            <a:pPr algn="ctr"/>
            <a:r>
              <a:rPr lang="en-US" sz="1000" dirty="0">
                <a:solidFill>
                  <a:prstClr val="black"/>
                </a:solidFill>
              </a:rPr>
              <a:t>Site </a:t>
            </a:r>
            <a:r>
              <a:rPr lang="en-US" sz="1000" dirty="0" smtClean="0">
                <a:solidFill>
                  <a:prstClr val="black"/>
                </a:solidFill>
              </a:rPr>
              <a:t>Characterization</a:t>
            </a:r>
            <a:endParaRPr lang="en-US" sz="1000" dirty="0">
              <a:solidFill>
                <a:prstClr val="black"/>
              </a:solidFill>
            </a:endParaRPr>
          </a:p>
        </p:txBody>
      </p:sp>
      <p:grpSp>
        <p:nvGrpSpPr>
          <p:cNvPr id="190" name="Group 189"/>
          <p:cNvGrpSpPr/>
          <p:nvPr/>
        </p:nvGrpSpPr>
        <p:grpSpPr>
          <a:xfrm>
            <a:off x="105144" y="1262529"/>
            <a:ext cx="9188663" cy="5046578"/>
            <a:chOff x="116030" y="1262529"/>
            <a:chExt cx="9188663" cy="5046578"/>
          </a:xfrm>
        </p:grpSpPr>
        <p:sp>
          <p:nvSpPr>
            <p:cNvPr id="191" name="TextBox 190"/>
            <p:cNvSpPr txBox="1"/>
            <p:nvPr/>
          </p:nvSpPr>
          <p:spPr>
            <a:xfrm>
              <a:off x="1327909" y="3767281"/>
              <a:ext cx="990601" cy="246221"/>
            </a:xfrm>
            <a:prstGeom prst="rect">
              <a:avLst/>
            </a:prstGeom>
            <a:noFill/>
          </p:spPr>
          <p:txBody>
            <a:bodyPr wrap="square" rtlCol="0">
              <a:spAutoFit/>
            </a:bodyPr>
            <a:lstStyle/>
            <a:p>
              <a:pPr algn="ctr"/>
              <a:r>
                <a:rPr lang="en-US" sz="1000" dirty="0">
                  <a:solidFill>
                    <a:prstClr val="black"/>
                  </a:solidFill>
                </a:rPr>
                <a:t>Start </a:t>
              </a:r>
              <a:r>
                <a:rPr lang="en-US" sz="1000" dirty="0" smtClean="0">
                  <a:solidFill>
                    <a:prstClr val="black"/>
                  </a:solidFill>
                </a:rPr>
                <a:t>COLA</a:t>
              </a:r>
              <a:endParaRPr lang="en-US" sz="1000" dirty="0">
                <a:solidFill>
                  <a:prstClr val="black"/>
                </a:solidFill>
              </a:endParaRPr>
            </a:p>
          </p:txBody>
        </p:sp>
        <p:sp>
          <p:nvSpPr>
            <p:cNvPr id="192" name="TextBox 191"/>
            <p:cNvSpPr txBox="1"/>
            <p:nvPr/>
          </p:nvSpPr>
          <p:spPr>
            <a:xfrm>
              <a:off x="2645696" y="3774138"/>
              <a:ext cx="1125472" cy="246221"/>
            </a:xfrm>
            <a:prstGeom prst="rect">
              <a:avLst/>
            </a:prstGeom>
            <a:noFill/>
          </p:spPr>
          <p:txBody>
            <a:bodyPr wrap="square" rtlCol="0">
              <a:spAutoFit/>
            </a:bodyPr>
            <a:lstStyle/>
            <a:p>
              <a:pPr algn="ctr"/>
              <a:r>
                <a:rPr lang="en-US" sz="1000" dirty="0">
                  <a:solidFill>
                    <a:prstClr val="black"/>
                  </a:solidFill>
                </a:rPr>
                <a:t>Submit </a:t>
              </a:r>
              <a:r>
                <a:rPr lang="en-US" sz="1000" dirty="0" smtClean="0">
                  <a:solidFill>
                    <a:prstClr val="black"/>
                  </a:solidFill>
                </a:rPr>
                <a:t>COLA</a:t>
              </a:r>
              <a:endParaRPr lang="en-US" sz="1000" dirty="0">
                <a:solidFill>
                  <a:prstClr val="black"/>
                </a:solidFill>
              </a:endParaRPr>
            </a:p>
          </p:txBody>
        </p:sp>
        <p:sp>
          <p:nvSpPr>
            <p:cNvPr id="193" name="TextBox 192"/>
            <p:cNvSpPr txBox="1"/>
            <p:nvPr/>
          </p:nvSpPr>
          <p:spPr>
            <a:xfrm>
              <a:off x="4642756" y="3733800"/>
              <a:ext cx="1039905" cy="246221"/>
            </a:xfrm>
            <a:prstGeom prst="rect">
              <a:avLst/>
            </a:prstGeom>
            <a:noFill/>
          </p:spPr>
          <p:txBody>
            <a:bodyPr wrap="square" rtlCol="0">
              <a:spAutoFit/>
            </a:bodyPr>
            <a:lstStyle/>
            <a:p>
              <a:pPr algn="ctr"/>
              <a:r>
                <a:rPr lang="en-US" sz="1000" dirty="0">
                  <a:solidFill>
                    <a:prstClr val="black"/>
                  </a:solidFill>
                </a:rPr>
                <a:t>NRC Issue </a:t>
              </a:r>
              <a:r>
                <a:rPr lang="en-US" sz="1000" dirty="0" smtClean="0">
                  <a:solidFill>
                    <a:prstClr val="black"/>
                  </a:solidFill>
                </a:rPr>
                <a:t>COL</a:t>
              </a:r>
              <a:endParaRPr lang="en-US" sz="1000" dirty="0">
                <a:solidFill>
                  <a:prstClr val="black"/>
                </a:solidFill>
              </a:endParaRPr>
            </a:p>
          </p:txBody>
        </p:sp>
        <p:sp>
          <p:nvSpPr>
            <p:cNvPr id="194" name="Rectangle 193"/>
            <p:cNvSpPr/>
            <p:nvPr/>
          </p:nvSpPr>
          <p:spPr>
            <a:xfrm>
              <a:off x="1596585" y="4005075"/>
              <a:ext cx="3705110"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5" name="5-Point Star 194"/>
            <p:cNvSpPr/>
            <p:nvPr/>
          </p:nvSpPr>
          <p:spPr>
            <a:xfrm>
              <a:off x="5206702" y="3947029"/>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6" name="5-Point Star 195"/>
            <p:cNvSpPr/>
            <p:nvPr/>
          </p:nvSpPr>
          <p:spPr>
            <a:xfrm>
              <a:off x="3118069" y="3955993"/>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7" name="5-Point Star 196"/>
            <p:cNvSpPr/>
            <p:nvPr/>
          </p:nvSpPr>
          <p:spPr>
            <a:xfrm>
              <a:off x="1559234" y="3948178"/>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8" name="Rectangle 197"/>
            <p:cNvSpPr/>
            <p:nvPr/>
          </p:nvSpPr>
          <p:spPr>
            <a:xfrm>
              <a:off x="713018" y="3545756"/>
              <a:ext cx="3103123"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9" name="5-Point Star 198"/>
            <p:cNvSpPr/>
            <p:nvPr/>
          </p:nvSpPr>
          <p:spPr>
            <a:xfrm>
              <a:off x="1374615" y="3487484"/>
              <a:ext cx="142543"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00" name="Group 46"/>
            <p:cNvGrpSpPr/>
            <p:nvPr/>
          </p:nvGrpSpPr>
          <p:grpSpPr>
            <a:xfrm>
              <a:off x="1065657" y="3242503"/>
              <a:ext cx="3188219" cy="392899"/>
              <a:chOff x="-304135" y="3125747"/>
              <a:chExt cx="4028621" cy="392899"/>
            </a:xfrm>
          </p:grpSpPr>
          <p:sp>
            <p:nvSpPr>
              <p:cNvPr id="254" name="5-Point Star 253"/>
              <p:cNvSpPr/>
              <p:nvPr/>
            </p:nvSpPr>
            <p:spPr>
              <a:xfrm>
                <a:off x="3095165" y="336624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5" name="TextBox 254"/>
              <p:cNvSpPr txBox="1"/>
              <p:nvPr/>
            </p:nvSpPr>
            <p:spPr>
              <a:xfrm>
                <a:off x="-304135" y="3125747"/>
                <a:ext cx="1070202" cy="246221"/>
              </a:xfrm>
              <a:prstGeom prst="rect">
                <a:avLst/>
              </a:prstGeom>
              <a:noFill/>
            </p:spPr>
            <p:txBody>
              <a:bodyPr wrap="square" rtlCol="0">
                <a:spAutoFit/>
              </a:bodyPr>
              <a:lstStyle/>
              <a:p>
                <a:pPr algn="ctr"/>
                <a:r>
                  <a:rPr lang="en-US" sz="1000" dirty="0">
                    <a:solidFill>
                      <a:prstClr val="black"/>
                    </a:solidFill>
                  </a:rPr>
                  <a:t>Submit </a:t>
                </a:r>
                <a:r>
                  <a:rPr lang="en-US" sz="1000" dirty="0" smtClean="0">
                    <a:solidFill>
                      <a:prstClr val="black"/>
                    </a:solidFill>
                  </a:rPr>
                  <a:t>DCA </a:t>
                </a:r>
                <a:endParaRPr lang="en-US" sz="1000" dirty="0">
                  <a:solidFill>
                    <a:prstClr val="black"/>
                  </a:solidFill>
                </a:endParaRPr>
              </a:p>
            </p:txBody>
          </p:sp>
          <p:sp>
            <p:nvSpPr>
              <p:cNvPr id="256" name="TextBox 255"/>
              <p:cNvSpPr txBox="1"/>
              <p:nvPr/>
            </p:nvSpPr>
            <p:spPr>
              <a:xfrm>
                <a:off x="2581485" y="3125747"/>
                <a:ext cx="1143001" cy="246221"/>
              </a:xfrm>
              <a:prstGeom prst="rect">
                <a:avLst/>
              </a:prstGeom>
              <a:noFill/>
            </p:spPr>
            <p:txBody>
              <a:bodyPr wrap="square" rtlCol="0">
                <a:spAutoFit/>
              </a:bodyPr>
              <a:lstStyle/>
              <a:p>
                <a:pPr algn="ctr"/>
                <a:r>
                  <a:rPr lang="en-US" sz="1000" dirty="0">
                    <a:solidFill>
                      <a:prstClr val="black"/>
                    </a:solidFill>
                  </a:rPr>
                  <a:t>NRC Issue </a:t>
                </a:r>
                <a:r>
                  <a:rPr lang="en-US" sz="1000" dirty="0" smtClean="0">
                    <a:solidFill>
                      <a:prstClr val="black"/>
                    </a:solidFill>
                  </a:rPr>
                  <a:t>DC </a:t>
                </a:r>
                <a:endParaRPr lang="en-US" sz="1000" dirty="0">
                  <a:solidFill>
                    <a:prstClr val="black"/>
                  </a:solidFill>
                </a:endParaRPr>
              </a:p>
            </p:txBody>
          </p:sp>
        </p:grpSp>
        <p:grpSp>
          <p:nvGrpSpPr>
            <p:cNvPr id="201" name="Group 200"/>
            <p:cNvGrpSpPr/>
            <p:nvPr/>
          </p:nvGrpSpPr>
          <p:grpSpPr>
            <a:xfrm>
              <a:off x="2250030" y="5446775"/>
              <a:ext cx="6597943" cy="862332"/>
              <a:chOff x="2847977" y="5522975"/>
              <a:chExt cx="6597943" cy="862332"/>
            </a:xfrm>
          </p:grpSpPr>
          <p:sp>
            <p:nvSpPr>
              <p:cNvPr id="244" name="TextBox 243"/>
              <p:cNvSpPr txBox="1"/>
              <p:nvPr/>
            </p:nvSpPr>
            <p:spPr>
              <a:xfrm>
                <a:off x="9027536" y="6077530"/>
                <a:ext cx="418384" cy="307777"/>
              </a:xfrm>
              <a:prstGeom prst="rect">
                <a:avLst/>
              </a:prstGeom>
              <a:noFill/>
            </p:spPr>
            <p:txBody>
              <a:bodyPr wrap="none" lIns="0" tIns="0" rIns="0" bIns="0" rtlCol="0">
                <a:spAutoFit/>
              </a:bodyPr>
              <a:lstStyle/>
              <a:p>
                <a:pPr algn="ctr"/>
                <a:r>
                  <a:rPr lang="en-US" sz="1000" dirty="0" smtClean="0">
                    <a:solidFill>
                      <a:prstClr val="black"/>
                    </a:solidFill>
                  </a:rPr>
                  <a:t>NPM </a:t>
                </a:r>
                <a:r>
                  <a:rPr lang="en-US" sz="1000" dirty="0">
                    <a:solidFill>
                      <a:prstClr val="black"/>
                    </a:solidFill>
                  </a:rPr>
                  <a:t>12</a:t>
                </a:r>
              </a:p>
              <a:p>
                <a:pPr algn="ctr"/>
                <a:r>
                  <a:rPr lang="en-US" sz="1000" dirty="0">
                    <a:solidFill>
                      <a:prstClr val="black"/>
                    </a:solidFill>
                  </a:rPr>
                  <a:t> </a:t>
                </a:r>
                <a:r>
                  <a:rPr lang="en-US" sz="1000" dirty="0" smtClean="0">
                    <a:solidFill>
                      <a:prstClr val="black"/>
                    </a:solidFill>
                  </a:rPr>
                  <a:t>COD</a:t>
                </a:r>
                <a:endParaRPr lang="en-US" sz="1000" dirty="0">
                  <a:solidFill>
                    <a:prstClr val="black"/>
                  </a:solidFill>
                </a:endParaRPr>
              </a:p>
            </p:txBody>
          </p:sp>
          <p:grpSp>
            <p:nvGrpSpPr>
              <p:cNvPr id="245" name="Group 75"/>
              <p:cNvGrpSpPr/>
              <p:nvPr/>
            </p:nvGrpSpPr>
            <p:grpSpPr>
              <a:xfrm>
                <a:off x="2847977" y="5522975"/>
                <a:ext cx="6440450" cy="520599"/>
                <a:chOff x="695327" y="3236975"/>
                <a:chExt cx="6440450" cy="520599"/>
              </a:xfrm>
            </p:grpSpPr>
            <p:sp>
              <p:nvSpPr>
                <p:cNvPr id="247" name="TextBox 246"/>
                <p:cNvSpPr txBox="1"/>
                <p:nvPr/>
              </p:nvSpPr>
              <p:spPr>
                <a:xfrm>
                  <a:off x="695327" y="3236975"/>
                  <a:ext cx="1447800" cy="400110"/>
                </a:xfrm>
                <a:prstGeom prst="rect">
                  <a:avLst/>
                </a:prstGeom>
                <a:noFill/>
              </p:spPr>
              <p:txBody>
                <a:bodyPr wrap="square" rtlCol="0">
                  <a:spAutoFit/>
                </a:bodyPr>
                <a:lstStyle/>
                <a:p>
                  <a:pPr algn="ctr"/>
                  <a:r>
                    <a:rPr lang="en-US" sz="1000" dirty="0">
                      <a:solidFill>
                        <a:prstClr val="black"/>
                      </a:solidFill>
                    </a:rPr>
                    <a:t>Start Operational</a:t>
                  </a:r>
                </a:p>
                <a:p>
                  <a:pPr algn="ctr"/>
                  <a:r>
                    <a:rPr lang="en-US" sz="1000" dirty="0">
                      <a:solidFill>
                        <a:prstClr val="black"/>
                      </a:solidFill>
                    </a:rPr>
                    <a:t>Readiness </a:t>
                  </a:r>
                  <a:r>
                    <a:rPr lang="en-US" sz="1000" dirty="0" smtClean="0">
                      <a:solidFill>
                        <a:prstClr val="black"/>
                      </a:solidFill>
                    </a:rPr>
                    <a:t>Program </a:t>
                  </a:r>
                  <a:endParaRPr lang="en-US" sz="1000" dirty="0">
                    <a:solidFill>
                      <a:prstClr val="black"/>
                    </a:solidFill>
                  </a:endParaRPr>
                </a:p>
              </p:txBody>
            </p:sp>
            <p:sp>
              <p:nvSpPr>
                <p:cNvPr id="248" name="TextBox 247"/>
                <p:cNvSpPr txBox="1"/>
                <p:nvPr/>
              </p:nvSpPr>
              <p:spPr>
                <a:xfrm>
                  <a:off x="4716262" y="3236975"/>
                  <a:ext cx="1371600" cy="400110"/>
                </a:xfrm>
                <a:prstGeom prst="rect">
                  <a:avLst/>
                </a:prstGeom>
                <a:noFill/>
              </p:spPr>
              <p:txBody>
                <a:bodyPr wrap="square" rtlCol="0">
                  <a:spAutoFit/>
                </a:bodyPr>
                <a:lstStyle/>
                <a:p>
                  <a:pPr algn="ctr"/>
                  <a:r>
                    <a:rPr lang="en-US" sz="1000" dirty="0">
                      <a:solidFill>
                        <a:prstClr val="black"/>
                      </a:solidFill>
                    </a:rPr>
                    <a:t>Operator Training Program Accreditation </a:t>
                  </a:r>
                </a:p>
              </p:txBody>
            </p:sp>
            <p:sp>
              <p:nvSpPr>
                <p:cNvPr id="249" name="Rectangle 248"/>
                <p:cNvSpPr/>
                <p:nvPr/>
              </p:nvSpPr>
              <p:spPr>
                <a:xfrm>
                  <a:off x="1402499" y="3657600"/>
                  <a:ext cx="5681580"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0" name="5-Point Star 249"/>
                <p:cNvSpPr/>
                <p:nvPr/>
              </p:nvSpPr>
              <p:spPr>
                <a:xfrm>
                  <a:off x="6290867" y="359873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1" name="5-Point Star 250"/>
                <p:cNvSpPr/>
                <p:nvPr/>
              </p:nvSpPr>
              <p:spPr>
                <a:xfrm>
                  <a:off x="1299437" y="359873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2" name="5-Point Star 251"/>
                <p:cNvSpPr/>
                <p:nvPr/>
              </p:nvSpPr>
              <p:spPr>
                <a:xfrm>
                  <a:off x="6983377" y="359873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3" name="5-Point Star 252"/>
                <p:cNvSpPr/>
                <p:nvPr/>
              </p:nvSpPr>
              <p:spPr>
                <a:xfrm>
                  <a:off x="5371382" y="3605174"/>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6" name="TextBox 245"/>
              <p:cNvSpPr txBox="1"/>
              <p:nvPr/>
            </p:nvSpPr>
            <p:spPr>
              <a:xfrm>
                <a:off x="8324428" y="6077530"/>
                <a:ext cx="352661" cy="307777"/>
              </a:xfrm>
              <a:prstGeom prst="rect">
                <a:avLst/>
              </a:prstGeom>
              <a:noFill/>
            </p:spPr>
            <p:txBody>
              <a:bodyPr wrap="none" lIns="0" tIns="0" rIns="0" bIns="0" rtlCol="0">
                <a:spAutoFit/>
              </a:bodyPr>
              <a:lstStyle/>
              <a:p>
                <a:pPr algn="ctr"/>
                <a:r>
                  <a:rPr lang="en-US" sz="1000" dirty="0" smtClean="0">
                    <a:solidFill>
                      <a:prstClr val="black"/>
                    </a:solidFill>
                  </a:rPr>
                  <a:t>NPM </a:t>
                </a:r>
                <a:r>
                  <a:rPr lang="en-US" sz="1000" dirty="0">
                    <a:solidFill>
                      <a:prstClr val="black"/>
                    </a:solidFill>
                  </a:rPr>
                  <a:t>1</a:t>
                </a:r>
              </a:p>
              <a:p>
                <a:pPr algn="ctr"/>
                <a:r>
                  <a:rPr lang="en-US" sz="1000" dirty="0">
                    <a:solidFill>
                      <a:prstClr val="black"/>
                    </a:solidFill>
                  </a:rPr>
                  <a:t> </a:t>
                </a:r>
                <a:r>
                  <a:rPr lang="en-US" sz="1000" dirty="0" smtClean="0">
                    <a:solidFill>
                      <a:prstClr val="black"/>
                    </a:solidFill>
                  </a:rPr>
                  <a:t>COD</a:t>
                </a:r>
                <a:endParaRPr lang="en-US" sz="1000" dirty="0">
                  <a:solidFill>
                    <a:prstClr val="black"/>
                  </a:solidFill>
                </a:endParaRPr>
              </a:p>
            </p:txBody>
          </p:sp>
        </p:grpSp>
        <p:sp>
          <p:nvSpPr>
            <p:cNvPr id="202" name="TextBox 201"/>
            <p:cNvSpPr txBox="1"/>
            <p:nvPr/>
          </p:nvSpPr>
          <p:spPr>
            <a:xfrm>
              <a:off x="4172173" y="5446775"/>
              <a:ext cx="1447800" cy="246221"/>
            </a:xfrm>
            <a:prstGeom prst="rect">
              <a:avLst/>
            </a:prstGeom>
            <a:noFill/>
          </p:spPr>
          <p:txBody>
            <a:bodyPr wrap="square" rtlCol="0">
              <a:spAutoFit/>
            </a:bodyPr>
            <a:lstStyle/>
            <a:p>
              <a:pPr algn="ctr"/>
              <a:endParaRPr lang="en-US" sz="1000" dirty="0">
                <a:solidFill>
                  <a:prstClr val="black"/>
                </a:solidFill>
              </a:endParaRPr>
            </a:p>
          </p:txBody>
        </p:sp>
        <p:sp>
          <p:nvSpPr>
            <p:cNvPr id="203" name="Rectangle 202"/>
            <p:cNvSpPr/>
            <p:nvPr/>
          </p:nvSpPr>
          <p:spPr>
            <a:xfrm>
              <a:off x="1153955" y="2709217"/>
              <a:ext cx="4281155"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4" name="5-Point Star 203"/>
            <p:cNvSpPr/>
            <p:nvPr/>
          </p:nvSpPr>
          <p:spPr>
            <a:xfrm>
              <a:off x="1905735" y="2652534"/>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5" name="5-Point Star 204"/>
            <p:cNvSpPr/>
            <p:nvPr/>
          </p:nvSpPr>
          <p:spPr>
            <a:xfrm>
              <a:off x="5379725" y="2658042"/>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6" name="TextBox 205"/>
            <p:cNvSpPr txBox="1"/>
            <p:nvPr/>
          </p:nvSpPr>
          <p:spPr>
            <a:xfrm>
              <a:off x="1489680" y="2283725"/>
              <a:ext cx="969162" cy="400110"/>
            </a:xfrm>
            <a:prstGeom prst="rect">
              <a:avLst/>
            </a:prstGeom>
            <a:noFill/>
          </p:spPr>
          <p:txBody>
            <a:bodyPr wrap="square" rtlCol="0">
              <a:spAutoFit/>
            </a:bodyPr>
            <a:lstStyle/>
            <a:p>
              <a:pPr algn="ctr"/>
              <a:r>
                <a:rPr lang="en-US" sz="1000" dirty="0">
                  <a:solidFill>
                    <a:prstClr val="black"/>
                  </a:solidFill>
                </a:rPr>
                <a:t>Start Finalized Plant </a:t>
              </a:r>
              <a:r>
                <a:rPr lang="en-US" sz="1000" dirty="0" smtClean="0">
                  <a:solidFill>
                    <a:prstClr val="black"/>
                  </a:solidFill>
                </a:rPr>
                <a:t>Design</a:t>
              </a:r>
              <a:endParaRPr lang="en-US" sz="1000" dirty="0">
                <a:solidFill>
                  <a:prstClr val="black"/>
                </a:solidFill>
              </a:endParaRPr>
            </a:p>
          </p:txBody>
        </p:sp>
        <p:sp>
          <p:nvSpPr>
            <p:cNvPr id="207" name="TextBox 206"/>
            <p:cNvSpPr txBox="1"/>
            <p:nvPr/>
          </p:nvSpPr>
          <p:spPr>
            <a:xfrm>
              <a:off x="4794926" y="2283725"/>
              <a:ext cx="1362634" cy="400110"/>
            </a:xfrm>
            <a:prstGeom prst="rect">
              <a:avLst/>
            </a:prstGeom>
            <a:noFill/>
          </p:spPr>
          <p:txBody>
            <a:bodyPr wrap="square" rtlCol="0">
              <a:spAutoFit/>
            </a:bodyPr>
            <a:lstStyle/>
            <a:p>
              <a:pPr algn="ctr"/>
              <a:r>
                <a:rPr lang="en-US" sz="1000" dirty="0">
                  <a:solidFill>
                    <a:prstClr val="black"/>
                  </a:solidFill>
                </a:rPr>
                <a:t>Complete Final </a:t>
              </a:r>
            </a:p>
            <a:p>
              <a:pPr algn="ctr"/>
              <a:r>
                <a:rPr lang="en-US" sz="1000" dirty="0">
                  <a:solidFill>
                    <a:prstClr val="black"/>
                  </a:solidFill>
                </a:rPr>
                <a:t>Plant </a:t>
              </a:r>
              <a:r>
                <a:rPr lang="en-US" sz="1000" dirty="0" smtClean="0">
                  <a:solidFill>
                    <a:prstClr val="black"/>
                  </a:solidFill>
                </a:rPr>
                <a:t>Design</a:t>
              </a:r>
              <a:endParaRPr lang="en-US" sz="1000" dirty="0">
                <a:solidFill>
                  <a:prstClr val="black"/>
                </a:solidFill>
              </a:endParaRPr>
            </a:p>
          </p:txBody>
        </p:sp>
        <p:sp>
          <p:nvSpPr>
            <p:cNvPr id="208" name="TextBox 207"/>
            <p:cNvSpPr txBox="1"/>
            <p:nvPr/>
          </p:nvSpPr>
          <p:spPr>
            <a:xfrm>
              <a:off x="7797005" y="4834623"/>
              <a:ext cx="1295400" cy="400110"/>
            </a:xfrm>
            <a:prstGeom prst="rect">
              <a:avLst/>
            </a:prstGeom>
            <a:noFill/>
          </p:spPr>
          <p:txBody>
            <a:bodyPr wrap="square" rtlCol="0">
              <a:spAutoFit/>
            </a:bodyPr>
            <a:lstStyle/>
            <a:p>
              <a:pPr algn="ctr"/>
              <a:r>
                <a:rPr lang="en-US" sz="1000" dirty="0" smtClean="0">
                  <a:solidFill>
                    <a:prstClr val="black"/>
                  </a:solidFill>
                </a:rPr>
                <a:t>Install </a:t>
              </a:r>
              <a:endParaRPr lang="en-US" sz="1000" dirty="0">
                <a:solidFill>
                  <a:prstClr val="black"/>
                </a:solidFill>
              </a:endParaRPr>
            </a:p>
            <a:p>
              <a:pPr algn="ctr"/>
              <a:r>
                <a:rPr lang="en-US" sz="1000" dirty="0" smtClean="0">
                  <a:solidFill>
                    <a:prstClr val="black"/>
                  </a:solidFill>
                </a:rPr>
                <a:t>NPM 12</a:t>
              </a:r>
              <a:endParaRPr lang="en-US" sz="1000" dirty="0">
                <a:solidFill>
                  <a:prstClr val="black"/>
                </a:solidFill>
              </a:endParaRPr>
            </a:p>
          </p:txBody>
        </p:sp>
        <p:sp>
          <p:nvSpPr>
            <p:cNvPr id="209" name="Rectangle 208"/>
            <p:cNvSpPr/>
            <p:nvPr/>
          </p:nvSpPr>
          <p:spPr>
            <a:xfrm>
              <a:off x="4001620" y="5251739"/>
              <a:ext cx="4443086"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0" name="TextBox 209"/>
            <p:cNvSpPr txBox="1"/>
            <p:nvPr/>
          </p:nvSpPr>
          <p:spPr>
            <a:xfrm>
              <a:off x="6857810" y="4834623"/>
              <a:ext cx="1295400" cy="400110"/>
            </a:xfrm>
            <a:prstGeom prst="rect">
              <a:avLst/>
            </a:prstGeom>
            <a:noFill/>
          </p:spPr>
          <p:txBody>
            <a:bodyPr wrap="square" rtlCol="0">
              <a:spAutoFit/>
            </a:bodyPr>
            <a:lstStyle/>
            <a:p>
              <a:pPr algn="ctr"/>
              <a:r>
                <a:rPr lang="en-US" sz="1000" dirty="0" smtClean="0">
                  <a:solidFill>
                    <a:prstClr val="black"/>
                  </a:solidFill>
                </a:rPr>
                <a:t>Install </a:t>
              </a:r>
              <a:endParaRPr lang="en-US" sz="1000" dirty="0">
                <a:solidFill>
                  <a:prstClr val="black"/>
                </a:solidFill>
              </a:endParaRPr>
            </a:p>
            <a:p>
              <a:pPr algn="ctr"/>
              <a:r>
                <a:rPr lang="en-US" sz="1000" dirty="0" smtClean="0">
                  <a:solidFill>
                    <a:prstClr val="black"/>
                  </a:solidFill>
                </a:rPr>
                <a:t>NPM 1</a:t>
              </a:r>
              <a:endParaRPr lang="en-US" sz="1000" dirty="0">
                <a:solidFill>
                  <a:prstClr val="black"/>
                </a:solidFill>
              </a:endParaRPr>
            </a:p>
          </p:txBody>
        </p:sp>
        <p:sp>
          <p:nvSpPr>
            <p:cNvPr id="211" name="5-Point Star 210"/>
            <p:cNvSpPr/>
            <p:nvPr/>
          </p:nvSpPr>
          <p:spPr>
            <a:xfrm>
              <a:off x="8334675" y="5194932"/>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2" name="5-Point Star 211"/>
            <p:cNvSpPr/>
            <p:nvPr/>
          </p:nvSpPr>
          <p:spPr>
            <a:xfrm>
              <a:off x="7472290" y="5204035"/>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3" name="5-Point Star 212"/>
            <p:cNvSpPr/>
            <p:nvPr/>
          </p:nvSpPr>
          <p:spPr>
            <a:xfrm>
              <a:off x="4917301" y="5204035"/>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4" name="TextBox 213"/>
            <p:cNvSpPr txBox="1"/>
            <p:nvPr/>
          </p:nvSpPr>
          <p:spPr>
            <a:xfrm>
              <a:off x="4234618" y="4839682"/>
              <a:ext cx="1497070" cy="400110"/>
            </a:xfrm>
            <a:prstGeom prst="rect">
              <a:avLst/>
            </a:prstGeom>
            <a:noFill/>
          </p:spPr>
          <p:txBody>
            <a:bodyPr wrap="square" rtlCol="0">
              <a:spAutoFit/>
            </a:bodyPr>
            <a:lstStyle/>
            <a:p>
              <a:pPr algn="ctr"/>
              <a:r>
                <a:rPr lang="en-US" sz="1000" dirty="0">
                  <a:solidFill>
                    <a:prstClr val="black"/>
                  </a:solidFill>
                </a:rPr>
                <a:t>Start </a:t>
              </a:r>
              <a:r>
                <a:rPr lang="en-US" sz="1000" dirty="0" smtClean="0">
                  <a:solidFill>
                    <a:prstClr val="black"/>
                  </a:solidFill>
                </a:rPr>
                <a:t>NPM </a:t>
              </a:r>
              <a:endParaRPr lang="en-US" sz="1000" dirty="0">
                <a:solidFill>
                  <a:prstClr val="black"/>
                </a:solidFill>
              </a:endParaRPr>
            </a:p>
            <a:p>
              <a:pPr algn="ctr"/>
              <a:r>
                <a:rPr lang="en-US" sz="1000" dirty="0" smtClean="0">
                  <a:solidFill>
                    <a:prstClr val="black"/>
                  </a:solidFill>
                </a:rPr>
                <a:t>Fabrication</a:t>
              </a:r>
              <a:endParaRPr lang="en-US" sz="1000" dirty="0">
                <a:solidFill>
                  <a:prstClr val="black"/>
                </a:solidFill>
              </a:endParaRPr>
            </a:p>
          </p:txBody>
        </p:sp>
        <p:sp>
          <p:nvSpPr>
            <p:cNvPr id="215" name="5-Point Star 214"/>
            <p:cNvSpPr/>
            <p:nvPr/>
          </p:nvSpPr>
          <p:spPr>
            <a:xfrm>
              <a:off x="3925420" y="5195527"/>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6" name="TextBox 215"/>
            <p:cNvSpPr txBox="1"/>
            <p:nvPr/>
          </p:nvSpPr>
          <p:spPr>
            <a:xfrm>
              <a:off x="3480625" y="4814425"/>
              <a:ext cx="1146650" cy="400110"/>
            </a:xfrm>
            <a:prstGeom prst="rect">
              <a:avLst/>
            </a:prstGeom>
            <a:noFill/>
          </p:spPr>
          <p:txBody>
            <a:bodyPr wrap="square" rtlCol="0">
              <a:spAutoFit/>
            </a:bodyPr>
            <a:lstStyle/>
            <a:p>
              <a:pPr algn="ctr"/>
              <a:r>
                <a:rPr lang="en-US" sz="1000" dirty="0" smtClean="0">
                  <a:solidFill>
                    <a:prstClr val="black"/>
                  </a:solidFill>
                </a:rPr>
                <a:t>Procure Long Lead NPM Materials</a:t>
              </a:r>
              <a:endParaRPr lang="en-US" sz="1000" dirty="0">
                <a:solidFill>
                  <a:prstClr val="black"/>
                </a:solidFill>
              </a:endParaRPr>
            </a:p>
          </p:txBody>
        </p:sp>
        <p:sp>
          <p:nvSpPr>
            <p:cNvPr id="217" name="TextBox 216"/>
            <p:cNvSpPr txBox="1"/>
            <p:nvPr/>
          </p:nvSpPr>
          <p:spPr>
            <a:xfrm>
              <a:off x="484631" y="4041946"/>
              <a:ext cx="1643448" cy="246221"/>
            </a:xfrm>
            <a:prstGeom prst="rect">
              <a:avLst/>
            </a:prstGeom>
            <a:noFill/>
          </p:spPr>
          <p:txBody>
            <a:bodyPr wrap="square" rtlCol="0">
              <a:spAutoFit/>
            </a:bodyPr>
            <a:lstStyle/>
            <a:p>
              <a:pPr algn="ctr"/>
              <a:r>
                <a:rPr lang="en-US" sz="1000" dirty="0">
                  <a:solidFill>
                    <a:prstClr val="black"/>
                  </a:solidFill>
                </a:rPr>
                <a:t>Site </a:t>
              </a:r>
              <a:r>
                <a:rPr lang="en-US" sz="1000" dirty="0" smtClean="0">
                  <a:solidFill>
                    <a:prstClr val="black"/>
                  </a:solidFill>
                </a:rPr>
                <a:t>Selection</a:t>
              </a:r>
              <a:endParaRPr lang="en-US" sz="1000" dirty="0">
                <a:solidFill>
                  <a:prstClr val="black"/>
                </a:solidFill>
              </a:endParaRPr>
            </a:p>
          </p:txBody>
        </p:sp>
        <p:sp>
          <p:nvSpPr>
            <p:cNvPr id="218" name="Rectangle 217"/>
            <p:cNvSpPr/>
            <p:nvPr/>
          </p:nvSpPr>
          <p:spPr>
            <a:xfrm>
              <a:off x="713018" y="4003847"/>
              <a:ext cx="501157"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9" name="5-Point Star 218"/>
            <p:cNvSpPr/>
            <p:nvPr/>
          </p:nvSpPr>
          <p:spPr>
            <a:xfrm>
              <a:off x="788353" y="3941845"/>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0" name="5-Point Star 219"/>
            <p:cNvSpPr/>
            <p:nvPr/>
          </p:nvSpPr>
          <p:spPr>
            <a:xfrm>
              <a:off x="1097631" y="3941909"/>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1" name="TextBox 220"/>
            <p:cNvSpPr txBox="1"/>
            <p:nvPr/>
          </p:nvSpPr>
          <p:spPr>
            <a:xfrm>
              <a:off x="116030" y="3704963"/>
              <a:ext cx="1305770" cy="246221"/>
            </a:xfrm>
            <a:prstGeom prst="rect">
              <a:avLst/>
            </a:prstGeom>
            <a:noFill/>
          </p:spPr>
          <p:txBody>
            <a:bodyPr wrap="square" rtlCol="0">
              <a:spAutoFit/>
            </a:bodyPr>
            <a:lstStyle/>
            <a:p>
              <a:pPr algn="ctr"/>
              <a:r>
                <a:rPr lang="en-US" sz="1000" dirty="0">
                  <a:solidFill>
                    <a:prstClr val="black"/>
                  </a:solidFill>
                </a:rPr>
                <a:t>Site Use </a:t>
              </a:r>
              <a:r>
                <a:rPr lang="en-US" sz="1000" dirty="0" smtClean="0">
                  <a:solidFill>
                    <a:prstClr val="black"/>
                  </a:solidFill>
                </a:rPr>
                <a:t>Agreement</a:t>
              </a:r>
              <a:endParaRPr lang="en-US" sz="1000" dirty="0">
                <a:solidFill>
                  <a:prstClr val="black"/>
                </a:solidFill>
              </a:endParaRPr>
            </a:p>
          </p:txBody>
        </p:sp>
        <p:sp>
          <p:nvSpPr>
            <p:cNvPr id="222" name="TextBox 221"/>
            <p:cNvSpPr txBox="1"/>
            <p:nvPr/>
          </p:nvSpPr>
          <p:spPr>
            <a:xfrm>
              <a:off x="788353" y="1283470"/>
              <a:ext cx="1613048" cy="246221"/>
            </a:xfrm>
            <a:prstGeom prst="rect">
              <a:avLst/>
            </a:prstGeom>
            <a:noFill/>
          </p:spPr>
          <p:txBody>
            <a:bodyPr wrap="square" rtlCol="0">
              <a:spAutoFit/>
            </a:bodyPr>
            <a:lstStyle/>
            <a:p>
              <a:pPr algn="ctr"/>
              <a:r>
                <a:rPr lang="en-US" sz="1000" dirty="0" smtClean="0">
                  <a:solidFill>
                    <a:prstClr val="black"/>
                  </a:solidFill>
                </a:rPr>
                <a:t>Implement QA program</a:t>
              </a:r>
              <a:endParaRPr lang="en-US" sz="1000" dirty="0">
                <a:solidFill>
                  <a:prstClr val="black"/>
                </a:solidFill>
              </a:endParaRPr>
            </a:p>
          </p:txBody>
        </p:sp>
        <p:sp>
          <p:nvSpPr>
            <p:cNvPr id="223" name="Rectangle 222"/>
            <p:cNvSpPr/>
            <p:nvPr/>
          </p:nvSpPr>
          <p:spPr>
            <a:xfrm>
              <a:off x="1290858" y="1570219"/>
              <a:ext cx="7582502" cy="537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4" name="TextBox 223"/>
            <p:cNvSpPr txBox="1"/>
            <p:nvPr/>
          </p:nvSpPr>
          <p:spPr>
            <a:xfrm>
              <a:off x="2392098" y="1262529"/>
              <a:ext cx="1632667" cy="246221"/>
            </a:xfrm>
            <a:prstGeom prst="rect">
              <a:avLst/>
            </a:prstGeom>
            <a:noFill/>
          </p:spPr>
          <p:txBody>
            <a:bodyPr wrap="square" rtlCol="0">
              <a:spAutoFit/>
            </a:bodyPr>
            <a:lstStyle/>
            <a:p>
              <a:pPr algn="ctr"/>
              <a:r>
                <a:rPr lang="en-US" sz="1000" dirty="0" smtClean="0">
                  <a:solidFill>
                    <a:prstClr val="black"/>
                  </a:solidFill>
                </a:rPr>
                <a:t>EPC Contract Execution</a:t>
              </a:r>
              <a:endParaRPr lang="en-US" sz="1000" dirty="0">
                <a:solidFill>
                  <a:prstClr val="black"/>
                </a:solidFill>
              </a:endParaRPr>
            </a:p>
          </p:txBody>
        </p:sp>
        <p:sp>
          <p:nvSpPr>
            <p:cNvPr id="225" name="5-Point Star 224"/>
            <p:cNvSpPr/>
            <p:nvPr/>
          </p:nvSpPr>
          <p:spPr>
            <a:xfrm>
              <a:off x="1443267" y="150875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6" name="TextBox 225"/>
            <p:cNvSpPr txBox="1"/>
            <p:nvPr/>
          </p:nvSpPr>
          <p:spPr>
            <a:xfrm>
              <a:off x="2416373" y="1956226"/>
              <a:ext cx="1377178" cy="246221"/>
            </a:xfrm>
            <a:prstGeom prst="rect">
              <a:avLst/>
            </a:prstGeom>
            <a:noFill/>
          </p:spPr>
          <p:txBody>
            <a:bodyPr wrap="square" rtlCol="0">
              <a:spAutoFit/>
            </a:bodyPr>
            <a:lstStyle/>
            <a:p>
              <a:pPr algn="ctr"/>
              <a:r>
                <a:rPr lang="en-US" sz="1000" dirty="0">
                  <a:solidFill>
                    <a:prstClr val="black"/>
                  </a:solidFill>
                </a:rPr>
                <a:t>Onboard </a:t>
              </a:r>
              <a:r>
                <a:rPr lang="en-US" sz="1000" dirty="0" smtClean="0">
                  <a:solidFill>
                    <a:prstClr val="black"/>
                  </a:solidFill>
                </a:rPr>
                <a:t>Partners </a:t>
              </a:r>
              <a:endParaRPr lang="en-US" sz="1000" dirty="0">
                <a:solidFill>
                  <a:prstClr val="black"/>
                </a:solidFill>
              </a:endParaRPr>
            </a:p>
          </p:txBody>
        </p:sp>
        <p:sp>
          <p:nvSpPr>
            <p:cNvPr id="227" name="TextBox 226"/>
            <p:cNvSpPr txBox="1"/>
            <p:nvPr/>
          </p:nvSpPr>
          <p:spPr>
            <a:xfrm>
              <a:off x="3635455" y="4267200"/>
              <a:ext cx="838200" cy="400110"/>
            </a:xfrm>
            <a:prstGeom prst="rect">
              <a:avLst/>
            </a:prstGeom>
            <a:noFill/>
          </p:spPr>
          <p:txBody>
            <a:bodyPr wrap="square" rtlCol="0">
              <a:spAutoFit/>
            </a:bodyPr>
            <a:lstStyle/>
            <a:p>
              <a:pPr algn="ctr"/>
              <a:r>
                <a:rPr lang="en-US" sz="1000" dirty="0">
                  <a:solidFill>
                    <a:prstClr val="black"/>
                  </a:solidFill>
                </a:rPr>
                <a:t>Site Prep &amp; </a:t>
              </a:r>
              <a:r>
                <a:rPr lang="en-US" sz="1000" dirty="0" smtClean="0">
                  <a:solidFill>
                    <a:prstClr val="black"/>
                  </a:solidFill>
                </a:rPr>
                <a:t>Mobilization</a:t>
              </a:r>
              <a:endParaRPr lang="en-US" sz="1000" dirty="0">
                <a:solidFill>
                  <a:prstClr val="black"/>
                </a:solidFill>
              </a:endParaRPr>
            </a:p>
          </p:txBody>
        </p:sp>
        <p:grpSp>
          <p:nvGrpSpPr>
            <p:cNvPr id="228" name="Group 48"/>
            <p:cNvGrpSpPr/>
            <p:nvPr/>
          </p:nvGrpSpPr>
          <p:grpSpPr>
            <a:xfrm>
              <a:off x="3915433" y="4257582"/>
              <a:ext cx="4170259" cy="577243"/>
              <a:chOff x="3630769" y="2163763"/>
              <a:chExt cx="4170259" cy="577243"/>
            </a:xfrm>
          </p:grpSpPr>
          <p:sp>
            <p:nvSpPr>
              <p:cNvPr id="238" name="TextBox 237"/>
              <p:cNvSpPr txBox="1"/>
              <p:nvPr/>
            </p:nvSpPr>
            <p:spPr>
              <a:xfrm>
                <a:off x="7115228" y="2187008"/>
                <a:ext cx="685800" cy="553998"/>
              </a:xfrm>
              <a:prstGeom prst="rect">
                <a:avLst/>
              </a:prstGeom>
              <a:noFill/>
            </p:spPr>
            <p:txBody>
              <a:bodyPr wrap="square" rtlCol="0">
                <a:spAutoFit/>
              </a:bodyPr>
              <a:lstStyle/>
              <a:p>
                <a:pPr algn="ctr"/>
                <a:r>
                  <a:rPr lang="en-US" sz="1000" dirty="0">
                    <a:solidFill>
                      <a:prstClr val="black"/>
                    </a:solidFill>
                  </a:rPr>
                  <a:t>1</a:t>
                </a:r>
                <a:r>
                  <a:rPr lang="en-US" sz="1000" baseline="30000" dirty="0">
                    <a:solidFill>
                      <a:prstClr val="black"/>
                    </a:solidFill>
                  </a:rPr>
                  <a:t>st</a:t>
                </a:r>
                <a:r>
                  <a:rPr lang="en-US" sz="1000" dirty="0">
                    <a:solidFill>
                      <a:prstClr val="black"/>
                    </a:solidFill>
                  </a:rPr>
                  <a:t> Fuel load</a:t>
                </a:r>
              </a:p>
              <a:p>
                <a:pPr algn="ctr"/>
                <a:endParaRPr lang="en-US" sz="1000" dirty="0">
                  <a:solidFill>
                    <a:prstClr val="black"/>
                  </a:solidFill>
                </a:endParaRPr>
              </a:p>
            </p:txBody>
          </p:sp>
          <p:sp>
            <p:nvSpPr>
              <p:cNvPr id="239" name="Rectangle 238"/>
              <p:cNvSpPr/>
              <p:nvPr/>
            </p:nvSpPr>
            <p:spPr>
              <a:xfrm>
                <a:off x="3728740" y="2590800"/>
                <a:ext cx="3741026" cy="457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0" name="5-Point Star 239"/>
              <p:cNvSpPr/>
              <p:nvPr/>
            </p:nvSpPr>
            <p:spPr>
              <a:xfrm>
                <a:off x="7437457" y="253193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1" name="5-Point Star 240"/>
              <p:cNvSpPr/>
              <p:nvPr/>
            </p:nvSpPr>
            <p:spPr>
              <a:xfrm>
                <a:off x="3630769" y="2533983"/>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2" name="5-Point Star 241"/>
              <p:cNvSpPr/>
              <p:nvPr/>
            </p:nvSpPr>
            <p:spPr>
              <a:xfrm>
                <a:off x="5033901" y="2531936"/>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3" name="TextBox 242"/>
              <p:cNvSpPr txBox="1"/>
              <p:nvPr/>
            </p:nvSpPr>
            <p:spPr>
              <a:xfrm>
                <a:off x="4573041" y="2163763"/>
                <a:ext cx="1025644" cy="400110"/>
              </a:xfrm>
              <a:prstGeom prst="rect">
                <a:avLst/>
              </a:prstGeom>
              <a:noFill/>
            </p:spPr>
            <p:txBody>
              <a:bodyPr wrap="square" rtlCol="0">
                <a:spAutoFit/>
              </a:bodyPr>
              <a:lstStyle/>
              <a:p>
                <a:pPr algn="ctr"/>
                <a:r>
                  <a:rPr lang="en-US" sz="1000" dirty="0">
                    <a:solidFill>
                      <a:prstClr val="black"/>
                    </a:solidFill>
                  </a:rPr>
                  <a:t>1st Safety Concrete </a:t>
                </a:r>
                <a:r>
                  <a:rPr lang="en-US" sz="1000" dirty="0" smtClean="0">
                    <a:solidFill>
                      <a:prstClr val="black"/>
                    </a:solidFill>
                  </a:rPr>
                  <a:t>Pour</a:t>
                </a:r>
                <a:endParaRPr lang="en-US" sz="1000" dirty="0">
                  <a:solidFill>
                    <a:prstClr val="black"/>
                  </a:solidFill>
                </a:endParaRPr>
              </a:p>
            </p:txBody>
          </p:sp>
        </p:grpSp>
        <p:sp>
          <p:nvSpPr>
            <p:cNvPr id="229" name="5-Point Star 228"/>
            <p:cNvSpPr/>
            <p:nvPr/>
          </p:nvSpPr>
          <p:spPr>
            <a:xfrm>
              <a:off x="2925701" y="150875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0" name="TextBox 229"/>
            <p:cNvSpPr txBox="1"/>
            <p:nvPr/>
          </p:nvSpPr>
          <p:spPr>
            <a:xfrm>
              <a:off x="7792662" y="1299648"/>
              <a:ext cx="1512031" cy="246221"/>
            </a:xfrm>
            <a:prstGeom prst="rect">
              <a:avLst/>
            </a:prstGeom>
            <a:noFill/>
          </p:spPr>
          <p:txBody>
            <a:bodyPr wrap="square" rtlCol="0">
              <a:spAutoFit/>
            </a:bodyPr>
            <a:lstStyle/>
            <a:p>
              <a:pPr algn="ctr"/>
              <a:r>
                <a:rPr lang="en-US" sz="1000" dirty="0" smtClean="0">
                  <a:solidFill>
                    <a:prstClr val="black"/>
                  </a:solidFill>
                </a:rPr>
                <a:t>Final Acceptance</a:t>
              </a:r>
              <a:endParaRPr lang="en-US" sz="1000" dirty="0">
                <a:solidFill>
                  <a:prstClr val="black"/>
                </a:solidFill>
              </a:endParaRPr>
            </a:p>
          </p:txBody>
        </p:sp>
        <p:sp>
          <p:nvSpPr>
            <p:cNvPr id="231" name="5-Point Star 230"/>
            <p:cNvSpPr/>
            <p:nvPr/>
          </p:nvSpPr>
          <p:spPr>
            <a:xfrm>
              <a:off x="8790160" y="150875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2" name="TextBox 231"/>
            <p:cNvSpPr txBox="1"/>
            <p:nvPr/>
          </p:nvSpPr>
          <p:spPr>
            <a:xfrm>
              <a:off x="4468894" y="1262529"/>
              <a:ext cx="1632667" cy="246221"/>
            </a:xfrm>
            <a:prstGeom prst="rect">
              <a:avLst/>
            </a:prstGeom>
            <a:noFill/>
          </p:spPr>
          <p:txBody>
            <a:bodyPr wrap="square" rtlCol="0">
              <a:spAutoFit/>
            </a:bodyPr>
            <a:lstStyle/>
            <a:p>
              <a:pPr algn="ctr"/>
              <a:r>
                <a:rPr lang="en-US" sz="1000" dirty="0" smtClean="0">
                  <a:solidFill>
                    <a:prstClr val="black"/>
                  </a:solidFill>
                </a:rPr>
                <a:t>FNTP</a:t>
              </a:r>
              <a:endParaRPr lang="en-US" sz="1000" dirty="0">
                <a:solidFill>
                  <a:prstClr val="black"/>
                </a:solidFill>
              </a:endParaRPr>
            </a:p>
          </p:txBody>
        </p:sp>
        <p:sp>
          <p:nvSpPr>
            <p:cNvPr id="233" name="5-Point Star 232"/>
            <p:cNvSpPr/>
            <p:nvPr/>
          </p:nvSpPr>
          <p:spPr>
            <a:xfrm>
              <a:off x="5280381" y="150875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4" name="TextBox 233"/>
            <p:cNvSpPr txBox="1"/>
            <p:nvPr/>
          </p:nvSpPr>
          <p:spPr>
            <a:xfrm>
              <a:off x="3421682" y="1725840"/>
              <a:ext cx="1377178" cy="246221"/>
            </a:xfrm>
            <a:prstGeom prst="rect">
              <a:avLst/>
            </a:prstGeom>
            <a:noFill/>
          </p:spPr>
          <p:txBody>
            <a:bodyPr wrap="square" rtlCol="0">
              <a:spAutoFit/>
            </a:bodyPr>
            <a:lstStyle/>
            <a:p>
              <a:pPr algn="ctr"/>
              <a:r>
                <a:rPr lang="en-US" sz="1000" dirty="0" smtClean="0">
                  <a:solidFill>
                    <a:prstClr val="black"/>
                  </a:solidFill>
                </a:rPr>
                <a:t>LNTPs</a:t>
              </a:r>
              <a:endParaRPr lang="en-US" sz="1000" dirty="0">
                <a:solidFill>
                  <a:prstClr val="black"/>
                </a:solidFill>
              </a:endParaRPr>
            </a:p>
          </p:txBody>
        </p:sp>
        <p:sp>
          <p:nvSpPr>
            <p:cNvPr id="235" name="TextBox 234"/>
            <p:cNvSpPr txBox="1"/>
            <p:nvPr/>
          </p:nvSpPr>
          <p:spPr>
            <a:xfrm>
              <a:off x="2109367" y="2754936"/>
              <a:ext cx="1632667" cy="246221"/>
            </a:xfrm>
            <a:prstGeom prst="rect">
              <a:avLst/>
            </a:prstGeom>
            <a:noFill/>
          </p:spPr>
          <p:txBody>
            <a:bodyPr wrap="square" rtlCol="0">
              <a:spAutoFit/>
            </a:bodyPr>
            <a:lstStyle/>
            <a:p>
              <a:pPr algn="ctr"/>
              <a:r>
                <a:rPr lang="en-US" sz="1000" dirty="0" smtClean="0">
                  <a:solidFill>
                    <a:prstClr val="black"/>
                  </a:solidFill>
                </a:rPr>
                <a:t>Site Specific Engineering</a:t>
              </a:r>
              <a:endParaRPr lang="en-US" sz="1000" dirty="0">
                <a:solidFill>
                  <a:prstClr val="black"/>
                </a:solidFill>
              </a:endParaRPr>
            </a:p>
          </p:txBody>
        </p:sp>
        <p:sp>
          <p:nvSpPr>
            <p:cNvPr id="236" name="5-Point Star 235"/>
            <p:cNvSpPr/>
            <p:nvPr/>
          </p:nvSpPr>
          <p:spPr>
            <a:xfrm>
              <a:off x="1580010" y="150875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7" name="TextBox 236"/>
            <p:cNvSpPr txBox="1"/>
            <p:nvPr/>
          </p:nvSpPr>
          <p:spPr>
            <a:xfrm>
              <a:off x="1248787" y="1662171"/>
              <a:ext cx="1377178" cy="400110"/>
            </a:xfrm>
            <a:prstGeom prst="rect">
              <a:avLst/>
            </a:prstGeom>
            <a:noFill/>
          </p:spPr>
          <p:txBody>
            <a:bodyPr wrap="square" rtlCol="0">
              <a:spAutoFit/>
            </a:bodyPr>
            <a:lstStyle/>
            <a:p>
              <a:pPr algn="ctr"/>
              <a:r>
                <a:rPr lang="en-US" sz="1000" dirty="0" smtClean="0">
                  <a:solidFill>
                    <a:prstClr val="black"/>
                  </a:solidFill>
                </a:rPr>
                <a:t>EPC Development Agreement</a:t>
              </a:r>
              <a:endParaRPr lang="en-US" sz="1000" dirty="0">
                <a:solidFill>
                  <a:prstClr val="black"/>
                </a:solidFill>
              </a:endParaRPr>
            </a:p>
          </p:txBody>
        </p:sp>
      </p:grpSp>
      <p:sp>
        <p:nvSpPr>
          <p:cNvPr id="257" name="Rectangle 256"/>
          <p:cNvSpPr/>
          <p:nvPr/>
        </p:nvSpPr>
        <p:spPr>
          <a:xfrm rot="20972621">
            <a:off x="6490560" y="2919040"/>
            <a:ext cx="2685146" cy="1015663"/>
          </a:xfrm>
          <a:prstGeom prst="rect">
            <a:avLst/>
          </a:prstGeom>
          <a:noFill/>
          <a:effectLst>
            <a:outerShdw blurRad="50800" dist="50800" dir="5400000" algn="ctr" rotWithShape="0">
              <a:srgbClr val="000000">
                <a:alpha val="0"/>
              </a:srgbClr>
            </a:outerShdw>
          </a:effectLst>
        </p:spPr>
        <p:txBody>
          <a:bodyPr wrap="square" lIns="91440" tIns="45720" rIns="91440" bIns="45720">
            <a:spAutoFit/>
          </a:bodyPr>
          <a:lstStyle/>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Preliminary </a:t>
            </a:r>
          </a:p>
          <a:p>
            <a:pPr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 Discussion Purposes only</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7"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28</a:t>
            </a:fld>
            <a:endParaRPr lang="en-US" dirty="0"/>
          </a:p>
        </p:txBody>
      </p:sp>
    </p:spTree>
    <p:extLst>
      <p:ext uri="{BB962C8B-B14F-4D97-AF65-F5344CB8AC3E}">
        <p14:creationId xmlns:p14="http://schemas.microsoft.com/office/powerpoint/2010/main" val="9866697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14256"/>
            <a:ext cx="6704236" cy="5486400"/>
          </a:xfrm>
        </p:spPr>
        <p:txBody>
          <a:bodyPr/>
          <a:lstStyle/>
          <a:p>
            <a:pPr marL="0" indent="0">
              <a:spcAft>
                <a:spcPts val="600"/>
              </a:spcAft>
            </a:pPr>
            <a:r>
              <a:rPr lang="en-US" sz="1600" dirty="0" smtClean="0"/>
              <a:t>A </a:t>
            </a:r>
            <a:r>
              <a:rPr lang="en-US" sz="1600" dirty="0"/>
              <a:t>NuScale Power Module (NPM</a:t>
            </a:r>
            <a:r>
              <a:rPr lang="en-US" sz="1600" dirty="0" smtClean="0"/>
              <a:t>) includes the reactor vessel, steam generators, pressurizer and </a:t>
            </a:r>
            <a:r>
              <a:rPr lang="en-US" sz="1600" b="1" i="1" dirty="0" smtClean="0">
                <a:solidFill>
                  <a:srgbClr val="FF0000"/>
                </a:solidFill>
              </a:rPr>
              <a:t>containment</a:t>
            </a:r>
            <a:r>
              <a:rPr lang="en-US" sz="1600" dirty="0" smtClean="0"/>
              <a:t> in an </a:t>
            </a:r>
            <a:r>
              <a:rPr lang="en-US" sz="1600" dirty="0" smtClean="0">
                <a:solidFill>
                  <a:srgbClr val="FF0000"/>
                </a:solidFill>
              </a:rPr>
              <a:t>integral package </a:t>
            </a:r>
            <a:r>
              <a:rPr lang="en-US" sz="1600" dirty="0" smtClean="0"/>
              <a:t>that </a:t>
            </a:r>
            <a:r>
              <a:rPr lang="en-US" sz="1600" dirty="0" smtClean="0">
                <a:solidFill>
                  <a:srgbClr val="FF0000"/>
                </a:solidFill>
              </a:rPr>
              <a:t>eliminates reactor coolant pumps </a:t>
            </a:r>
            <a:r>
              <a:rPr lang="en-US" sz="1600" dirty="0" smtClean="0"/>
              <a:t>and large bore piping </a:t>
            </a:r>
            <a:r>
              <a:rPr lang="en-US" sz="1600" dirty="0" smtClean="0">
                <a:solidFill>
                  <a:srgbClr val="FF0000"/>
                </a:solidFill>
              </a:rPr>
              <a:t>(no LB-LOCA)</a:t>
            </a:r>
          </a:p>
          <a:p>
            <a:pPr marL="0" indent="0">
              <a:spcAft>
                <a:spcPts val="600"/>
              </a:spcAft>
            </a:pPr>
            <a:r>
              <a:rPr lang="en-US" sz="1600" dirty="0" smtClean="0"/>
              <a:t>Each NPM is 50 MWe and factory built for easy transport and installation </a:t>
            </a:r>
          </a:p>
          <a:p>
            <a:pPr marL="0" indent="0">
              <a:spcAft>
                <a:spcPts val="600"/>
              </a:spcAft>
            </a:pPr>
            <a:r>
              <a:rPr lang="en-US" sz="1600" dirty="0" smtClean="0"/>
              <a:t>Each NPM has its own skid-mounted steam turbine-generator and condenser</a:t>
            </a:r>
          </a:p>
        </p:txBody>
      </p:sp>
      <p:sp>
        <p:nvSpPr>
          <p:cNvPr id="5" name="Rectangle 2"/>
          <p:cNvSpPr txBox="1">
            <a:spLocks/>
          </p:cNvSpPr>
          <p:nvPr/>
        </p:nvSpPr>
        <p:spPr bwMode="auto">
          <a:xfrm>
            <a:off x="431540" y="44624"/>
            <a:ext cx="8460940" cy="8855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a:lstStyle>
          <a:p>
            <a:pPr>
              <a:defRPr/>
            </a:pPr>
            <a:r>
              <a:rPr lang="en-US" sz="3200" dirty="0" smtClean="0">
                <a:solidFill>
                  <a:srgbClr val="FFFFFF"/>
                </a:solidFill>
                <a:sym typeface="Arial" pitchFamily="34" charset="0"/>
              </a:rPr>
              <a:t>What is a NuScale Power Module?</a:t>
            </a:r>
            <a:endParaRPr lang="en-US" sz="3200" dirty="0" smtClean="0">
              <a:solidFill>
                <a:prstClr val="white"/>
              </a:solidFill>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2819399" y="3844446"/>
            <a:ext cx="3961037" cy="1978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6200" y="3113537"/>
            <a:ext cx="2590800" cy="3077766"/>
          </a:xfrm>
          <a:prstGeom prst="rect">
            <a:avLst/>
          </a:prstGeom>
          <a:noFill/>
        </p:spPr>
        <p:txBody>
          <a:bodyPr wrap="square" rtlCol="0">
            <a:spAutoFit/>
          </a:bodyPr>
          <a:lstStyle/>
          <a:p>
            <a:pPr marL="285750" indent="-285750">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Each NPM is installed below-grade in a seismically robust, steel-lined, concrete pool</a:t>
            </a:r>
          </a:p>
          <a:p>
            <a:pPr marL="285750" indent="-285750">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NPMs can be incrementally added to match load growth - up to 12 NPMs for 600 </a:t>
            </a:r>
            <a:r>
              <a:rPr lang="en-US" sz="1600" dirty="0" err="1">
                <a:solidFill>
                  <a:prstClr val="black"/>
                </a:solidFill>
                <a:latin typeface="Arial" panose="020B0604020202020204" pitchFamily="34" charset="0"/>
                <a:cs typeface="Arial" panose="020B0604020202020204" pitchFamily="34" charset="0"/>
              </a:rPr>
              <a:t>MWe</a:t>
            </a:r>
            <a:r>
              <a:rPr lang="en-US" sz="1600" dirty="0">
                <a:solidFill>
                  <a:prstClr val="black"/>
                </a:solidFill>
                <a:latin typeface="Arial" panose="020B0604020202020204" pitchFamily="34" charset="0"/>
                <a:cs typeface="Arial" panose="020B0604020202020204" pitchFamily="34" charset="0"/>
              </a:rPr>
              <a:t> gross (~570 net) total output</a:t>
            </a: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031437"/>
            <a:ext cx="2043033" cy="521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5364088" y="1489841"/>
            <a:ext cx="2160240" cy="3235303"/>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364088" y="5410758"/>
            <a:ext cx="2591628" cy="0"/>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
          <p:cNvSpPr txBox="1">
            <a:spLocks/>
          </p:cNvSpPr>
          <p:nvPr/>
        </p:nvSpPr>
        <p:spPr>
          <a:xfrm>
            <a:off x="76200" y="6416675"/>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91F121-2904-440A-B77E-FBD3D790DDDD}" type="slidenum">
              <a:rPr lang="en-US" sz="1200" b="1" i="1" smtClean="0">
                <a:solidFill>
                  <a:srgbClr val="3E4B56"/>
                </a:solidFill>
                <a:latin typeface="Arial" panose="020B0604020202020204" pitchFamily="34" charset="0"/>
                <a:cs typeface="Arial" panose="020B0604020202020204" pitchFamily="34" charset="0"/>
              </a:rPr>
              <a:pPr/>
              <a:t>29</a:t>
            </a:fld>
            <a:endParaRPr lang="en-US" sz="1200" b="1" i="1" dirty="0">
              <a:solidFill>
                <a:srgbClr val="3E4B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010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990600"/>
            <a:ext cx="8839200" cy="5181600"/>
          </a:xfrm>
        </p:spPr>
        <p:txBody>
          <a:bodyPr>
            <a:normAutofit/>
          </a:bodyPr>
          <a:lstStyle/>
          <a:p>
            <a:pPr marL="355600">
              <a:buSzPct val="119230"/>
              <a:tabLst>
                <a:tab pos="355600" algn="l"/>
              </a:tabLst>
            </a:pPr>
            <a:r>
              <a:rPr lang="en-US" sz="2400" dirty="0">
                <a:solidFill>
                  <a:prstClr val="black"/>
                </a:solidFill>
                <a:latin typeface="Arial"/>
                <a:cs typeface="Arial"/>
              </a:rPr>
              <a:t>Pre</a:t>
            </a:r>
            <a:r>
              <a:rPr lang="en-US" sz="2400" spc="-5" dirty="0">
                <a:solidFill>
                  <a:prstClr val="black"/>
                </a:solidFill>
                <a:latin typeface="Arial"/>
                <a:cs typeface="Arial"/>
              </a:rPr>
              <a:t>-</a:t>
            </a:r>
            <a:r>
              <a:rPr lang="en-US" sz="2400" dirty="0">
                <a:solidFill>
                  <a:prstClr val="black"/>
                </a:solidFill>
                <a:latin typeface="Arial"/>
                <a:cs typeface="Arial"/>
              </a:rPr>
              <a:t>a</a:t>
            </a:r>
            <a:r>
              <a:rPr lang="en-US" sz="2400" spc="5" dirty="0">
                <a:solidFill>
                  <a:prstClr val="black"/>
                </a:solidFill>
                <a:latin typeface="Arial"/>
                <a:cs typeface="Arial"/>
              </a:rPr>
              <a:t>p</a:t>
            </a:r>
            <a:r>
              <a:rPr lang="en-US" sz="2400" dirty="0">
                <a:solidFill>
                  <a:prstClr val="black"/>
                </a:solidFill>
                <a:latin typeface="Arial"/>
                <a:cs typeface="Arial"/>
              </a:rPr>
              <a:t>plic</a:t>
            </a:r>
            <a:r>
              <a:rPr lang="en-US" sz="2400" spc="5" dirty="0">
                <a:solidFill>
                  <a:prstClr val="black"/>
                </a:solidFill>
                <a:latin typeface="Arial"/>
                <a:cs typeface="Arial"/>
              </a:rPr>
              <a:t>a</a:t>
            </a:r>
            <a:r>
              <a:rPr lang="en-US" sz="2400" dirty="0">
                <a:solidFill>
                  <a:prstClr val="black"/>
                </a:solidFill>
                <a:latin typeface="Arial"/>
                <a:cs typeface="Arial"/>
              </a:rPr>
              <a:t>tion</a:t>
            </a:r>
            <a:r>
              <a:rPr lang="en-US" sz="2400" spc="-25" dirty="0">
                <a:solidFill>
                  <a:prstClr val="black"/>
                </a:solidFill>
                <a:latin typeface="Arial"/>
                <a:cs typeface="Arial"/>
              </a:rPr>
              <a:t> </a:t>
            </a:r>
            <a:r>
              <a:rPr lang="en-US" sz="2400" dirty="0">
                <a:solidFill>
                  <a:prstClr val="black"/>
                </a:solidFill>
                <a:latin typeface="Arial"/>
                <a:cs typeface="Arial"/>
              </a:rPr>
              <a:t>a</a:t>
            </a:r>
            <a:r>
              <a:rPr lang="en-US" sz="2400" spc="5" dirty="0">
                <a:solidFill>
                  <a:prstClr val="black"/>
                </a:solidFill>
                <a:latin typeface="Arial"/>
                <a:cs typeface="Arial"/>
              </a:rPr>
              <a:t>c</a:t>
            </a:r>
            <a:r>
              <a:rPr lang="en-US" sz="2400" dirty="0">
                <a:solidFill>
                  <a:prstClr val="black"/>
                </a:solidFill>
                <a:latin typeface="Arial"/>
                <a:cs typeface="Arial"/>
              </a:rPr>
              <a:t>c</a:t>
            </a:r>
            <a:r>
              <a:rPr lang="en-US" sz="2400" spc="5" dirty="0">
                <a:solidFill>
                  <a:prstClr val="black"/>
                </a:solidFill>
                <a:latin typeface="Arial"/>
                <a:cs typeface="Arial"/>
              </a:rPr>
              <a:t>o</a:t>
            </a:r>
            <a:r>
              <a:rPr lang="en-US" sz="2400" dirty="0">
                <a:solidFill>
                  <a:prstClr val="black"/>
                </a:solidFill>
                <a:latin typeface="Arial"/>
                <a:cs typeface="Arial"/>
              </a:rPr>
              <a:t>mpli</a:t>
            </a:r>
            <a:r>
              <a:rPr lang="en-US" sz="2400" spc="5" dirty="0">
                <a:solidFill>
                  <a:prstClr val="black"/>
                </a:solidFill>
                <a:latin typeface="Arial"/>
                <a:cs typeface="Arial"/>
              </a:rPr>
              <a:t>s</a:t>
            </a:r>
            <a:r>
              <a:rPr lang="en-US" sz="2400" dirty="0">
                <a:solidFill>
                  <a:prstClr val="black"/>
                </a:solidFill>
                <a:latin typeface="Arial"/>
                <a:cs typeface="Arial"/>
              </a:rPr>
              <a:t>hments</a:t>
            </a:r>
          </a:p>
          <a:p>
            <a:pPr marL="756285" lvl="1" indent="-286385">
              <a:spcBef>
                <a:spcPts val="530"/>
              </a:spcBef>
              <a:buFont typeface="Wingdings"/>
              <a:buChar char=""/>
              <a:tabLst>
                <a:tab pos="756920" algn="l"/>
              </a:tabLst>
            </a:pPr>
            <a:r>
              <a:rPr lang="en-US" sz="2400" spc="-15" dirty="0">
                <a:solidFill>
                  <a:prstClr val="black"/>
                </a:solidFill>
                <a:latin typeface="Arial"/>
                <a:cs typeface="Arial"/>
              </a:rPr>
              <a:t>&gt;130</a:t>
            </a:r>
            <a:r>
              <a:rPr lang="en-US" sz="2400" spc="10" dirty="0">
                <a:solidFill>
                  <a:prstClr val="black"/>
                </a:solidFill>
                <a:latin typeface="Arial"/>
                <a:cs typeface="Arial"/>
              </a:rPr>
              <a:t> </a:t>
            </a:r>
            <a:r>
              <a:rPr lang="en-US" sz="2400" spc="-15" dirty="0">
                <a:solidFill>
                  <a:prstClr val="black"/>
                </a:solidFill>
                <a:latin typeface="Arial"/>
                <a:cs typeface="Arial"/>
              </a:rPr>
              <a:t>meetings</a:t>
            </a:r>
            <a:endParaRPr lang="en-US" sz="2400" dirty="0">
              <a:solidFill>
                <a:prstClr val="black"/>
              </a:solidFill>
              <a:latin typeface="Arial"/>
              <a:cs typeface="Arial"/>
            </a:endParaRPr>
          </a:p>
          <a:p>
            <a:pPr marL="756285" lvl="1" indent="-286385">
              <a:spcBef>
                <a:spcPts val="525"/>
              </a:spcBef>
              <a:buFont typeface="Wingdings"/>
              <a:buChar char=""/>
              <a:tabLst>
                <a:tab pos="756920" algn="l"/>
              </a:tabLst>
            </a:pPr>
            <a:r>
              <a:rPr lang="en-US" sz="2400" spc="-15" dirty="0">
                <a:solidFill>
                  <a:prstClr val="black"/>
                </a:solidFill>
                <a:latin typeface="Arial"/>
                <a:cs typeface="Arial"/>
              </a:rPr>
              <a:t>15 </a:t>
            </a:r>
            <a:r>
              <a:rPr lang="en-US" sz="2400" spc="-20" dirty="0">
                <a:solidFill>
                  <a:prstClr val="black"/>
                </a:solidFill>
                <a:latin typeface="Arial"/>
                <a:cs typeface="Arial"/>
              </a:rPr>
              <a:t>NRC</a:t>
            </a:r>
            <a:r>
              <a:rPr lang="en-US" sz="2400" spc="5" dirty="0">
                <a:solidFill>
                  <a:prstClr val="black"/>
                </a:solidFill>
                <a:latin typeface="Arial"/>
                <a:cs typeface="Arial"/>
              </a:rPr>
              <a:t> </a:t>
            </a:r>
            <a:r>
              <a:rPr lang="en-US" sz="2400" spc="-15" dirty="0">
                <a:solidFill>
                  <a:prstClr val="black"/>
                </a:solidFill>
                <a:latin typeface="Arial"/>
                <a:cs typeface="Arial"/>
              </a:rPr>
              <a:t>au</a:t>
            </a:r>
            <a:r>
              <a:rPr lang="en-US" sz="2400" spc="-10" dirty="0">
                <a:solidFill>
                  <a:prstClr val="black"/>
                </a:solidFill>
                <a:latin typeface="Arial"/>
                <a:cs typeface="Arial"/>
              </a:rPr>
              <a:t>dits</a:t>
            </a:r>
            <a:r>
              <a:rPr lang="en-US" sz="2400" spc="5" dirty="0">
                <a:solidFill>
                  <a:prstClr val="black"/>
                </a:solidFill>
                <a:latin typeface="Arial"/>
                <a:cs typeface="Arial"/>
              </a:rPr>
              <a:t> </a:t>
            </a:r>
            <a:r>
              <a:rPr lang="en-US" sz="2400" spc="-15" dirty="0">
                <a:solidFill>
                  <a:prstClr val="black"/>
                </a:solidFill>
                <a:latin typeface="Arial"/>
                <a:cs typeface="Arial"/>
              </a:rPr>
              <a:t>and</a:t>
            </a:r>
            <a:r>
              <a:rPr lang="en-US" sz="2400" spc="-5" dirty="0">
                <a:solidFill>
                  <a:prstClr val="black"/>
                </a:solidFill>
                <a:latin typeface="Arial"/>
                <a:cs typeface="Arial"/>
              </a:rPr>
              <a:t> </a:t>
            </a:r>
            <a:r>
              <a:rPr lang="en-US" sz="2400" dirty="0">
                <a:solidFill>
                  <a:prstClr val="black"/>
                </a:solidFill>
                <a:latin typeface="Arial"/>
                <a:cs typeface="Arial"/>
              </a:rPr>
              <a:t>i</a:t>
            </a:r>
            <a:r>
              <a:rPr lang="en-US" sz="2400" spc="-15" dirty="0">
                <a:solidFill>
                  <a:prstClr val="black"/>
                </a:solidFill>
                <a:latin typeface="Arial"/>
                <a:cs typeface="Arial"/>
              </a:rPr>
              <a:t>n</a:t>
            </a:r>
            <a:r>
              <a:rPr lang="en-US" sz="2400" spc="-10" dirty="0">
                <a:solidFill>
                  <a:prstClr val="black"/>
                </a:solidFill>
                <a:latin typeface="Arial"/>
                <a:cs typeface="Arial"/>
              </a:rPr>
              <a:t>s</a:t>
            </a:r>
            <a:r>
              <a:rPr lang="en-US" sz="2400" spc="-15" dirty="0">
                <a:solidFill>
                  <a:prstClr val="black"/>
                </a:solidFill>
                <a:latin typeface="Arial"/>
                <a:cs typeface="Arial"/>
              </a:rPr>
              <a:t>pe</a:t>
            </a:r>
            <a:r>
              <a:rPr lang="en-US" sz="2400" spc="-10" dirty="0">
                <a:solidFill>
                  <a:prstClr val="black"/>
                </a:solidFill>
                <a:latin typeface="Arial"/>
                <a:cs typeface="Arial"/>
              </a:rPr>
              <a:t>ctio</a:t>
            </a:r>
            <a:r>
              <a:rPr lang="en-US" sz="2400" spc="-15" dirty="0">
                <a:solidFill>
                  <a:prstClr val="black"/>
                </a:solidFill>
                <a:latin typeface="Arial"/>
                <a:cs typeface="Arial"/>
              </a:rPr>
              <a:t>ns</a:t>
            </a:r>
            <a:endParaRPr lang="en-US" sz="2400" dirty="0">
              <a:solidFill>
                <a:prstClr val="black"/>
              </a:solidFill>
              <a:latin typeface="Arial"/>
              <a:cs typeface="Arial"/>
            </a:endParaRPr>
          </a:p>
          <a:p>
            <a:pPr marL="756285" lvl="1" indent="-286385">
              <a:spcBef>
                <a:spcPts val="530"/>
              </a:spcBef>
              <a:buFont typeface="Wingdings"/>
              <a:buChar char=""/>
              <a:tabLst>
                <a:tab pos="756920" algn="l"/>
              </a:tabLst>
            </a:pPr>
            <a:r>
              <a:rPr lang="en-US" sz="2400" spc="-15" dirty="0">
                <a:solidFill>
                  <a:prstClr val="black"/>
                </a:solidFill>
                <a:latin typeface="Arial"/>
                <a:cs typeface="Arial"/>
              </a:rPr>
              <a:t>&gt;1,000</a:t>
            </a:r>
            <a:r>
              <a:rPr lang="en-US" sz="2400" spc="15" dirty="0">
                <a:solidFill>
                  <a:prstClr val="black"/>
                </a:solidFill>
                <a:latin typeface="Arial"/>
                <a:cs typeface="Arial"/>
              </a:rPr>
              <a:t> </a:t>
            </a:r>
            <a:r>
              <a:rPr lang="en-US" sz="2400" spc="-15" dirty="0">
                <a:solidFill>
                  <a:prstClr val="black"/>
                </a:solidFill>
                <a:latin typeface="Arial"/>
                <a:cs typeface="Arial"/>
              </a:rPr>
              <a:t>do</a:t>
            </a:r>
            <a:r>
              <a:rPr lang="en-US" sz="2400" spc="-10" dirty="0">
                <a:solidFill>
                  <a:prstClr val="black"/>
                </a:solidFill>
                <a:latin typeface="Arial"/>
                <a:cs typeface="Arial"/>
              </a:rPr>
              <a:t>c</a:t>
            </a:r>
            <a:r>
              <a:rPr lang="en-US" sz="2400" spc="-15" dirty="0">
                <a:solidFill>
                  <a:prstClr val="black"/>
                </a:solidFill>
                <a:latin typeface="Arial"/>
                <a:cs typeface="Arial"/>
              </a:rPr>
              <a:t>uments</a:t>
            </a:r>
            <a:r>
              <a:rPr lang="en-US" sz="2400" spc="10" dirty="0">
                <a:solidFill>
                  <a:prstClr val="black"/>
                </a:solidFill>
                <a:latin typeface="Arial"/>
                <a:cs typeface="Arial"/>
              </a:rPr>
              <a:t> </a:t>
            </a:r>
            <a:r>
              <a:rPr lang="en-US" sz="2400" spc="-15" dirty="0">
                <a:solidFill>
                  <a:prstClr val="black"/>
                </a:solidFill>
                <a:latin typeface="Arial"/>
                <a:cs typeface="Arial"/>
              </a:rPr>
              <a:t>on</a:t>
            </a:r>
            <a:r>
              <a:rPr lang="en-US" sz="2400" spc="-5" dirty="0">
                <a:solidFill>
                  <a:prstClr val="black"/>
                </a:solidFill>
                <a:latin typeface="Arial"/>
                <a:cs typeface="Arial"/>
              </a:rPr>
              <a:t> </a:t>
            </a:r>
            <a:r>
              <a:rPr lang="en-US" sz="2400" spc="-15" dirty="0">
                <a:solidFill>
                  <a:prstClr val="black"/>
                </a:solidFill>
                <a:latin typeface="Arial"/>
                <a:cs typeface="Arial"/>
              </a:rPr>
              <a:t>our</a:t>
            </a:r>
            <a:r>
              <a:rPr lang="en-US" sz="2400" spc="10" dirty="0">
                <a:solidFill>
                  <a:prstClr val="black"/>
                </a:solidFill>
                <a:latin typeface="Arial"/>
                <a:cs typeface="Arial"/>
              </a:rPr>
              <a:t> </a:t>
            </a:r>
            <a:r>
              <a:rPr lang="en-US" sz="2400" spc="-15" dirty="0" smtClean="0">
                <a:solidFill>
                  <a:prstClr val="black"/>
                </a:solidFill>
                <a:latin typeface="Arial"/>
                <a:cs typeface="Arial"/>
              </a:rPr>
              <a:t>do</a:t>
            </a:r>
            <a:r>
              <a:rPr lang="en-US" sz="2400" spc="-10" dirty="0" smtClean="0">
                <a:solidFill>
                  <a:prstClr val="black"/>
                </a:solidFill>
                <a:latin typeface="Arial"/>
                <a:cs typeface="Arial"/>
              </a:rPr>
              <a:t>cket</a:t>
            </a:r>
          </a:p>
          <a:p>
            <a:pPr marL="756285" lvl="1" indent="-286385">
              <a:spcBef>
                <a:spcPts val="530"/>
              </a:spcBef>
              <a:buFont typeface="Wingdings"/>
              <a:buChar char=""/>
              <a:tabLst>
                <a:tab pos="756920" algn="l"/>
              </a:tabLst>
            </a:pPr>
            <a:r>
              <a:rPr lang="en-US" sz="2400" spc="-10" dirty="0" smtClean="0">
                <a:solidFill>
                  <a:prstClr val="black"/>
                </a:solidFill>
                <a:latin typeface="Arial"/>
                <a:cs typeface="Arial"/>
              </a:rPr>
              <a:t>September Readiness Assessment</a:t>
            </a:r>
          </a:p>
          <a:p>
            <a:pPr marL="1213485" lvl="2" indent="-286385">
              <a:spcBef>
                <a:spcPts val="530"/>
              </a:spcBef>
              <a:buFont typeface="Wingdings"/>
              <a:buChar char=""/>
              <a:tabLst>
                <a:tab pos="756920" algn="l"/>
              </a:tabLst>
            </a:pPr>
            <a:r>
              <a:rPr lang="en-US" sz="2000" spc="-10" dirty="0" smtClean="0">
                <a:solidFill>
                  <a:prstClr val="black"/>
                </a:solidFill>
                <a:latin typeface="Arial"/>
                <a:cs typeface="Arial"/>
              </a:rPr>
              <a:t>84 NRC personnel</a:t>
            </a:r>
          </a:p>
          <a:p>
            <a:pPr marL="1213485" lvl="2" indent="-286385">
              <a:spcBef>
                <a:spcPts val="530"/>
              </a:spcBef>
              <a:buFont typeface="Wingdings"/>
              <a:buChar char=""/>
              <a:tabLst>
                <a:tab pos="756920" algn="l"/>
              </a:tabLst>
            </a:pPr>
            <a:r>
              <a:rPr lang="en-US" sz="2000" spc="-10" dirty="0" smtClean="0">
                <a:solidFill>
                  <a:prstClr val="black"/>
                </a:solidFill>
                <a:latin typeface="Arial"/>
                <a:cs typeface="Arial"/>
              </a:rPr>
              <a:t>8 working days</a:t>
            </a:r>
          </a:p>
          <a:p>
            <a:pPr marL="1213485" lvl="2" indent="-286385">
              <a:spcBef>
                <a:spcPts val="530"/>
              </a:spcBef>
              <a:buFont typeface="Wingdings"/>
              <a:buChar char=""/>
              <a:tabLst>
                <a:tab pos="756920" algn="l"/>
              </a:tabLst>
            </a:pPr>
            <a:r>
              <a:rPr lang="en-US" sz="2000" spc="-10" dirty="0" smtClean="0">
                <a:solidFill>
                  <a:prstClr val="black"/>
                </a:solidFill>
                <a:latin typeface="Arial"/>
                <a:cs typeface="Arial"/>
              </a:rPr>
              <a:t>Cost &gt;$1 Million</a:t>
            </a:r>
          </a:p>
          <a:p>
            <a:pPr marL="1213485" lvl="2" indent="-286385">
              <a:spcBef>
                <a:spcPts val="530"/>
              </a:spcBef>
              <a:buFont typeface="Wingdings"/>
              <a:buChar char=""/>
              <a:tabLst>
                <a:tab pos="756920" algn="l"/>
              </a:tabLst>
            </a:pPr>
            <a:r>
              <a:rPr lang="en-US" sz="2000" spc="-10" dirty="0" smtClean="0">
                <a:solidFill>
                  <a:prstClr val="black"/>
                </a:solidFill>
                <a:latin typeface="Arial"/>
                <a:cs typeface="Arial"/>
              </a:rPr>
              <a:t>85 docketing items identified</a:t>
            </a:r>
            <a:endParaRPr lang="en-US" sz="2000" dirty="0">
              <a:solidFill>
                <a:prstClr val="black"/>
              </a:solidFill>
              <a:latin typeface="Arial"/>
              <a:cs typeface="Arial"/>
            </a:endParaRPr>
          </a:p>
          <a:p>
            <a:pPr marL="457200" indent="-457200">
              <a:buClrTx/>
              <a:buFont typeface="Arial" panose="020B0604020202020204" pitchFamily="34" charset="0"/>
              <a:buChar char="•"/>
            </a:pPr>
            <a:r>
              <a:rPr lang="en-US" sz="2400" dirty="0" smtClean="0">
                <a:solidFill>
                  <a:schemeClr val="tx1"/>
                </a:solidFill>
              </a:rPr>
              <a:t>12,000 pages, 13.5 feet of bookshelf space</a:t>
            </a:r>
          </a:p>
          <a:p>
            <a:pPr marL="457200" indent="-457200">
              <a:buClrTx/>
              <a:buFont typeface="Arial" panose="020B0604020202020204" pitchFamily="34" charset="0"/>
              <a:buChar char="•"/>
            </a:pPr>
            <a:r>
              <a:rPr lang="en-US" sz="2400" dirty="0" smtClean="0">
                <a:solidFill>
                  <a:schemeClr val="tx1"/>
                </a:solidFill>
              </a:rPr>
              <a:t>14 Topical Reports</a:t>
            </a:r>
          </a:p>
        </p:txBody>
      </p:sp>
      <p:sp>
        <p:nvSpPr>
          <p:cNvPr id="3" name="Title 2"/>
          <p:cNvSpPr>
            <a:spLocks noGrp="1"/>
          </p:cNvSpPr>
          <p:nvPr>
            <p:ph type="title"/>
          </p:nvPr>
        </p:nvSpPr>
        <p:spPr/>
        <p:txBody>
          <a:bodyPr>
            <a:normAutofit fontScale="90000"/>
          </a:bodyPr>
          <a:lstStyle/>
          <a:p>
            <a:r>
              <a:rPr lang="en-US" dirty="0" smtClean="0"/>
              <a:t>DCA Status-Completed 12/31/16</a:t>
            </a:r>
            <a:endParaRPr lang="en-US" dirty="0"/>
          </a:p>
        </p:txBody>
      </p:sp>
      <p:pic>
        <p:nvPicPr>
          <p:cNvPr id="1026" name="Picture 2" descr="2807994890170358021686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5715000" y="2133600"/>
            <a:ext cx="411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3</a:t>
            </a:fld>
            <a:endParaRPr lang="en-US" dirty="0"/>
          </a:p>
        </p:txBody>
      </p:sp>
    </p:spTree>
    <p:extLst>
      <p:ext uri="{BB962C8B-B14F-4D97-AF65-F5344CB8AC3E}">
        <p14:creationId xmlns:p14="http://schemas.microsoft.com/office/powerpoint/2010/main" val="2650039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Box 3"/>
          <p:cNvSpPr txBox="1">
            <a:spLocks noChangeArrowheads="1"/>
          </p:cNvSpPr>
          <p:nvPr/>
        </p:nvSpPr>
        <p:spPr bwMode="auto">
          <a:xfrm>
            <a:off x="8153400" y="5638800"/>
            <a:ext cx="76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1200">
                <a:solidFill>
                  <a:srgbClr val="000000"/>
                </a:solidFill>
                <a:latin typeface="Helvetica" charset="0"/>
                <a:ea typeface="Helvetica" charset="0"/>
                <a:cs typeface="Helvetica" charset="0"/>
                <a:sym typeface="Helvetica" charset="0"/>
              </a:defRPr>
            </a:lvl1pPr>
            <a:lvl2pPr marL="742950" indent="-285750" eaLnBrk="0">
              <a:defRPr sz="1200">
                <a:solidFill>
                  <a:srgbClr val="000000"/>
                </a:solidFill>
                <a:latin typeface="Helvetica" charset="0"/>
                <a:ea typeface="Helvetica" charset="0"/>
                <a:cs typeface="Helvetica" charset="0"/>
                <a:sym typeface="Helvetica" charset="0"/>
              </a:defRPr>
            </a:lvl2pPr>
            <a:lvl3pPr marL="1143000" indent="-228600" eaLnBrk="0">
              <a:defRPr sz="1200">
                <a:solidFill>
                  <a:srgbClr val="000000"/>
                </a:solidFill>
                <a:latin typeface="Helvetica" charset="0"/>
                <a:ea typeface="Helvetica" charset="0"/>
                <a:cs typeface="Helvetica" charset="0"/>
                <a:sym typeface="Helvetica" charset="0"/>
              </a:defRPr>
            </a:lvl3pPr>
            <a:lvl4pPr marL="1600200" indent="-228600" eaLnBrk="0">
              <a:defRPr sz="1200">
                <a:solidFill>
                  <a:srgbClr val="000000"/>
                </a:solidFill>
                <a:latin typeface="Helvetica" charset="0"/>
                <a:ea typeface="Helvetica" charset="0"/>
                <a:cs typeface="Helvetica" charset="0"/>
                <a:sym typeface="Helvetica" charset="0"/>
              </a:defRPr>
            </a:lvl4pPr>
            <a:lvl5pPr marL="2057400" indent="-228600" eaLnBrk="0">
              <a:defRPr sz="1200">
                <a:solidFill>
                  <a:srgbClr val="000000"/>
                </a:solidFill>
                <a:latin typeface="Helvetica" charset="0"/>
                <a:ea typeface="Helvetica" charset="0"/>
                <a:cs typeface="Helvetica" charset="0"/>
                <a:sym typeface="Helvetica" charset="0"/>
              </a:defRPr>
            </a:lvl5pPr>
            <a:lvl6pPr marL="2514600" indent="-228600" defTabSz="457200"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6pPr>
            <a:lvl7pPr marL="2971800" indent="-228600" defTabSz="457200"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7pPr>
            <a:lvl8pPr marL="3429000" indent="-228600" defTabSz="457200"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8pPr>
            <a:lvl9pPr marL="3886200" indent="-228600" defTabSz="457200" eaLnBrk="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9pPr>
          </a:lstStyle>
          <a:p>
            <a:pPr eaLnBrk="1"/>
            <a:r>
              <a:rPr lang="en-US" sz="600">
                <a:latin typeface="Arial" pitchFamily="34" charset="0"/>
                <a:cs typeface="Arial" pitchFamily="34" charset="0"/>
              </a:rPr>
              <a:t>*Source: NRC</a:t>
            </a:r>
          </a:p>
        </p:txBody>
      </p:sp>
      <p:sp>
        <p:nvSpPr>
          <p:cNvPr id="3" name="Title 2"/>
          <p:cNvSpPr>
            <a:spLocks noGrp="1"/>
          </p:cNvSpPr>
          <p:nvPr>
            <p:ph type="title"/>
          </p:nvPr>
        </p:nvSpPr>
        <p:spPr/>
        <p:txBody>
          <a:bodyPr/>
          <a:lstStyle/>
          <a:p>
            <a:r>
              <a:rPr lang="en-US" sz="3200" dirty="0" smtClean="0"/>
              <a:t>Size Comparison</a:t>
            </a:r>
            <a:endParaRPr lang="en-US" sz="3200" dirty="0"/>
          </a:p>
        </p:txBody>
      </p:sp>
      <p:pic>
        <p:nvPicPr>
          <p:cNvPr id="7" name="Picture 4" descr="image27.jpg"/>
          <p:cNvPicPr>
            <a:picLocks noChangeAspect="1"/>
          </p:cNvPicPr>
          <p:nvPr/>
        </p:nvPicPr>
        <p:blipFill>
          <a:blip r:embed="rId2">
            <a:extLst>
              <a:ext uri="{28A0092B-C50C-407E-A947-70E740481C1C}">
                <a14:useLocalDpi xmlns:a14="http://schemas.microsoft.com/office/drawing/2010/main" val="0"/>
              </a:ext>
            </a:extLst>
          </a:blip>
          <a:srcRect l="19800" r="21468" b="22047"/>
          <a:stretch>
            <a:fillRect/>
          </a:stretch>
        </p:blipFill>
        <p:spPr bwMode="auto">
          <a:xfrm>
            <a:off x="5467924" y="1119210"/>
            <a:ext cx="3142675" cy="4620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p:cNvGrpSpPr/>
          <p:nvPr/>
        </p:nvGrpSpPr>
        <p:grpSpPr>
          <a:xfrm>
            <a:off x="533400" y="1119211"/>
            <a:ext cx="3966592" cy="5193339"/>
            <a:chOff x="533400" y="759143"/>
            <a:chExt cx="4217644" cy="5519388"/>
          </a:xfrm>
        </p:grpSpPr>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33400" y="759143"/>
              <a:ext cx="4217644" cy="5519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mellott\Desktop\Graphics\NPM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12794" y="3509524"/>
              <a:ext cx="1238250" cy="27559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lide Number Placeholder 1"/>
          <p:cNvSpPr txBox="1">
            <a:spLocks/>
          </p:cNvSpPr>
          <p:nvPr/>
        </p:nvSpPr>
        <p:spPr>
          <a:xfrm>
            <a:off x="76200" y="6416675"/>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91F121-2904-440A-B77E-FBD3D790DDDD}" type="slidenum">
              <a:rPr lang="en-US" sz="1200" b="1" i="1" smtClean="0">
                <a:solidFill>
                  <a:srgbClr val="3E4B56"/>
                </a:solidFill>
                <a:latin typeface="Arial" panose="020B0604020202020204" pitchFamily="34" charset="0"/>
                <a:cs typeface="Arial" panose="020B0604020202020204" pitchFamily="34" charset="0"/>
              </a:rPr>
              <a:pPr/>
              <a:t>30</a:t>
            </a:fld>
            <a:endParaRPr lang="en-US" sz="1200" b="1" i="1" dirty="0">
              <a:solidFill>
                <a:srgbClr val="3E4B5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665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p:nvPr>
        </p:nvSpPr>
        <p:spPr>
          <a:ln>
            <a:noFill/>
          </a:ln>
        </p:spPr>
        <p:txBody>
          <a:bodyPr anchor="ctr"/>
          <a:lstStyle/>
          <a:p>
            <a:pPr>
              <a:defRPr/>
            </a:pPr>
            <a:r>
              <a:rPr lang="en-US" sz="3200" dirty="0" smtClean="0">
                <a:solidFill>
                  <a:srgbClr val="FFFFFF"/>
                </a:solidFill>
                <a:sym typeface="Arial" pitchFamily="34" charset="0"/>
              </a:rPr>
              <a:t>Coolant Flow Driven By Physics  </a:t>
            </a:r>
            <a:endParaRPr lang="en-US" sz="3200" dirty="0">
              <a:solidFill>
                <a:schemeClr val="tx2">
                  <a:lumMod val="60000"/>
                  <a:lumOff val="4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287" y="1184480"/>
            <a:ext cx="2524113" cy="4584780"/>
          </a:xfrm>
          <a:prstGeom prst="rect">
            <a:avLst/>
          </a:prstGeom>
        </p:spPr>
      </p:pic>
      <p:sp>
        <p:nvSpPr>
          <p:cNvPr id="6" name="TextBox 5"/>
          <p:cNvSpPr txBox="1"/>
          <p:nvPr/>
        </p:nvSpPr>
        <p:spPr>
          <a:xfrm>
            <a:off x="228600" y="1425859"/>
            <a:ext cx="2438400" cy="1084912"/>
          </a:xfrm>
          <a:prstGeom prst="rect">
            <a:avLst/>
          </a:prstGeom>
          <a:noFill/>
        </p:spPr>
        <p:txBody>
          <a:bodyPr wrap="square" rtlCol="0">
            <a:spAutoFit/>
          </a:bodyPr>
          <a:lstStyle/>
          <a:p>
            <a:r>
              <a:rPr lang="en-US" sz="1200" b="1" i="1" dirty="0">
                <a:solidFill>
                  <a:prstClr val="black"/>
                </a:solidFill>
                <a:latin typeface="Arial" panose="020B0604020202020204" pitchFamily="34" charset="0"/>
                <a:cs typeface="Arial" panose="020B0604020202020204" pitchFamily="34" charset="0"/>
              </a:rPr>
              <a:t>Convection</a:t>
            </a:r>
            <a:r>
              <a:rPr lang="en-US" sz="1200" b="1" dirty="0">
                <a:solidFill>
                  <a:prstClr val="black"/>
                </a:solidFill>
                <a:latin typeface="Arial" panose="020B0604020202020204" pitchFamily="34" charset="0"/>
                <a:cs typeface="Arial" panose="020B0604020202020204" pitchFamily="34" charset="0"/>
              </a:rPr>
              <a:t> </a:t>
            </a:r>
            <a:r>
              <a:rPr lang="en-US" sz="1050" b="1" dirty="0">
                <a:solidFill>
                  <a:prstClr val="black"/>
                </a:solidFill>
                <a:latin typeface="Arial" panose="020B0604020202020204" pitchFamily="34" charset="0"/>
                <a:cs typeface="Arial" panose="020B0604020202020204" pitchFamily="34" charset="0"/>
              </a:rPr>
              <a:t>– energy from the nuclear reaction heats the primary reactor coolant causing it to rise by convection and natural buoyancy through the riser, much like a chimney effect</a:t>
            </a:r>
          </a:p>
        </p:txBody>
      </p:sp>
      <p:cxnSp>
        <p:nvCxnSpPr>
          <p:cNvPr id="11" name="Straight Arrow Connector 10"/>
          <p:cNvCxnSpPr/>
          <p:nvPr/>
        </p:nvCxnSpPr>
        <p:spPr>
          <a:xfrm>
            <a:off x="2607471" y="1806859"/>
            <a:ext cx="1997872" cy="2209800"/>
          </a:xfrm>
          <a:prstGeom prst="straightConnector1">
            <a:avLst/>
          </a:prstGeom>
          <a:ln w="28575">
            <a:solidFill>
              <a:schemeClr val="accent6">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4953000" y="3238525"/>
            <a:ext cx="1143000" cy="207751"/>
          </a:xfrm>
          <a:prstGeom prst="straightConnector1">
            <a:avLst/>
          </a:prstGeom>
          <a:ln w="28575">
            <a:solidFill>
              <a:schemeClr val="accent6">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V="1">
            <a:off x="2607471" y="4931059"/>
            <a:ext cx="1735929" cy="179359"/>
          </a:xfrm>
          <a:prstGeom prst="straightConnector1">
            <a:avLst/>
          </a:prstGeom>
          <a:ln w="28575">
            <a:solidFill>
              <a:schemeClr val="accent6">
                <a:lumMod val="75000"/>
              </a:schemeClr>
            </a:solidFill>
            <a:tailEnd type="arrow"/>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6134976" y="2949985"/>
            <a:ext cx="2704224" cy="923330"/>
          </a:xfrm>
          <a:prstGeom prst="rect">
            <a:avLst/>
          </a:prstGeom>
          <a:noFill/>
        </p:spPr>
        <p:txBody>
          <a:bodyPr wrap="square" rtlCol="0">
            <a:spAutoFit/>
          </a:bodyPr>
          <a:lstStyle/>
          <a:p>
            <a:r>
              <a:rPr lang="en-US" sz="1200" b="1" i="1" dirty="0">
                <a:solidFill>
                  <a:prstClr val="black"/>
                </a:solidFill>
                <a:latin typeface="Arial" panose="020B0604020202020204" pitchFamily="34" charset="0"/>
                <a:cs typeface="Arial" panose="020B0604020202020204" pitchFamily="34" charset="0"/>
              </a:rPr>
              <a:t>Conduction</a:t>
            </a:r>
            <a:r>
              <a:rPr lang="en-US" sz="1200" b="1" dirty="0">
                <a:solidFill>
                  <a:prstClr val="black"/>
                </a:solidFill>
                <a:latin typeface="Arial" panose="020B0604020202020204" pitchFamily="34" charset="0"/>
                <a:cs typeface="Arial" panose="020B0604020202020204" pitchFamily="34" charset="0"/>
              </a:rPr>
              <a:t> </a:t>
            </a:r>
            <a:r>
              <a:rPr lang="en-US" sz="1050" b="1" dirty="0">
                <a:solidFill>
                  <a:prstClr val="black"/>
                </a:solidFill>
                <a:latin typeface="Arial" panose="020B0604020202020204" pitchFamily="34" charset="0"/>
                <a:cs typeface="Arial" panose="020B0604020202020204" pitchFamily="34" charset="0"/>
              </a:rPr>
              <a:t>– heat is transferred through the walls of the tubes in the steam generator, heating the water (secondary coolant) inside them to turn it to steam.  Primary water cools.</a:t>
            </a:r>
          </a:p>
        </p:txBody>
      </p:sp>
      <p:sp>
        <p:nvSpPr>
          <p:cNvPr id="28" name="TextBox 27"/>
          <p:cNvSpPr txBox="1"/>
          <p:nvPr/>
        </p:nvSpPr>
        <p:spPr>
          <a:xfrm>
            <a:off x="152400" y="4887378"/>
            <a:ext cx="2514600" cy="600164"/>
          </a:xfrm>
          <a:prstGeom prst="rect">
            <a:avLst/>
          </a:prstGeom>
          <a:noFill/>
        </p:spPr>
        <p:txBody>
          <a:bodyPr wrap="square" rtlCol="0">
            <a:spAutoFit/>
          </a:bodyPr>
          <a:lstStyle/>
          <a:p>
            <a:r>
              <a:rPr lang="en-US" sz="1200" b="1" i="1" dirty="0">
                <a:solidFill>
                  <a:prstClr val="black"/>
                </a:solidFill>
                <a:latin typeface="Arial" panose="020B0604020202020204" pitchFamily="34" charset="0"/>
                <a:cs typeface="Arial" panose="020B0604020202020204" pitchFamily="34" charset="0"/>
              </a:rPr>
              <a:t>Gravity</a:t>
            </a:r>
            <a:r>
              <a:rPr lang="en-US" sz="1050" b="1" dirty="0">
                <a:solidFill>
                  <a:prstClr val="black"/>
                </a:solidFill>
                <a:latin typeface="Arial" panose="020B0604020202020204" pitchFamily="34" charset="0"/>
                <a:cs typeface="Arial" panose="020B0604020202020204" pitchFamily="34" charset="0"/>
              </a:rPr>
              <a:t> – colder (denser) primary coolant “falls” to bottom of reactor pressure vessel, cycle continues</a:t>
            </a:r>
          </a:p>
        </p:txBody>
      </p:sp>
      <p:cxnSp>
        <p:nvCxnSpPr>
          <p:cNvPr id="34" name="Straight Arrow Connector 33"/>
          <p:cNvCxnSpPr/>
          <p:nvPr/>
        </p:nvCxnSpPr>
        <p:spPr>
          <a:xfrm flipH="1">
            <a:off x="4343400" y="3238525"/>
            <a:ext cx="1752600" cy="103875"/>
          </a:xfrm>
          <a:prstGeom prst="straightConnector1">
            <a:avLst/>
          </a:prstGeom>
          <a:ln w="28575">
            <a:solidFill>
              <a:schemeClr val="accent6">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flipV="1">
            <a:off x="2607471" y="5083460"/>
            <a:ext cx="2328858" cy="26958"/>
          </a:xfrm>
          <a:prstGeom prst="straightConnector1">
            <a:avLst/>
          </a:prstGeom>
          <a:ln w="28575">
            <a:solidFill>
              <a:schemeClr val="accent6">
                <a:lumMod val="75000"/>
              </a:schemeClr>
            </a:solidFill>
            <a:tailEnd type="arrow"/>
          </a:ln>
        </p:spPr>
        <p:style>
          <a:lnRef idx="1">
            <a:schemeClr val="accent2"/>
          </a:lnRef>
          <a:fillRef idx="0">
            <a:schemeClr val="accent2"/>
          </a:fillRef>
          <a:effectRef idx="0">
            <a:schemeClr val="accent2"/>
          </a:effectRef>
          <a:fontRef idx="minor">
            <a:schemeClr val="tx1"/>
          </a:fontRef>
        </p:style>
      </p:cxnSp>
      <p:sp>
        <p:nvSpPr>
          <p:cNvPr id="14"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31</a:t>
            </a:fld>
            <a:endParaRPr lang="en-US" dirty="0"/>
          </a:p>
        </p:txBody>
      </p:sp>
    </p:spTree>
    <p:extLst>
      <p:ext uri="{BB962C8B-B14F-4D97-AF65-F5344CB8AC3E}">
        <p14:creationId xmlns:p14="http://schemas.microsoft.com/office/powerpoint/2010/main" val="2202021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6200" y="6416675"/>
            <a:ext cx="381000" cy="365125"/>
          </a:xfrm>
          <a:prstGeom prst="rect">
            <a:avLst/>
          </a:prstGeom>
        </p:spPr>
        <p:txBody>
          <a:bodyPr/>
          <a:lstStyle/>
          <a:p>
            <a:fld id="{85FFDFAF-743E-4A87-8B75-A1DBF06CD4A9}" type="slidenum">
              <a:rPr lang="en-US" smtClean="0"/>
              <a:pPr/>
              <a:t>32</a:t>
            </a:fld>
            <a:endParaRPr lang="en-US" dirty="0"/>
          </a:p>
        </p:txBody>
      </p:sp>
      <p:sp>
        <p:nvSpPr>
          <p:cNvPr id="2" name="Rectangle 2"/>
          <p:cNvSpPr>
            <a:spLocks noGrp="1" noChangeArrowheads="1"/>
          </p:cNvSpPr>
          <p:nvPr>
            <p:ph type="title"/>
          </p:nvPr>
        </p:nvSpPr>
        <p:spPr/>
        <p:txBody>
          <a:bodyPr anchor="ctr"/>
          <a:lstStyle/>
          <a:p>
            <a:pPr defTabSz="914400" eaLnBrk="1">
              <a:defRPr/>
            </a:pPr>
            <a:r>
              <a:rPr lang="en-US" sz="2800" dirty="0" err="1" smtClean="0">
                <a:solidFill>
                  <a:srgbClr val="FFFFFF"/>
                </a:solidFill>
                <a:sym typeface="Arial" pitchFamily="34" charset="0"/>
              </a:rPr>
              <a:t>NuScale</a:t>
            </a:r>
            <a:r>
              <a:rPr lang="en-US" sz="2800" dirty="0" smtClean="0">
                <a:solidFill>
                  <a:srgbClr val="FFFFFF"/>
                </a:solidFill>
                <a:sym typeface="Arial" pitchFamily="34" charset="0"/>
              </a:rPr>
              <a:t> Announces Major Breakthrough in Safety</a:t>
            </a:r>
            <a:br>
              <a:rPr lang="en-US" sz="2800" dirty="0" smtClean="0">
                <a:solidFill>
                  <a:srgbClr val="FFFFFF"/>
                </a:solidFill>
                <a:sym typeface="Arial" pitchFamily="34" charset="0"/>
              </a:rPr>
            </a:br>
            <a:r>
              <a:rPr lang="en-US" sz="2000" i="1" dirty="0" smtClean="0">
                <a:solidFill>
                  <a:srgbClr val="FFFFFF"/>
                </a:solidFill>
                <a:sym typeface="Arial" pitchFamily="34" charset="0"/>
              </a:rPr>
              <a:t>Wall Street Journal - April 16, 2013</a:t>
            </a:r>
            <a:endParaRPr lang="en-US" sz="2000" dirty="0" smtClean="0"/>
          </a:p>
        </p:txBody>
      </p:sp>
      <p:sp>
        <p:nvSpPr>
          <p:cNvPr id="12291" name="AutoShape 3"/>
          <p:cNvSpPr>
            <a:spLocks/>
          </p:cNvSpPr>
          <p:nvPr/>
        </p:nvSpPr>
        <p:spPr bwMode="auto">
          <a:xfrm>
            <a:off x="152400" y="1028264"/>
            <a:ext cx="6019800" cy="505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p>
            <a:pPr marL="676275" lvl="1" indent="-357188">
              <a:spcBef>
                <a:spcPts val="1000"/>
              </a:spcBef>
              <a:buSzPct val="100000"/>
              <a:buFont typeface="Wingdings" panose="05000000000000000000" pitchFamily="2" charset="2"/>
              <a:buChar char="§"/>
              <a:defRPr/>
            </a:pPr>
            <a:r>
              <a:rPr lang="en-US" sz="1900" dirty="0" err="1">
                <a:solidFill>
                  <a:prstClr val="black"/>
                </a:solidFill>
                <a:latin typeface="Arial" pitchFamily="34" charset="0"/>
                <a:cs typeface="Arial" pitchFamily="34" charset="0"/>
                <a:sym typeface="Arial" pitchFamily="34" charset="0"/>
              </a:rPr>
              <a:t>NuScale</a:t>
            </a:r>
            <a:r>
              <a:rPr lang="en-US" sz="1900" dirty="0">
                <a:solidFill>
                  <a:prstClr val="black"/>
                </a:solidFill>
                <a:latin typeface="Arial" pitchFamily="34" charset="0"/>
                <a:cs typeface="Arial" pitchFamily="34" charset="0"/>
                <a:sym typeface="Arial" pitchFamily="34" charset="0"/>
              </a:rPr>
              <a:t> design has achieved the “Triple Crown” for nuclear plant safety. The plant can safely shut-down and self-cool, indefinitely, with:</a:t>
            </a:r>
            <a:br>
              <a:rPr lang="en-US" sz="1900" dirty="0">
                <a:solidFill>
                  <a:prstClr val="black"/>
                </a:solidFill>
                <a:latin typeface="Arial" pitchFamily="34" charset="0"/>
                <a:cs typeface="Arial" pitchFamily="34" charset="0"/>
                <a:sym typeface="Arial" pitchFamily="34" charset="0"/>
              </a:rPr>
            </a:br>
            <a:endParaRPr lang="en-US" sz="1900" dirty="0">
              <a:solidFill>
                <a:prstClr val="black"/>
              </a:solidFill>
              <a:latin typeface="Arial" pitchFamily="34" charset="0"/>
              <a:cs typeface="Arial" pitchFamily="34" charset="0"/>
              <a:sym typeface="Arial" pitchFamily="34" charset="0"/>
            </a:endParaRPr>
          </a:p>
          <a:p>
            <a:pPr marL="2147888" lvl="4" indent="-457200">
              <a:spcBef>
                <a:spcPts val="1000"/>
              </a:spcBef>
              <a:buClr>
                <a:srgbClr val="347F78"/>
              </a:buClr>
              <a:buSzPct val="100000"/>
              <a:buFont typeface="Wingdings" panose="05000000000000000000" pitchFamily="2" charset="2"/>
              <a:buChar char="§"/>
              <a:defRPr/>
            </a:pPr>
            <a:r>
              <a:rPr lang="en-US" sz="2400" b="1" dirty="0">
                <a:solidFill>
                  <a:srgbClr val="347F78"/>
                </a:solidFill>
                <a:effectLst>
                  <a:outerShdw blurRad="38100" dist="38100" dir="2700000" algn="tl">
                    <a:srgbClr val="C0C0C0"/>
                  </a:outerShdw>
                </a:effectLst>
                <a:latin typeface="Arial" pitchFamily="34" charset="0"/>
                <a:cs typeface="Arial" pitchFamily="34" charset="0"/>
                <a:sym typeface="Arial" pitchFamily="34" charset="0"/>
              </a:rPr>
              <a:t>No Operator Action</a:t>
            </a:r>
            <a:endParaRPr lang="en-US" dirty="0">
              <a:solidFill>
                <a:srgbClr val="347F78"/>
              </a:solidFill>
              <a:latin typeface="Arial" pitchFamily="34" charset="0"/>
              <a:cs typeface="Arial" pitchFamily="34" charset="0"/>
              <a:sym typeface="Arial" pitchFamily="34" charset="0"/>
            </a:endParaRPr>
          </a:p>
          <a:p>
            <a:pPr marL="2147888" lvl="4" indent="-457200">
              <a:spcBef>
                <a:spcPts val="1000"/>
              </a:spcBef>
              <a:buClr>
                <a:srgbClr val="347F78"/>
              </a:buClr>
              <a:buSzPct val="100000"/>
              <a:buFont typeface="Wingdings" panose="05000000000000000000" pitchFamily="2" charset="2"/>
              <a:buChar char="§"/>
              <a:defRPr/>
            </a:pPr>
            <a:r>
              <a:rPr lang="en-US" sz="2400" b="1" dirty="0">
                <a:solidFill>
                  <a:srgbClr val="347F78"/>
                </a:solidFill>
                <a:effectLst>
                  <a:outerShdw blurRad="38100" dist="38100" dir="2700000" algn="tl">
                    <a:srgbClr val="C0C0C0"/>
                  </a:outerShdw>
                </a:effectLst>
                <a:latin typeface="Arial" pitchFamily="34" charset="0"/>
                <a:cs typeface="Arial" pitchFamily="34" charset="0"/>
                <a:sym typeface="Arial" pitchFamily="34" charset="0"/>
              </a:rPr>
              <a:t>No AC or DC Power</a:t>
            </a:r>
            <a:endParaRPr lang="en-US" dirty="0">
              <a:solidFill>
                <a:srgbClr val="347F78"/>
              </a:solidFill>
              <a:latin typeface="Arial" pitchFamily="34" charset="0"/>
              <a:cs typeface="Arial" pitchFamily="34" charset="0"/>
              <a:sym typeface="Arial" pitchFamily="34" charset="0"/>
            </a:endParaRPr>
          </a:p>
          <a:p>
            <a:pPr marL="2147888" lvl="4" indent="-457200">
              <a:spcBef>
                <a:spcPts val="1000"/>
              </a:spcBef>
              <a:buClr>
                <a:srgbClr val="347F78"/>
              </a:buClr>
              <a:buSzPct val="100000"/>
              <a:buFont typeface="Wingdings" panose="05000000000000000000" pitchFamily="2" charset="2"/>
              <a:buChar char="§"/>
              <a:defRPr/>
            </a:pPr>
            <a:r>
              <a:rPr lang="en-US" sz="2400" b="1" dirty="0">
                <a:solidFill>
                  <a:srgbClr val="347F78"/>
                </a:solidFill>
                <a:effectLst>
                  <a:outerShdw blurRad="38100" dist="38100" dir="2700000" algn="tl">
                    <a:srgbClr val="C0C0C0"/>
                  </a:outerShdw>
                </a:effectLst>
                <a:latin typeface="Arial" pitchFamily="34" charset="0"/>
                <a:cs typeface="Arial" pitchFamily="34" charset="0"/>
                <a:sym typeface="Arial" pitchFamily="34" charset="0"/>
              </a:rPr>
              <a:t>No Additional Water</a:t>
            </a:r>
            <a:endParaRPr lang="en-US" dirty="0">
              <a:solidFill>
                <a:srgbClr val="347F78"/>
              </a:solidFill>
              <a:latin typeface="Arial" pitchFamily="34" charset="0"/>
              <a:cs typeface="Arial" pitchFamily="34" charset="0"/>
              <a:sym typeface="Arial" pitchFamily="34" charset="0"/>
            </a:endParaRPr>
          </a:p>
          <a:p>
            <a:pPr marL="676275" lvl="1" indent="-357188">
              <a:spcBef>
                <a:spcPts val="1000"/>
              </a:spcBef>
              <a:buSzPct val="100000"/>
              <a:buFont typeface="Wingdings" panose="05000000000000000000" pitchFamily="2" charset="2"/>
              <a:buChar char="§"/>
              <a:defRPr/>
            </a:pPr>
            <a:r>
              <a:rPr lang="en-US" sz="1900" b="1" dirty="0">
                <a:solidFill>
                  <a:srgbClr val="0070C0"/>
                </a:solidFill>
                <a:latin typeface="Arial" pitchFamily="34" charset="0"/>
                <a:cs typeface="Arial" pitchFamily="34" charset="0"/>
                <a:sym typeface="Arial" pitchFamily="34" charset="0"/>
                <a:hlinkClick r:id="rId2" action="ppaction://hlinkfile"/>
              </a:rPr>
              <a:t>VIDEO</a:t>
            </a:r>
            <a:endParaRPr lang="en-US" sz="1900" b="1" dirty="0">
              <a:solidFill>
                <a:srgbClr val="0070C0"/>
              </a:solidFill>
              <a:latin typeface="Arial" pitchFamily="34" charset="0"/>
              <a:cs typeface="Arial" pitchFamily="34" charset="0"/>
              <a:sym typeface="Arial" pitchFamily="34" charset="0"/>
            </a:endParaRPr>
          </a:p>
          <a:p>
            <a:pPr marL="676275" lvl="1" indent="-357188">
              <a:spcBef>
                <a:spcPts val="1000"/>
              </a:spcBef>
              <a:buSzPct val="100000"/>
              <a:buFont typeface="Wingdings" panose="05000000000000000000" pitchFamily="2" charset="2"/>
              <a:buChar char="§"/>
              <a:defRPr/>
            </a:pPr>
            <a:r>
              <a:rPr lang="en-US" sz="1900" dirty="0">
                <a:solidFill>
                  <a:prstClr val="black"/>
                </a:solidFill>
                <a:latin typeface="Arial" pitchFamily="34" charset="0"/>
                <a:cs typeface="Arial" pitchFamily="34" charset="0"/>
                <a:sym typeface="Arial" pitchFamily="34" charset="0"/>
              </a:rPr>
              <a:t>Safety valves align in their safest configuration on loss of all plant power. </a:t>
            </a:r>
          </a:p>
          <a:p>
            <a:pPr marL="676275" lvl="1" indent="-357188">
              <a:spcBef>
                <a:spcPts val="1000"/>
              </a:spcBef>
              <a:buSzPct val="100000"/>
              <a:buFont typeface="Wingdings" panose="05000000000000000000" pitchFamily="2" charset="2"/>
              <a:buChar char="§"/>
              <a:defRPr/>
            </a:pPr>
            <a:r>
              <a:rPr lang="en-US" sz="1900" dirty="0">
                <a:solidFill>
                  <a:prstClr val="black"/>
                </a:solidFill>
                <a:latin typeface="Arial" pitchFamily="34" charset="0"/>
                <a:cs typeface="Arial" pitchFamily="34" charset="0"/>
                <a:sym typeface="Arial" pitchFamily="34" charset="0"/>
              </a:rPr>
              <a:t>Details of the Alternate System Fail-safe concept were presented to the NRC in December 2012.</a:t>
            </a:r>
            <a:endParaRPr lang="en-US" dirty="0">
              <a:solidFill>
                <a:prstClr val="black"/>
              </a:solidFill>
            </a:endParaRPr>
          </a:p>
        </p:txBody>
      </p:sp>
      <p:pic>
        <p:nvPicPr>
          <p:cNvPr id="13317" name="Picture 4" descr="image5.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99213" y="1143000"/>
            <a:ext cx="2378075" cy="457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descr="image6.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69075" y="1333500"/>
            <a:ext cx="2049463"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258413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3200" dirty="0" smtClean="0"/>
              <a:t>Reactor Building Cross Section</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55" y="1268760"/>
            <a:ext cx="893244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a:xfrm>
            <a:off x="76200" y="6392254"/>
            <a:ext cx="2133600" cy="365125"/>
          </a:xfrm>
          <a:prstGeom prst="rect">
            <a:avLst/>
          </a:prstGeom>
        </p:spPr>
        <p:txBody>
          <a:bodyPr/>
          <a:lstStyle/>
          <a:p>
            <a:fld id="{4091F121-2904-440A-B77E-FBD3D790DDDD}" type="slidenum">
              <a:rPr lang="en-US" smtClean="0"/>
              <a:pPr/>
              <a:t>33</a:t>
            </a:fld>
            <a:endParaRPr lang="en-US" dirty="0"/>
          </a:p>
        </p:txBody>
      </p:sp>
    </p:spTree>
    <p:extLst>
      <p:ext uri="{BB962C8B-B14F-4D97-AF65-F5344CB8AC3E}">
        <p14:creationId xmlns:p14="http://schemas.microsoft.com/office/powerpoint/2010/main" val="3638813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Overview</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9" y="1142860"/>
            <a:ext cx="8964751" cy="507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34</a:t>
            </a:fld>
            <a:endParaRPr lang="en-US" dirty="0"/>
          </a:p>
        </p:txBody>
      </p:sp>
    </p:spTree>
    <p:extLst>
      <p:ext uri="{BB962C8B-B14F-4D97-AF65-F5344CB8AC3E}">
        <p14:creationId xmlns:p14="http://schemas.microsoft.com/office/powerpoint/2010/main" val="1109515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Genesis of Project WIN</a:t>
            </a:r>
            <a:endParaRPr lang="en-US" dirty="0"/>
          </a:p>
        </p:txBody>
      </p:sp>
      <p:sp>
        <p:nvSpPr>
          <p:cNvPr id="2" name="Content Placeholder 1"/>
          <p:cNvSpPr>
            <a:spLocks noGrp="1"/>
          </p:cNvSpPr>
          <p:nvPr>
            <p:ph idx="1"/>
          </p:nvPr>
        </p:nvSpPr>
        <p:spPr>
          <a:xfrm>
            <a:off x="76200" y="1072060"/>
            <a:ext cx="7848600" cy="4648200"/>
          </a:xfrm>
        </p:spPr>
        <p:txBody>
          <a:bodyPr>
            <a:normAutofit/>
          </a:bodyPr>
          <a:lstStyle/>
          <a:p>
            <a:r>
              <a:rPr lang="en-US" sz="2000" b="1" dirty="0" smtClean="0">
                <a:solidFill>
                  <a:schemeClr val="tx1"/>
                </a:solidFill>
              </a:rPr>
              <a:t>June 2010: </a:t>
            </a:r>
            <a:r>
              <a:rPr lang="en-US" sz="2000" dirty="0" smtClean="0">
                <a:solidFill>
                  <a:schemeClr val="tx1"/>
                </a:solidFill>
              </a:rPr>
              <a:t>Idaho Governor Butch Otter became Chair of Western Governors Association (WGA)</a:t>
            </a:r>
            <a:r>
              <a:rPr lang="en-US" sz="2000" dirty="0" smtClean="0"/>
              <a:t> and </a:t>
            </a:r>
            <a:r>
              <a:rPr lang="en-US" sz="2000" dirty="0" smtClean="0">
                <a:solidFill>
                  <a:schemeClr val="tx1"/>
                </a:solidFill>
              </a:rPr>
              <a:t>sponsored Western nuclear energy policy</a:t>
            </a:r>
          </a:p>
          <a:p>
            <a:r>
              <a:rPr lang="en-US" sz="2000" b="1" dirty="0" smtClean="0">
                <a:solidFill>
                  <a:schemeClr val="tx1"/>
                </a:solidFill>
              </a:rPr>
              <a:t>June 2011: </a:t>
            </a:r>
            <a:r>
              <a:rPr lang="en-US" sz="2000" dirty="0" smtClean="0">
                <a:solidFill>
                  <a:schemeClr val="tx1"/>
                </a:solidFill>
              </a:rPr>
              <a:t>“The Future of Nuclear Energy: </a:t>
            </a:r>
            <a:br>
              <a:rPr lang="en-US" sz="2000" dirty="0" smtClean="0">
                <a:solidFill>
                  <a:schemeClr val="tx1"/>
                </a:solidFill>
              </a:rPr>
            </a:br>
            <a:r>
              <a:rPr lang="en-US" sz="2000" dirty="0" smtClean="0">
                <a:solidFill>
                  <a:schemeClr val="tx1"/>
                </a:solidFill>
              </a:rPr>
              <a:t>Shaping a Western Policy” published: </a:t>
            </a:r>
            <a:br>
              <a:rPr lang="en-US" sz="2000" dirty="0" smtClean="0">
                <a:solidFill>
                  <a:schemeClr val="tx1"/>
                </a:solidFill>
              </a:rPr>
            </a:br>
            <a:r>
              <a:rPr lang="en-US" sz="2000" dirty="0" smtClean="0">
                <a:solidFill>
                  <a:schemeClr val="tx1"/>
                </a:solidFill>
              </a:rPr>
              <a:t>discusses SMR’s explicitly</a:t>
            </a:r>
          </a:p>
          <a:p>
            <a:r>
              <a:rPr lang="en-US" sz="2000" b="1" dirty="0" smtClean="0">
                <a:solidFill>
                  <a:schemeClr val="tx1"/>
                </a:solidFill>
              </a:rPr>
              <a:t>Feb 2012: </a:t>
            </a:r>
            <a:r>
              <a:rPr lang="en-US" sz="2000" dirty="0" smtClean="0">
                <a:solidFill>
                  <a:schemeClr val="tx1"/>
                </a:solidFill>
              </a:rPr>
              <a:t>Otter creates  Idaho Leadership in</a:t>
            </a:r>
            <a:br>
              <a:rPr lang="en-US" sz="2000" dirty="0" smtClean="0">
                <a:solidFill>
                  <a:schemeClr val="tx1"/>
                </a:solidFill>
              </a:rPr>
            </a:br>
            <a:r>
              <a:rPr lang="en-US" sz="2000" dirty="0" smtClean="0">
                <a:solidFill>
                  <a:schemeClr val="tx1"/>
                </a:solidFill>
              </a:rPr>
              <a:t>Nuclear Energy (LINE) Commission</a:t>
            </a:r>
          </a:p>
          <a:p>
            <a:r>
              <a:rPr lang="en-US" sz="2000" b="1" dirty="0" smtClean="0">
                <a:solidFill>
                  <a:schemeClr val="tx1"/>
                </a:solidFill>
              </a:rPr>
              <a:t>June 2012: </a:t>
            </a:r>
            <a:r>
              <a:rPr lang="en-US" sz="2000" dirty="0" smtClean="0">
                <a:solidFill>
                  <a:schemeClr val="tx1"/>
                </a:solidFill>
              </a:rPr>
              <a:t>Utah Governor Gary Herbert</a:t>
            </a:r>
            <a:br>
              <a:rPr lang="en-US" sz="2000" dirty="0" smtClean="0">
                <a:solidFill>
                  <a:schemeClr val="tx1"/>
                </a:solidFill>
              </a:rPr>
            </a:br>
            <a:r>
              <a:rPr lang="en-US" sz="2000" dirty="0" smtClean="0">
                <a:solidFill>
                  <a:schemeClr val="tx1"/>
                </a:solidFill>
              </a:rPr>
              <a:t>becomes WGA Chair and sponsors </a:t>
            </a:r>
            <a:r>
              <a:rPr lang="en-US" sz="1800" dirty="0" smtClean="0">
                <a:solidFill>
                  <a:schemeClr val="tx1"/>
                </a:solidFill>
              </a:rPr>
              <a:t>development</a:t>
            </a:r>
            <a:br>
              <a:rPr lang="en-US" sz="1800" dirty="0" smtClean="0">
                <a:solidFill>
                  <a:schemeClr val="tx1"/>
                </a:solidFill>
              </a:rPr>
            </a:br>
            <a:r>
              <a:rPr lang="en-US" sz="1800" dirty="0" smtClean="0">
                <a:solidFill>
                  <a:schemeClr val="tx1"/>
                </a:solidFill>
              </a:rPr>
              <a:t>of a 10-year energy plan-patterned after Utah 10-year plan</a:t>
            </a:r>
            <a:endParaRPr lang="en-US" sz="1600" dirty="0" smtClean="0">
              <a:solidFill>
                <a:schemeClr val="tx1"/>
              </a:solidFill>
            </a:endParaRPr>
          </a:p>
          <a:p>
            <a:r>
              <a:rPr lang="en-US" sz="2000" b="1" dirty="0" smtClean="0">
                <a:solidFill>
                  <a:schemeClr val="tx1"/>
                </a:solidFill>
              </a:rPr>
              <a:t>June 2013: </a:t>
            </a:r>
            <a:r>
              <a:rPr lang="en-US" sz="2000" dirty="0" smtClean="0">
                <a:solidFill>
                  <a:schemeClr val="tx1"/>
                </a:solidFill>
              </a:rPr>
              <a:t>WGA 10-yr plan unveiled with stated goal to “Find ways to accelerate the introduction of SMRs into the marketplace.”</a:t>
            </a:r>
            <a:endParaRPr lang="en-US" sz="2000" dirty="0">
              <a:solidFill>
                <a:schemeClr val="tx1"/>
              </a:solidFill>
            </a:endParaRPr>
          </a:p>
        </p:txBody>
      </p:sp>
      <p:pic>
        <p:nvPicPr>
          <p:cNvPr id="1026" name="Picture 2" descr="C:\Users\dingersoll\Desktop\western states_plant_locations_2008.jpg"/>
          <p:cNvPicPr>
            <a:picLocks noChangeAspect="1" noChangeArrowheads="1"/>
          </p:cNvPicPr>
          <p:nvPr/>
        </p:nvPicPr>
        <p:blipFill rotWithShape="1">
          <a:blip r:embed="rId2" cstate="print">
            <a:clrChange>
              <a:clrFrom>
                <a:srgbClr val="FFFFFF"/>
              </a:clrFrom>
              <a:clrTo>
                <a:srgbClr val="FFFFFF">
                  <a:alpha val="0"/>
                </a:srgbClr>
              </a:clrTo>
            </a:clrChange>
          </a:blip>
          <a:srcRect b="5790"/>
          <a:stretch/>
        </p:blipFill>
        <p:spPr bwMode="auto">
          <a:xfrm>
            <a:off x="6324600" y="1581811"/>
            <a:ext cx="2743200" cy="3113843"/>
          </a:xfrm>
          <a:prstGeom prst="rect">
            <a:avLst/>
          </a:prstGeom>
          <a:noFill/>
        </p:spPr>
      </p:pic>
      <p:sp>
        <p:nvSpPr>
          <p:cNvPr id="4" name="Slide Number Placeholder 3"/>
          <p:cNvSpPr>
            <a:spLocks noGrp="1"/>
          </p:cNvSpPr>
          <p:nvPr>
            <p:ph type="sldNum" sz="quarter" idx="12"/>
          </p:nvPr>
        </p:nvSpPr>
        <p:spPr/>
        <p:txBody>
          <a:bodyPr/>
          <a:lstStyle/>
          <a:p>
            <a:fld id="{4091F121-2904-440A-B77E-FBD3D790DDDD}" type="slidenum">
              <a:rPr lang="en-US" smtClean="0"/>
              <a:pPr/>
              <a:t>35</a:t>
            </a:fld>
            <a:endParaRPr lang="en-US" dirty="0"/>
          </a:p>
        </p:txBody>
      </p:sp>
    </p:spTree>
    <p:extLst>
      <p:ext uri="{BB962C8B-B14F-4D97-AF65-F5344CB8AC3E}">
        <p14:creationId xmlns:p14="http://schemas.microsoft.com/office/powerpoint/2010/main" val="544469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4000" cy="929428"/>
          </a:xfrm>
        </p:spPr>
        <p:txBody>
          <a:bodyPr anchor="ctr"/>
          <a:lstStyle/>
          <a:p>
            <a:r>
              <a:rPr lang="en-US" sz="2800" dirty="0" err="1" smtClean="0"/>
              <a:t>NuEx</a:t>
            </a:r>
            <a:r>
              <a:rPr lang="en-US" sz="2800" dirty="0" smtClean="0"/>
              <a:t> Tours – NIST, Control Room Simulator and UMM</a:t>
            </a:r>
            <a:endParaRPr lang="en-US" sz="2800" dirty="0"/>
          </a:p>
        </p:txBody>
      </p:sp>
      <p:sp>
        <p:nvSpPr>
          <p:cNvPr id="4"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36</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9512" y="1035859"/>
            <a:ext cx="2349482" cy="2349482"/>
          </a:xfrm>
          <a:prstGeom prst="rect">
            <a:avLst/>
          </a:prstGeom>
          <a:ln w="3175">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4581" y="1081085"/>
            <a:ext cx="4289887" cy="2484274"/>
          </a:xfrm>
          <a:prstGeom prst="rect">
            <a:avLst/>
          </a:prstGeom>
          <a:ln w="3175">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72100" y="3262074"/>
            <a:ext cx="3528392" cy="2283507"/>
          </a:xfrm>
          <a:prstGeom prst="rect">
            <a:avLst/>
          </a:prstGeom>
          <a:ln w="3175">
            <a:solidFill>
              <a:schemeClr val="tx1"/>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9512" y="3469336"/>
            <a:ext cx="3907187" cy="2504309"/>
          </a:xfrm>
          <a:prstGeom prst="rect">
            <a:avLst/>
          </a:prstGeom>
          <a:ln w="3175">
            <a:solidFill>
              <a:schemeClr val="tx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27884" y="3519209"/>
            <a:ext cx="1888129" cy="2737427"/>
          </a:xfrm>
          <a:prstGeom prst="rect">
            <a:avLst/>
          </a:prstGeom>
          <a:ln w="3175">
            <a:solidFill>
              <a:schemeClr val="tx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133105" y="1678999"/>
            <a:ext cx="2291902" cy="1288446"/>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2636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4"/>
            <a:ext cx="9144000" cy="904454"/>
          </a:xfrm>
        </p:spPr>
        <p:txBody>
          <a:bodyPr anchor="ctr"/>
          <a:lstStyle/>
          <a:p>
            <a:r>
              <a:rPr lang="en-US" sz="3200" dirty="0" smtClean="0"/>
              <a:t>Final DCA Assembly and Submittal</a:t>
            </a:r>
            <a:endParaRPr lang="en-US" sz="32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43462" y="1016877"/>
            <a:ext cx="4769581" cy="5255172"/>
          </a:xfrm>
          <a:prstGeom prst="rect">
            <a:avLst/>
          </a:prstGeom>
          <a:ln w="3175">
            <a:solidFill>
              <a:schemeClr val="tx1"/>
            </a:solidFill>
          </a:ln>
          <a:effectLst>
            <a:outerShdw blurRad="292100" dist="139700" dir="2700000" algn="tl" rotWithShape="0">
              <a:srgbClr val="333333">
                <a:alpha val="65000"/>
              </a:srgbClr>
            </a:outerShdw>
          </a:effectLst>
        </p:spPr>
      </p:pic>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4</a:t>
            </a:fld>
            <a:endParaRPr lang="en-US" dirty="0"/>
          </a:p>
        </p:txBody>
      </p:sp>
    </p:spTree>
    <p:extLst>
      <p:ext uri="{BB962C8B-B14F-4D97-AF65-F5344CB8AC3E}">
        <p14:creationId xmlns:p14="http://schemas.microsoft.com/office/powerpoint/2010/main" val="480467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593"/>
            <a:ext cx="9144000" cy="912337"/>
          </a:xfrm>
        </p:spPr>
        <p:txBody>
          <a:bodyPr anchor="ctr"/>
          <a:lstStyle/>
          <a:p>
            <a:r>
              <a:rPr lang="en-US" sz="3200" dirty="0" smtClean="0"/>
              <a:t>DCA Hand-off to NRC</a:t>
            </a:r>
            <a:endParaRPr lang="en-US" sz="32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1000" y="1019707"/>
            <a:ext cx="8229600" cy="5270539"/>
          </a:xfrm>
          <a:prstGeom prst="rect">
            <a:avLst/>
          </a:prstGeom>
        </p:spPr>
      </p:pic>
      <p:sp>
        <p:nvSpPr>
          <p:cNvPr id="11" name="TextBox 10"/>
          <p:cNvSpPr txBox="1"/>
          <p:nvPr/>
        </p:nvSpPr>
        <p:spPr>
          <a:xfrm>
            <a:off x="609600" y="5178977"/>
            <a:ext cx="7772400" cy="1077218"/>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B</a:t>
            </a:r>
            <a:r>
              <a:rPr lang="en-US" sz="800" dirty="0" smtClean="0">
                <a:solidFill>
                  <a:schemeClr val="bg1"/>
                </a:solidFill>
                <a:latin typeface="Arial" panose="020B0604020202020204" pitchFamily="34" charset="0"/>
                <a:cs typeface="Arial" panose="020B0604020202020204" pitchFamily="34" charset="0"/>
              </a:rPr>
              <a:t>ottom </a:t>
            </a:r>
            <a:r>
              <a:rPr lang="en-US" sz="800" dirty="0">
                <a:solidFill>
                  <a:schemeClr val="bg1"/>
                </a:solidFill>
                <a:latin typeface="Arial" panose="020B0604020202020204" pitchFamily="34" charset="0"/>
                <a:cs typeface="Arial" panose="020B0604020202020204" pitchFamily="34" charset="0"/>
              </a:rPr>
              <a:t>row from left to right: John Hopkins (NuScale Chairman and CEO); Mary Jane Ross-Lee (USNRC NRR Deputy Director of Engineering), Tom Bergman (NuScale VP Regulatory Affairs), Dale Atkinson (NuScale COO/CNO), </a:t>
            </a:r>
            <a:r>
              <a:rPr lang="en-US" sz="800" dirty="0" err="1">
                <a:solidFill>
                  <a:schemeClr val="bg1"/>
                </a:solidFill>
                <a:latin typeface="Arial" panose="020B0604020202020204" pitchFamily="34" charset="0"/>
                <a:cs typeface="Arial" panose="020B0604020202020204" pitchFamily="34" charset="0"/>
              </a:rPr>
              <a:t>Vonna</a:t>
            </a:r>
            <a:r>
              <a:rPr lang="en-US" sz="800" dirty="0">
                <a:solidFill>
                  <a:schemeClr val="bg1"/>
                </a:solidFill>
                <a:latin typeface="Arial" panose="020B0604020202020204" pitchFamily="34" charset="0"/>
                <a:cs typeface="Arial" panose="020B0604020202020204" pitchFamily="34" charset="0"/>
              </a:rPr>
              <a:t> </a:t>
            </a:r>
            <a:r>
              <a:rPr lang="en-US" sz="800" dirty="0" err="1">
                <a:solidFill>
                  <a:schemeClr val="bg1"/>
                </a:solidFill>
                <a:latin typeface="Arial" panose="020B0604020202020204" pitchFamily="34" charset="0"/>
                <a:cs typeface="Arial" panose="020B0604020202020204" pitchFamily="34" charset="0"/>
              </a:rPr>
              <a:t>Ordaz</a:t>
            </a:r>
            <a:r>
              <a:rPr lang="en-US" sz="800" dirty="0">
                <a:solidFill>
                  <a:schemeClr val="bg1"/>
                </a:solidFill>
                <a:latin typeface="Arial" panose="020B0604020202020204" pitchFamily="34" charset="0"/>
                <a:cs typeface="Arial" panose="020B0604020202020204" pitchFamily="34" charset="0"/>
              </a:rPr>
              <a:t> (NRC Acting Director of NRO), Mike Johnson (USNRC DEDO), Frank </a:t>
            </a:r>
            <a:r>
              <a:rPr lang="en-US" sz="800" dirty="0" err="1">
                <a:solidFill>
                  <a:schemeClr val="bg1"/>
                </a:solidFill>
                <a:latin typeface="Arial" panose="020B0604020202020204" pitchFamily="34" charset="0"/>
                <a:cs typeface="Arial" panose="020B0604020202020204" pitchFamily="34" charset="0"/>
              </a:rPr>
              <a:t>Akstulewicz</a:t>
            </a:r>
            <a:r>
              <a:rPr lang="en-US" sz="800" dirty="0">
                <a:solidFill>
                  <a:schemeClr val="bg1"/>
                </a:solidFill>
                <a:latin typeface="Arial" panose="020B0604020202020204" pitchFamily="34" charset="0"/>
                <a:cs typeface="Arial" panose="020B0604020202020204" pitchFamily="34" charset="0"/>
              </a:rPr>
              <a:t> (USNRC, NRO Director of New Reactor Licensing), Anna Bradford (USNRC NRO Deputy Director of New Reactor Licensing), Steven Mirsky (NuScale Manager of Regulatory Affairs</a:t>
            </a:r>
            <a:r>
              <a:rPr lang="en-US" sz="800" dirty="0" smtClean="0">
                <a:solidFill>
                  <a:schemeClr val="bg1"/>
                </a:solidFill>
                <a:latin typeface="Arial" panose="020B0604020202020204" pitchFamily="34" charset="0"/>
                <a:cs typeface="Arial" panose="020B0604020202020204" pitchFamily="34" charset="0"/>
              </a:rPr>
              <a:t>)</a:t>
            </a:r>
            <a:endParaRPr lang="en-US" sz="800" dirty="0">
              <a:solidFill>
                <a:schemeClr val="bg1"/>
              </a:solidFill>
              <a:latin typeface="Arial" panose="020B0604020202020204" pitchFamily="34" charset="0"/>
              <a:cs typeface="Arial" panose="020B0604020202020204" pitchFamily="34" charset="0"/>
            </a:endParaRPr>
          </a:p>
          <a:p>
            <a:endParaRPr lang="en-US" sz="800" dirty="0" smtClean="0">
              <a:solidFill>
                <a:schemeClr val="bg1"/>
              </a:solidFill>
              <a:latin typeface="Arial" panose="020B0604020202020204" pitchFamily="34" charset="0"/>
              <a:cs typeface="Arial" panose="020B0604020202020204" pitchFamily="34" charset="0"/>
            </a:endParaRPr>
          </a:p>
          <a:p>
            <a:r>
              <a:rPr lang="en-US" sz="800" dirty="0" smtClean="0">
                <a:solidFill>
                  <a:schemeClr val="bg1"/>
                </a:solidFill>
                <a:latin typeface="Arial" panose="020B0604020202020204" pitchFamily="34" charset="0"/>
                <a:cs typeface="Arial" panose="020B0604020202020204" pitchFamily="34" charset="0"/>
              </a:rPr>
              <a:t>Top </a:t>
            </a:r>
            <a:r>
              <a:rPr lang="en-US" sz="800" dirty="0">
                <a:solidFill>
                  <a:schemeClr val="bg1"/>
                </a:solidFill>
                <a:latin typeface="Arial" panose="020B0604020202020204" pitchFamily="34" charset="0"/>
                <a:cs typeface="Arial" panose="020B0604020202020204" pitchFamily="34" charset="0"/>
              </a:rPr>
              <a:t>row from left to right - Mike McGough (NuScale Chief Commercial  Officer), Dr. Jose Reyes (NuScale Chief Technology Officer), Greg Cranston (URSNRC NRO Lead NuScale Project Manager), Ray </a:t>
            </a:r>
            <a:r>
              <a:rPr lang="en-US" sz="800" dirty="0" err="1">
                <a:solidFill>
                  <a:schemeClr val="bg1"/>
                </a:solidFill>
                <a:latin typeface="Arial" panose="020B0604020202020204" pitchFamily="34" charset="0"/>
                <a:cs typeface="Arial" panose="020B0604020202020204" pitchFamily="34" charset="0"/>
              </a:rPr>
              <a:t>Furstenau</a:t>
            </a:r>
            <a:r>
              <a:rPr lang="en-US" sz="800" dirty="0">
                <a:solidFill>
                  <a:schemeClr val="bg1"/>
                </a:solidFill>
                <a:latin typeface="Arial" panose="020B0604020202020204" pitchFamily="34" charset="0"/>
                <a:cs typeface="Arial" panose="020B0604020202020204" pitchFamily="34" charset="0"/>
              </a:rPr>
              <a:t> (USDOE Acting Assistant Secretary Office of Nuclear Energy), Tim Beville (USDOE, NuScale Project Manager), Sam Lee (USNRC NRO Branch Chief of Licensing Branch 1), and Omid </a:t>
            </a:r>
            <a:r>
              <a:rPr lang="en-US" sz="800" dirty="0" err="1">
                <a:solidFill>
                  <a:schemeClr val="bg1"/>
                </a:solidFill>
                <a:latin typeface="Arial" panose="020B0604020202020204" pitchFamily="34" charset="0"/>
                <a:cs typeface="Arial" panose="020B0604020202020204" pitchFamily="34" charset="0"/>
              </a:rPr>
              <a:t>Tabaitabai</a:t>
            </a:r>
            <a:r>
              <a:rPr lang="en-US" sz="800" dirty="0">
                <a:solidFill>
                  <a:schemeClr val="bg1"/>
                </a:solidFill>
                <a:latin typeface="Arial" panose="020B0604020202020204" pitchFamily="34" charset="0"/>
                <a:cs typeface="Arial" panose="020B0604020202020204" pitchFamily="34" charset="0"/>
              </a:rPr>
              <a:t> (USNRC - NRO NuScale Senior Project Manager</a:t>
            </a:r>
            <a:r>
              <a:rPr lang="en-US" sz="800" dirty="0" smtClean="0">
                <a:solidFill>
                  <a:schemeClr val="bg1"/>
                </a:solidFill>
                <a:latin typeface="Arial" panose="020B0604020202020204" pitchFamily="34" charset="0"/>
                <a:cs typeface="Arial" panose="020B0604020202020204" pitchFamily="34" charset="0"/>
              </a:rPr>
              <a:t>)</a:t>
            </a:r>
            <a:endParaRPr lang="en-US" sz="800" dirty="0">
              <a:solidFill>
                <a:schemeClr val="bg1"/>
              </a:solidFill>
              <a:latin typeface="Arial" panose="020B0604020202020204" pitchFamily="34" charset="0"/>
              <a:cs typeface="Arial" panose="020B0604020202020204" pitchFamily="34" charset="0"/>
            </a:endParaRPr>
          </a:p>
        </p:txBody>
      </p:sp>
      <p:sp>
        <p:nvSpPr>
          <p:cNvPr id="7"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5</a:t>
            </a:fld>
            <a:endParaRPr lang="en-US" dirty="0"/>
          </a:p>
        </p:txBody>
      </p:sp>
    </p:spTree>
    <p:extLst>
      <p:ext uri="{BB962C8B-B14F-4D97-AF65-F5344CB8AC3E}">
        <p14:creationId xmlns:p14="http://schemas.microsoft.com/office/powerpoint/2010/main" val="1864642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DCA Announcement PR Event – Jan. 12th</a:t>
            </a:r>
            <a:endParaRPr lang="en-US" sz="3600" dirty="0"/>
          </a:p>
        </p:txBody>
      </p:sp>
      <p:sp>
        <p:nvSpPr>
          <p:cNvPr id="5"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6</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70980" y="1210915"/>
            <a:ext cx="3376602" cy="2251068"/>
          </a:xfrm>
          <a:prstGeom prst="rect">
            <a:avLst/>
          </a:prstGeom>
          <a:ln w="3175">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887" y="1306517"/>
            <a:ext cx="2682678" cy="1788452"/>
          </a:xfrm>
          <a:prstGeom prst="rect">
            <a:avLst/>
          </a:prstGeom>
          <a:ln w="3175">
            <a:solidFill>
              <a:schemeClr val="tx1"/>
            </a:solidFill>
          </a:ln>
        </p:spPr>
      </p:pic>
      <p:sp>
        <p:nvSpPr>
          <p:cNvPr id="21" name="Rectangle 20"/>
          <p:cNvSpPr/>
          <p:nvPr/>
        </p:nvSpPr>
        <p:spPr>
          <a:xfrm>
            <a:off x="61542" y="5600161"/>
            <a:ext cx="3938492" cy="669414"/>
          </a:xfrm>
          <a:prstGeom prst="rect">
            <a:avLst/>
          </a:prstGeom>
        </p:spPr>
        <p:txBody>
          <a:bodyPr wrap="square">
            <a:spAutoFit/>
          </a:bodyPr>
          <a:lstStyle/>
          <a:p>
            <a:r>
              <a:rPr lang="en-US" sz="750" b="1" dirty="0" smtClean="0">
                <a:latin typeface="Arial" panose="020B0604020202020204" pitchFamily="34" charset="0"/>
                <a:cs typeface="Arial" panose="020B0604020202020204" pitchFamily="34" charset="0"/>
              </a:rPr>
              <a:t>Speakers:</a:t>
            </a:r>
            <a:r>
              <a:rPr lang="en-US" sz="750" dirty="0" smtClean="0">
                <a:latin typeface="Arial" panose="020B0604020202020204" pitchFamily="34" charset="0"/>
                <a:cs typeface="Arial" panose="020B0604020202020204" pitchFamily="34" charset="0"/>
              </a:rPr>
              <a:t> John </a:t>
            </a:r>
            <a:r>
              <a:rPr lang="en-US" sz="750" dirty="0">
                <a:latin typeface="Arial" panose="020B0604020202020204" pitchFamily="34" charset="0"/>
                <a:cs typeface="Arial" panose="020B0604020202020204" pitchFamily="34" charset="0"/>
              </a:rPr>
              <a:t>Hopkins, Chairman and CEO of NuScale </a:t>
            </a:r>
            <a:r>
              <a:rPr lang="en-US" sz="750" dirty="0" smtClean="0">
                <a:latin typeface="Arial" panose="020B0604020202020204" pitchFamily="34" charset="0"/>
                <a:cs typeface="Arial" panose="020B0604020202020204" pitchFamily="34" charset="0"/>
              </a:rPr>
              <a:t>Power; Mike McGough, Chief Commercial Officer of NuScale Power, </a:t>
            </a:r>
            <a:r>
              <a:rPr lang="en-US" sz="750" dirty="0">
                <a:latin typeface="Arial" panose="020B0604020202020204" pitchFamily="34" charset="0"/>
                <a:cs typeface="Arial" panose="020B0604020202020204" pitchFamily="34" charset="0"/>
              </a:rPr>
              <a:t>Dr. Lynn Orr, Undersecretary for Science and Energy, U.S. Department of Energy; Maria </a:t>
            </a:r>
            <a:r>
              <a:rPr lang="en-US" sz="750" dirty="0" err="1">
                <a:latin typeface="Arial" panose="020B0604020202020204" pitchFamily="34" charset="0"/>
                <a:cs typeface="Arial" panose="020B0604020202020204" pitchFamily="34" charset="0"/>
              </a:rPr>
              <a:t>Korsnick</a:t>
            </a:r>
            <a:r>
              <a:rPr lang="en-US" sz="750" dirty="0">
                <a:latin typeface="Arial" panose="020B0604020202020204" pitchFamily="34" charset="0"/>
                <a:cs typeface="Arial" panose="020B0604020202020204" pitchFamily="34" charset="0"/>
              </a:rPr>
              <a:t>, CEO Nuclear Energy Institute; Members of </a:t>
            </a:r>
            <a:r>
              <a:rPr lang="en-US" sz="750" dirty="0" smtClean="0">
                <a:latin typeface="Arial" panose="020B0604020202020204" pitchFamily="34" charset="0"/>
                <a:cs typeface="Arial" panose="020B0604020202020204" pitchFamily="34" charset="0"/>
              </a:rPr>
              <a:t>Congress including Rep</a:t>
            </a:r>
            <a:r>
              <a:rPr lang="en-US" sz="750" dirty="0">
                <a:latin typeface="Arial" panose="020B0604020202020204" pitchFamily="34" charset="0"/>
                <a:cs typeface="Arial" panose="020B0604020202020204" pitchFamily="34" charset="0"/>
              </a:rPr>
              <a:t>. Newhouse (R-WA 4</a:t>
            </a:r>
            <a:r>
              <a:rPr lang="en-US" sz="750" baseline="30000" dirty="0">
                <a:latin typeface="Arial" panose="020B0604020202020204" pitchFamily="34" charset="0"/>
                <a:cs typeface="Arial" panose="020B0604020202020204" pitchFamily="34" charset="0"/>
              </a:rPr>
              <a:t>th</a:t>
            </a:r>
            <a:r>
              <a:rPr lang="en-US" sz="750" dirty="0">
                <a:latin typeface="Arial" panose="020B0604020202020204" pitchFamily="34" charset="0"/>
                <a:cs typeface="Arial" panose="020B0604020202020204" pitchFamily="34" charset="0"/>
              </a:rPr>
              <a:t>), </a:t>
            </a:r>
            <a:r>
              <a:rPr lang="en-US" sz="750" dirty="0" smtClean="0">
                <a:latin typeface="Arial" panose="020B0604020202020204" pitchFamily="34" charset="0"/>
                <a:cs typeface="Arial" panose="020B0604020202020204" pitchFamily="34" charset="0"/>
              </a:rPr>
              <a:t>Rep</a:t>
            </a:r>
            <a:r>
              <a:rPr lang="en-US" sz="750" dirty="0">
                <a:latin typeface="Arial" panose="020B0604020202020204" pitchFamily="34" charset="0"/>
                <a:cs typeface="Arial" panose="020B0604020202020204" pitchFamily="34" charset="0"/>
              </a:rPr>
              <a:t>. Schrader (D-OR 5</a:t>
            </a:r>
            <a:r>
              <a:rPr lang="en-US" sz="750" baseline="30000" dirty="0">
                <a:latin typeface="Arial" panose="020B0604020202020204" pitchFamily="34" charset="0"/>
                <a:cs typeface="Arial" panose="020B0604020202020204" pitchFamily="34" charset="0"/>
              </a:rPr>
              <a:t>th</a:t>
            </a:r>
            <a:r>
              <a:rPr lang="en-US" sz="750" dirty="0">
                <a:latin typeface="Arial" panose="020B0604020202020204" pitchFamily="34" charset="0"/>
                <a:cs typeface="Arial" panose="020B0604020202020204" pitchFamily="34" charset="0"/>
              </a:rPr>
              <a:t>), </a:t>
            </a:r>
            <a:r>
              <a:rPr lang="en-US" sz="750" dirty="0" smtClean="0">
                <a:latin typeface="Arial" panose="020B0604020202020204" pitchFamily="34" charset="0"/>
                <a:cs typeface="Arial" panose="020B0604020202020204" pitchFamily="34" charset="0"/>
              </a:rPr>
              <a:t>Rep</a:t>
            </a:r>
            <a:r>
              <a:rPr lang="en-US" sz="750" dirty="0">
                <a:latin typeface="Arial" panose="020B0604020202020204" pitchFamily="34" charset="0"/>
                <a:cs typeface="Arial" panose="020B0604020202020204" pitchFamily="34" charset="0"/>
              </a:rPr>
              <a:t>. Stewart (R-UT 2</a:t>
            </a:r>
            <a:r>
              <a:rPr lang="en-US" sz="750" baseline="30000" dirty="0">
                <a:latin typeface="Arial" panose="020B0604020202020204" pitchFamily="34" charset="0"/>
                <a:cs typeface="Arial" panose="020B0604020202020204" pitchFamily="34" charset="0"/>
              </a:rPr>
              <a:t>nd</a:t>
            </a:r>
            <a:r>
              <a:rPr lang="en-US" sz="750" dirty="0">
                <a:latin typeface="Arial" panose="020B0604020202020204" pitchFamily="34" charset="0"/>
                <a:cs typeface="Arial" panose="020B0604020202020204" pitchFamily="34" charset="0"/>
              </a:rPr>
              <a:t>), Rep. </a:t>
            </a:r>
            <a:r>
              <a:rPr lang="en-US" sz="750" dirty="0" err="1">
                <a:latin typeface="Arial" panose="020B0604020202020204" pitchFamily="34" charset="0"/>
                <a:cs typeface="Arial" panose="020B0604020202020204" pitchFamily="34" charset="0"/>
              </a:rPr>
              <a:t>Veasey</a:t>
            </a:r>
            <a:r>
              <a:rPr lang="en-US" sz="750" dirty="0">
                <a:latin typeface="Arial" panose="020B0604020202020204" pitchFamily="34" charset="0"/>
                <a:cs typeface="Arial" panose="020B0604020202020204" pitchFamily="34" charset="0"/>
              </a:rPr>
              <a:t> (D-TX 33</a:t>
            </a:r>
            <a:r>
              <a:rPr lang="en-US" sz="750" baseline="30000" dirty="0">
                <a:latin typeface="Arial" panose="020B0604020202020204" pitchFamily="34" charset="0"/>
                <a:cs typeface="Arial" panose="020B0604020202020204" pitchFamily="34" charset="0"/>
              </a:rPr>
              <a:t>rd</a:t>
            </a:r>
            <a:r>
              <a:rPr lang="en-US" sz="750" dirty="0" smtClean="0">
                <a:latin typeface="Arial" panose="020B0604020202020204" pitchFamily="34" charset="0"/>
                <a:cs typeface="Arial" panose="020B0604020202020204" pitchFamily="34" charset="0"/>
              </a:rPr>
              <a:t>), Rep. Wilson (</a:t>
            </a:r>
            <a:r>
              <a:rPr lang="en-US" sz="750" dirty="0">
                <a:latin typeface="Arial" panose="020B0604020202020204" pitchFamily="34" charset="0"/>
                <a:cs typeface="Arial" panose="020B0604020202020204" pitchFamily="34" charset="0"/>
              </a:rPr>
              <a:t>R-SC </a:t>
            </a:r>
            <a:r>
              <a:rPr lang="en-US" sz="750" dirty="0" smtClean="0">
                <a:latin typeface="Arial" panose="020B0604020202020204" pitchFamily="34" charset="0"/>
                <a:cs typeface="Arial" panose="020B0604020202020204" pitchFamily="34" charset="0"/>
              </a:rPr>
              <a:t>2</a:t>
            </a:r>
            <a:r>
              <a:rPr lang="en-US" sz="750" baseline="30000" dirty="0" smtClean="0">
                <a:latin typeface="Arial" panose="020B0604020202020204" pitchFamily="34" charset="0"/>
                <a:cs typeface="Arial" panose="020B0604020202020204" pitchFamily="34" charset="0"/>
              </a:rPr>
              <a:t>nd</a:t>
            </a:r>
            <a:r>
              <a:rPr lang="en-US" sz="750" dirty="0">
                <a:latin typeface="Arial" panose="020B0604020202020204" pitchFamily="34" charset="0"/>
                <a:cs typeface="Arial" panose="020B0604020202020204" pitchFamily="34" charset="0"/>
              </a:rPr>
              <a:t> </a:t>
            </a:r>
            <a:r>
              <a:rPr lang="en-US" sz="750" dirty="0" smtClean="0">
                <a:latin typeface="Arial" panose="020B0604020202020204" pitchFamily="34" charset="0"/>
                <a:cs typeface="Arial" panose="020B0604020202020204" pitchFamily="34" charset="0"/>
              </a:rPr>
              <a:t>)</a:t>
            </a:r>
            <a:endParaRPr lang="en-US" sz="75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366" y="3309312"/>
            <a:ext cx="2579977" cy="1719985"/>
          </a:xfrm>
          <a:prstGeom prst="rect">
            <a:avLst/>
          </a:prstGeom>
          <a:ln w="3175">
            <a:solidFill>
              <a:schemeClr val="tx1"/>
            </a:solidFill>
          </a:ln>
        </p:spPr>
      </p:pic>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64524" y="2099740"/>
            <a:ext cx="2985687" cy="1990458"/>
          </a:xfrm>
          <a:prstGeom prst="rect">
            <a:avLst/>
          </a:prstGeom>
        </p:spPr>
      </p:pic>
      <p:sp>
        <p:nvSpPr>
          <p:cNvPr id="4" name="TextBox 3"/>
          <p:cNvSpPr txBox="1"/>
          <p:nvPr/>
        </p:nvSpPr>
        <p:spPr>
          <a:xfrm>
            <a:off x="234533" y="3094969"/>
            <a:ext cx="2098355"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Dr. Lynn Orr, Undersecretary for Science and Energy</a:t>
            </a:r>
          </a:p>
        </p:txBody>
      </p:sp>
      <p:sp>
        <p:nvSpPr>
          <p:cNvPr id="7" name="Rectangle 6"/>
          <p:cNvSpPr/>
          <p:nvPr/>
        </p:nvSpPr>
        <p:spPr>
          <a:xfrm>
            <a:off x="1062789" y="5029297"/>
            <a:ext cx="1059906" cy="184666"/>
          </a:xfrm>
          <a:prstGeom prst="rect">
            <a:avLst/>
          </a:prstGeom>
        </p:spPr>
        <p:txBody>
          <a:bodyPr wrap="none">
            <a:spAutoFit/>
          </a:bodyPr>
          <a:lstStyle/>
          <a:p>
            <a:r>
              <a:rPr lang="en-US" sz="600" dirty="0">
                <a:latin typeface="Arial" panose="020B0604020202020204" pitchFamily="34" charset="0"/>
                <a:cs typeface="Arial" panose="020B0604020202020204" pitchFamily="34" charset="0"/>
              </a:rPr>
              <a:t>Rep. Schrader (D-OR 5</a:t>
            </a:r>
            <a:r>
              <a:rPr lang="en-US" sz="600" baseline="30000" dirty="0">
                <a:latin typeface="Arial" panose="020B0604020202020204" pitchFamily="34" charset="0"/>
                <a:cs typeface="Arial" panose="020B0604020202020204" pitchFamily="34" charset="0"/>
              </a:rPr>
              <a:t>th</a:t>
            </a:r>
            <a:r>
              <a:rPr lang="en-US" sz="600" dirty="0">
                <a:latin typeface="Arial" panose="020B0604020202020204" pitchFamily="34" charset="0"/>
                <a:cs typeface="Arial" panose="020B0604020202020204" pitchFamily="34" charset="0"/>
              </a:rPr>
              <a:t>)</a:t>
            </a:r>
          </a:p>
        </p:txBody>
      </p:sp>
      <p:sp>
        <p:nvSpPr>
          <p:cNvPr id="22" name="Rectangle 21"/>
          <p:cNvSpPr/>
          <p:nvPr/>
        </p:nvSpPr>
        <p:spPr>
          <a:xfrm>
            <a:off x="3027661" y="3461983"/>
            <a:ext cx="2010487" cy="184666"/>
          </a:xfrm>
          <a:prstGeom prst="rect">
            <a:avLst/>
          </a:prstGeom>
        </p:spPr>
        <p:txBody>
          <a:bodyPr wrap="none">
            <a:spAutoFit/>
          </a:bodyPr>
          <a:lstStyle/>
          <a:p>
            <a:r>
              <a:rPr lang="en-US" sz="600" dirty="0">
                <a:latin typeface="Arial" panose="020B0604020202020204" pitchFamily="34" charset="0"/>
                <a:cs typeface="Arial" panose="020B0604020202020204" pitchFamily="34" charset="0"/>
              </a:rPr>
              <a:t>John Hopkins, Chairman and CEO of NuScale Power</a:t>
            </a:r>
          </a:p>
        </p:txBody>
      </p:sp>
      <p:sp>
        <p:nvSpPr>
          <p:cNvPr id="8" name="Rectangle 7"/>
          <p:cNvSpPr/>
          <p:nvPr/>
        </p:nvSpPr>
        <p:spPr>
          <a:xfrm>
            <a:off x="5364229" y="4090198"/>
            <a:ext cx="2386275" cy="184666"/>
          </a:xfrm>
          <a:prstGeom prst="rect">
            <a:avLst/>
          </a:prstGeom>
        </p:spPr>
        <p:txBody>
          <a:bodyPr wrap="square">
            <a:spAutoFit/>
          </a:bodyPr>
          <a:lstStyle/>
          <a:p>
            <a:r>
              <a:rPr lang="en-US" sz="600" dirty="0">
                <a:latin typeface="Arial" panose="020B0604020202020204" pitchFamily="34" charset="0"/>
                <a:cs typeface="Arial" panose="020B0604020202020204" pitchFamily="34" charset="0"/>
              </a:rPr>
              <a:t>Mike McGough, Chief Commercial Officer of NuScale Power</a:t>
            </a:r>
            <a:endParaRPr lang="en-US" sz="600" dirty="0"/>
          </a:p>
        </p:txBody>
      </p:sp>
      <p:pic>
        <p:nvPicPr>
          <p:cNvPr id="20" name="Picture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57824" y="1073791"/>
            <a:ext cx="1470563" cy="2205844"/>
          </a:xfrm>
          <a:prstGeom prst="rect">
            <a:avLst/>
          </a:prstGeom>
          <a:ln w="3175">
            <a:solidFill>
              <a:schemeClr val="tx1"/>
            </a:solidFill>
          </a:ln>
        </p:spPr>
      </p:pic>
      <p:sp>
        <p:nvSpPr>
          <p:cNvPr id="23" name="Rectangle 22"/>
          <p:cNvSpPr/>
          <p:nvPr/>
        </p:nvSpPr>
        <p:spPr>
          <a:xfrm>
            <a:off x="8076886" y="3273258"/>
            <a:ext cx="1040738" cy="188725"/>
          </a:xfrm>
          <a:prstGeom prst="rect">
            <a:avLst/>
          </a:prstGeom>
        </p:spPr>
        <p:txBody>
          <a:bodyPr wrap="square">
            <a:spAutoFit/>
          </a:bodyPr>
          <a:lstStyle/>
          <a:p>
            <a:r>
              <a:rPr lang="en-US" sz="600" dirty="0">
                <a:latin typeface="Arial" panose="020B0604020202020204" pitchFamily="34" charset="0"/>
                <a:cs typeface="Arial" panose="020B0604020202020204" pitchFamily="34" charset="0"/>
              </a:rPr>
              <a:t>Rep. Stewart (R-UT 2</a:t>
            </a:r>
            <a:r>
              <a:rPr lang="en-US" sz="600" baseline="30000" dirty="0">
                <a:latin typeface="Arial" panose="020B0604020202020204" pitchFamily="34" charset="0"/>
                <a:cs typeface="Arial" panose="020B0604020202020204" pitchFamily="34" charset="0"/>
              </a:rPr>
              <a:t>nd</a:t>
            </a:r>
            <a:r>
              <a:rPr lang="en-US" sz="600" dirty="0">
                <a:latin typeface="Arial" panose="020B0604020202020204" pitchFamily="34" charset="0"/>
                <a:cs typeface="Arial" panose="020B0604020202020204" pitchFamily="34" charset="0"/>
              </a:rPr>
              <a:t>)</a:t>
            </a:r>
            <a:endParaRPr lang="en-US" sz="600" dirty="0"/>
          </a:p>
        </p:txBody>
      </p:sp>
      <p:pic>
        <p:nvPicPr>
          <p:cNvPr id="16" name="Picture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200000">
            <a:off x="7318243" y="3896344"/>
            <a:ext cx="2052171" cy="1368114"/>
          </a:xfrm>
          <a:prstGeom prst="rect">
            <a:avLst/>
          </a:prstGeom>
          <a:ln w="3175">
            <a:solidFill>
              <a:schemeClr val="tx1"/>
            </a:solidFill>
          </a:ln>
        </p:spPr>
      </p:pic>
      <p:sp>
        <p:nvSpPr>
          <p:cNvPr id="24" name="Rectangle 23"/>
          <p:cNvSpPr/>
          <p:nvPr/>
        </p:nvSpPr>
        <p:spPr>
          <a:xfrm>
            <a:off x="7660271" y="5606487"/>
            <a:ext cx="1368115" cy="200055"/>
          </a:xfrm>
          <a:prstGeom prst="rect">
            <a:avLst/>
          </a:prstGeom>
        </p:spPr>
        <p:txBody>
          <a:bodyPr wrap="square">
            <a:spAutoFit/>
          </a:bodyPr>
          <a:lstStyle/>
          <a:p>
            <a:pPr algn="ctr"/>
            <a:r>
              <a:rPr lang="en-US" sz="700" dirty="0">
                <a:latin typeface="Arial" panose="020B0604020202020204" pitchFamily="34" charset="0"/>
                <a:cs typeface="Arial" panose="020B0604020202020204" pitchFamily="34" charset="0"/>
              </a:rPr>
              <a:t>Rep. </a:t>
            </a:r>
            <a:r>
              <a:rPr lang="en-US" sz="700" dirty="0" err="1">
                <a:latin typeface="Arial" panose="020B0604020202020204" pitchFamily="34" charset="0"/>
                <a:cs typeface="Arial" panose="020B0604020202020204" pitchFamily="34" charset="0"/>
              </a:rPr>
              <a:t>Veasey</a:t>
            </a:r>
            <a:r>
              <a:rPr lang="en-US" sz="700" dirty="0">
                <a:latin typeface="Arial" panose="020B0604020202020204" pitchFamily="34" charset="0"/>
                <a:cs typeface="Arial" panose="020B0604020202020204" pitchFamily="34" charset="0"/>
              </a:rPr>
              <a:t> (D-TX 33</a:t>
            </a:r>
            <a:r>
              <a:rPr lang="en-US" sz="700" baseline="30000" dirty="0">
                <a:latin typeface="Arial" panose="020B0604020202020204" pitchFamily="34" charset="0"/>
                <a:cs typeface="Arial" panose="020B0604020202020204" pitchFamily="34" charset="0"/>
              </a:rPr>
              <a:t>rd</a:t>
            </a:r>
            <a:r>
              <a:rPr lang="en-US" sz="700" dirty="0">
                <a:latin typeface="Arial" panose="020B0604020202020204" pitchFamily="34" charset="0"/>
                <a:cs typeface="Arial" panose="020B0604020202020204" pitchFamily="34" charset="0"/>
              </a:rPr>
              <a:t>)</a:t>
            </a:r>
            <a:endParaRPr lang="en-US" sz="600" dirty="0"/>
          </a:p>
        </p:txBody>
      </p:sp>
      <p:pic>
        <p:nvPicPr>
          <p:cNvPr id="17" name="Picture 16"/>
          <p:cNvPicPr>
            <a:picLocks noChangeAspect="1"/>
          </p:cNvPicPr>
          <p:nvPr/>
        </p:nvPicPr>
        <p:blipFill rotWithShape="1">
          <a:blip r:embed="rId8" cstate="email">
            <a:extLst>
              <a:ext uri="{28A0092B-C50C-407E-A947-70E740481C1C}">
                <a14:useLocalDpi xmlns:a14="http://schemas.microsoft.com/office/drawing/2010/main" val="0"/>
              </a:ext>
            </a:extLst>
          </a:blip>
          <a:srcRect r="28983"/>
          <a:stretch/>
        </p:blipFill>
        <p:spPr>
          <a:xfrm>
            <a:off x="5221367" y="4454330"/>
            <a:ext cx="1717818" cy="1612606"/>
          </a:xfrm>
          <a:prstGeom prst="rect">
            <a:avLst/>
          </a:prstGeom>
          <a:ln w="3175">
            <a:solidFill>
              <a:schemeClr val="tx1"/>
            </a:solidFill>
          </a:ln>
        </p:spPr>
      </p:pic>
      <p:pic>
        <p:nvPicPr>
          <p:cNvPr id="18" name="Picture 1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649320" y="4046445"/>
            <a:ext cx="1895645" cy="1263763"/>
          </a:xfrm>
          <a:prstGeom prst="rect">
            <a:avLst/>
          </a:prstGeom>
          <a:ln w="3175">
            <a:solidFill>
              <a:schemeClr val="tx1"/>
            </a:solidFill>
          </a:ln>
        </p:spPr>
      </p:pic>
      <p:pic>
        <p:nvPicPr>
          <p:cNvPr id="19" name="Picture 1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000034" y="3781763"/>
            <a:ext cx="1407764" cy="2111646"/>
          </a:xfrm>
          <a:prstGeom prst="rect">
            <a:avLst/>
          </a:prstGeom>
          <a:ln w="3175">
            <a:solidFill>
              <a:schemeClr val="tx1"/>
            </a:solidFill>
          </a:ln>
        </p:spPr>
      </p:pic>
      <p:sp>
        <p:nvSpPr>
          <p:cNvPr id="25" name="Rectangle 24"/>
          <p:cNvSpPr/>
          <p:nvPr/>
        </p:nvSpPr>
        <p:spPr>
          <a:xfrm>
            <a:off x="2649321" y="5310208"/>
            <a:ext cx="1350714" cy="276999"/>
          </a:xfrm>
          <a:prstGeom prst="rect">
            <a:avLst/>
          </a:prstGeom>
        </p:spPr>
        <p:txBody>
          <a:bodyPr wrap="square">
            <a:spAutoFit/>
          </a:bodyPr>
          <a:lstStyle/>
          <a:p>
            <a:r>
              <a:rPr lang="en-US" sz="600" dirty="0">
                <a:latin typeface="Arial" panose="020B0604020202020204" pitchFamily="34" charset="0"/>
                <a:cs typeface="Arial" panose="020B0604020202020204" pitchFamily="34" charset="0"/>
              </a:rPr>
              <a:t>Maria </a:t>
            </a:r>
            <a:r>
              <a:rPr lang="en-US" sz="600" dirty="0" err="1">
                <a:latin typeface="Arial" panose="020B0604020202020204" pitchFamily="34" charset="0"/>
                <a:cs typeface="Arial" panose="020B0604020202020204" pitchFamily="34" charset="0"/>
              </a:rPr>
              <a:t>Korsnick</a:t>
            </a:r>
            <a:r>
              <a:rPr lang="en-US" sz="600" dirty="0">
                <a:latin typeface="Arial" panose="020B0604020202020204" pitchFamily="34" charset="0"/>
                <a:cs typeface="Arial" panose="020B0604020202020204" pitchFamily="34" charset="0"/>
              </a:rPr>
              <a:t>, </a:t>
            </a:r>
            <a:r>
              <a:rPr lang="en-US" sz="600" dirty="0" smtClean="0">
                <a:latin typeface="Arial" panose="020B0604020202020204" pitchFamily="34" charset="0"/>
                <a:cs typeface="Arial" panose="020B0604020202020204" pitchFamily="34" charset="0"/>
              </a:rPr>
              <a:t>CEO </a:t>
            </a:r>
          </a:p>
          <a:p>
            <a:r>
              <a:rPr lang="en-US" sz="600" dirty="0" smtClean="0">
                <a:latin typeface="Arial" panose="020B0604020202020204" pitchFamily="34" charset="0"/>
                <a:cs typeface="Arial" panose="020B0604020202020204" pitchFamily="34" charset="0"/>
              </a:rPr>
              <a:t>Nuclear </a:t>
            </a:r>
            <a:r>
              <a:rPr lang="en-US" sz="600" dirty="0">
                <a:latin typeface="Arial" panose="020B0604020202020204" pitchFamily="34" charset="0"/>
                <a:cs typeface="Arial" panose="020B0604020202020204" pitchFamily="34" charset="0"/>
              </a:rPr>
              <a:t>Energy Institute</a:t>
            </a:r>
          </a:p>
        </p:txBody>
      </p:sp>
      <p:sp>
        <p:nvSpPr>
          <p:cNvPr id="26" name="Rectangle 25"/>
          <p:cNvSpPr/>
          <p:nvPr/>
        </p:nvSpPr>
        <p:spPr>
          <a:xfrm>
            <a:off x="4102586" y="5890217"/>
            <a:ext cx="1038114" cy="184666"/>
          </a:xfrm>
          <a:prstGeom prst="rect">
            <a:avLst/>
          </a:prstGeom>
        </p:spPr>
        <p:txBody>
          <a:bodyPr wrap="square">
            <a:spAutoFit/>
          </a:bodyPr>
          <a:lstStyle/>
          <a:p>
            <a:r>
              <a:rPr lang="en-US" sz="600" dirty="0">
                <a:latin typeface="Arial" panose="020B0604020202020204" pitchFamily="34" charset="0"/>
                <a:cs typeface="Arial" panose="020B0604020202020204" pitchFamily="34" charset="0"/>
              </a:rPr>
              <a:t>Rep. Wilson (R-SC 2</a:t>
            </a:r>
            <a:r>
              <a:rPr lang="en-US" sz="600" baseline="30000" dirty="0">
                <a:latin typeface="Arial" panose="020B0604020202020204" pitchFamily="34" charset="0"/>
                <a:cs typeface="Arial" panose="020B0604020202020204" pitchFamily="34" charset="0"/>
              </a:rPr>
              <a:t>nd</a:t>
            </a:r>
            <a:r>
              <a:rPr lang="en-US" sz="600" dirty="0">
                <a:latin typeface="Arial" panose="020B0604020202020204" pitchFamily="34" charset="0"/>
                <a:cs typeface="Arial" panose="020B0604020202020204" pitchFamily="34" charset="0"/>
              </a:rPr>
              <a:t> )</a:t>
            </a:r>
          </a:p>
        </p:txBody>
      </p:sp>
      <p:sp>
        <p:nvSpPr>
          <p:cNvPr id="27" name="Rectangle 26"/>
          <p:cNvSpPr/>
          <p:nvPr/>
        </p:nvSpPr>
        <p:spPr>
          <a:xfrm>
            <a:off x="5458667" y="6074197"/>
            <a:ext cx="1292508" cy="200055"/>
          </a:xfrm>
          <a:prstGeom prst="rect">
            <a:avLst/>
          </a:prstGeom>
        </p:spPr>
        <p:txBody>
          <a:bodyPr wrap="square">
            <a:spAutoFit/>
          </a:bodyPr>
          <a:lstStyle/>
          <a:p>
            <a:r>
              <a:rPr lang="en-US" sz="700" dirty="0">
                <a:latin typeface="Arial" panose="020B0604020202020204" pitchFamily="34" charset="0"/>
                <a:cs typeface="Arial" panose="020B0604020202020204" pitchFamily="34" charset="0"/>
              </a:rPr>
              <a:t>Rep. Newhouse (R-WA 4</a:t>
            </a:r>
            <a:r>
              <a:rPr lang="en-US" sz="700" baseline="30000" dirty="0">
                <a:latin typeface="Arial" panose="020B0604020202020204" pitchFamily="34" charset="0"/>
                <a:cs typeface="Arial" panose="020B0604020202020204" pitchFamily="34" charset="0"/>
              </a:rPr>
              <a:t>th</a:t>
            </a:r>
            <a:r>
              <a:rPr lang="en-US" sz="700" dirty="0">
                <a:latin typeface="Arial" panose="020B0604020202020204" pitchFamily="34" charset="0"/>
                <a:cs typeface="Arial" panose="020B0604020202020204" pitchFamily="34" charset="0"/>
              </a:rPr>
              <a:t>),</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68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654" y="1050201"/>
            <a:ext cx="8521065" cy="4857740"/>
          </a:xfrm>
          <a:prstGeom prst="rect">
            <a:avLst/>
          </a:prstGeom>
        </p:spPr>
        <p:txBody>
          <a:bodyPr vert="horz" wrap="square" lIns="0" tIns="0" rIns="0" bIns="0" rtlCol="0">
            <a:spAutoFit/>
          </a:bodyPr>
          <a:lstStyle/>
          <a:p>
            <a:pPr marL="355600" indent="-342900">
              <a:buSzPct val="119230"/>
              <a:buFont typeface="Arial"/>
              <a:buChar char="•"/>
              <a:tabLst>
                <a:tab pos="355600" algn="l"/>
              </a:tabLst>
            </a:pPr>
            <a:r>
              <a:rPr sz="2600" dirty="0">
                <a:solidFill>
                  <a:prstClr val="black"/>
                </a:solidFill>
                <a:latin typeface="Arial"/>
                <a:cs typeface="Arial"/>
              </a:rPr>
              <a:t>Wh</a:t>
            </a:r>
            <a:r>
              <a:rPr sz="2600" spc="5" dirty="0">
                <a:solidFill>
                  <a:prstClr val="black"/>
                </a:solidFill>
                <a:latin typeface="Arial"/>
                <a:cs typeface="Arial"/>
              </a:rPr>
              <a:t>a</a:t>
            </a:r>
            <a:r>
              <a:rPr sz="2600" dirty="0">
                <a:solidFill>
                  <a:prstClr val="black"/>
                </a:solidFill>
                <a:latin typeface="Arial"/>
                <a:cs typeface="Arial"/>
              </a:rPr>
              <a:t>t</a:t>
            </a:r>
            <a:r>
              <a:rPr sz="2600" spc="-10" dirty="0">
                <a:solidFill>
                  <a:prstClr val="black"/>
                </a:solidFill>
                <a:latin typeface="Arial"/>
                <a:cs typeface="Arial"/>
              </a:rPr>
              <a:t> </a:t>
            </a:r>
            <a:r>
              <a:rPr sz="2600" dirty="0">
                <a:solidFill>
                  <a:prstClr val="black"/>
                </a:solidFill>
                <a:latin typeface="Arial"/>
                <a:cs typeface="Arial"/>
              </a:rPr>
              <a:t>h</a:t>
            </a:r>
            <a:r>
              <a:rPr sz="2600" spc="5" dirty="0">
                <a:solidFill>
                  <a:prstClr val="black"/>
                </a:solidFill>
                <a:latin typeface="Arial"/>
                <a:cs typeface="Arial"/>
              </a:rPr>
              <a:t>a</a:t>
            </a:r>
            <a:r>
              <a:rPr sz="2600" dirty="0">
                <a:solidFill>
                  <a:prstClr val="black"/>
                </a:solidFill>
                <a:latin typeface="Arial"/>
                <a:cs typeface="Arial"/>
              </a:rPr>
              <a:t>p</a:t>
            </a:r>
            <a:r>
              <a:rPr sz="2600" spc="5" dirty="0">
                <a:solidFill>
                  <a:prstClr val="black"/>
                </a:solidFill>
                <a:latin typeface="Arial"/>
                <a:cs typeface="Arial"/>
              </a:rPr>
              <a:t>p</a:t>
            </a:r>
            <a:r>
              <a:rPr sz="2600" dirty="0">
                <a:solidFill>
                  <a:prstClr val="black"/>
                </a:solidFill>
                <a:latin typeface="Arial"/>
                <a:cs typeface="Arial"/>
              </a:rPr>
              <a:t>e</a:t>
            </a:r>
            <a:r>
              <a:rPr sz="2600" spc="5" dirty="0">
                <a:solidFill>
                  <a:prstClr val="black"/>
                </a:solidFill>
                <a:latin typeface="Arial"/>
                <a:cs typeface="Arial"/>
              </a:rPr>
              <a:t>n</a:t>
            </a:r>
            <a:r>
              <a:rPr sz="2600" dirty="0">
                <a:solidFill>
                  <a:prstClr val="black"/>
                </a:solidFill>
                <a:latin typeface="Arial"/>
                <a:cs typeface="Arial"/>
              </a:rPr>
              <a:t>s</a:t>
            </a:r>
            <a:r>
              <a:rPr sz="2600" spc="-20" dirty="0">
                <a:solidFill>
                  <a:prstClr val="black"/>
                </a:solidFill>
                <a:latin typeface="Arial"/>
                <a:cs typeface="Arial"/>
              </a:rPr>
              <a:t> </a:t>
            </a:r>
            <a:r>
              <a:rPr sz="2600" dirty="0">
                <a:solidFill>
                  <a:prstClr val="black"/>
                </a:solidFill>
                <a:latin typeface="Arial"/>
                <a:cs typeface="Arial"/>
              </a:rPr>
              <a:t>after </a:t>
            </a:r>
            <a:r>
              <a:rPr sz="2600" spc="5" dirty="0">
                <a:solidFill>
                  <a:prstClr val="black"/>
                </a:solidFill>
                <a:latin typeface="Arial"/>
                <a:cs typeface="Arial"/>
              </a:rPr>
              <a:t>w</a:t>
            </a:r>
            <a:r>
              <a:rPr sz="2600" dirty="0">
                <a:solidFill>
                  <a:prstClr val="black"/>
                </a:solidFill>
                <a:latin typeface="Arial"/>
                <a:cs typeface="Arial"/>
              </a:rPr>
              <a:t>e s</a:t>
            </a:r>
            <a:r>
              <a:rPr sz="2600" spc="5" dirty="0">
                <a:solidFill>
                  <a:prstClr val="black"/>
                </a:solidFill>
                <a:latin typeface="Arial"/>
                <a:cs typeface="Arial"/>
              </a:rPr>
              <a:t>u</a:t>
            </a:r>
            <a:r>
              <a:rPr sz="2600" dirty="0">
                <a:solidFill>
                  <a:prstClr val="black"/>
                </a:solidFill>
                <a:latin typeface="Arial"/>
                <a:cs typeface="Arial"/>
              </a:rPr>
              <a:t>bmit</a:t>
            </a:r>
            <a:r>
              <a:rPr sz="2600" spc="-15" dirty="0">
                <a:solidFill>
                  <a:prstClr val="black"/>
                </a:solidFill>
                <a:latin typeface="Arial"/>
                <a:cs typeface="Arial"/>
              </a:rPr>
              <a:t> </a:t>
            </a:r>
            <a:r>
              <a:rPr sz="2600" dirty="0">
                <a:solidFill>
                  <a:prstClr val="black"/>
                </a:solidFill>
                <a:latin typeface="Arial"/>
                <a:cs typeface="Arial"/>
              </a:rPr>
              <a:t>D</a:t>
            </a:r>
            <a:r>
              <a:rPr sz="2600" spc="5" dirty="0">
                <a:solidFill>
                  <a:prstClr val="black"/>
                </a:solidFill>
                <a:latin typeface="Arial"/>
                <a:cs typeface="Arial"/>
              </a:rPr>
              <a:t>C</a:t>
            </a:r>
            <a:r>
              <a:rPr sz="2600" dirty="0">
                <a:solidFill>
                  <a:prstClr val="black"/>
                </a:solidFill>
                <a:latin typeface="Arial"/>
                <a:cs typeface="Arial"/>
              </a:rPr>
              <a:t>A?</a:t>
            </a:r>
          </a:p>
          <a:p>
            <a:pPr marL="756285" lvl="1" indent="-286385">
              <a:spcBef>
                <a:spcPts val="530"/>
              </a:spcBef>
              <a:buFont typeface="Wingdings"/>
              <a:buChar char=""/>
              <a:tabLst>
                <a:tab pos="756920" algn="l"/>
              </a:tabLst>
            </a:pPr>
            <a:r>
              <a:rPr sz="2200" spc="-15" dirty="0">
                <a:solidFill>
                  <a:prstClr val="black"/>
                </a:solidFill>
                <a:latin typeface="Arial"/>
                <a:cs typeface="Arial"/>
              </a:rPr>
              <a:t>Meet</a:t>
            </a:r>
            <a:r>
              <a:rPr sz="2200" spc="10" dirty="0">
                <a:solidFill>
                  <a:prstClr val="black"/>
                </a:solidFill>
                <a:latin typeface="Arial"/>
                <a:cs typeface="Arial"/>
              </a:rPr>
              <a:t> </a:t>
            </a:r>
            <a:r>
              <a:rPr sz="2200" spc="-10" dirty="0">
                <a:solidFill>
                  <a:prstClr val="black"/>
                </a:solidFill>
                <a:latin typeface="Arial"/>
                <a:cs typeface="Arial"/>
              </a:rPr>
              <a:t>with</a:t>
            </a:r>
            <a:r>
              <a:rPr sz="2200" dirty="0">
                <a:solidFill>
                  <a:prstClr val="black"/>
                </a:solidFill>
                <a:latin typeface="Arial"/>
                <a:cs typeface="Arial"/>
              </a:rPr>
              <a:t> </a:t>
            </a:r>
            <a:r>
              <a:rPr sz="2200" spc="-20" dirty="0">
                <a:solidFill>
                  <a:prstClr val="black"/>
                </a:solidFill>
                <a:latin typeface="Arial"/>
                <a:cs typeface="Arial"/>
              </a:rPr>
              <a:t>NRC</a:t>
            </a:r>
            <a:r>
              <a:rPr sz="2200" spc="5" dirty="0">
                <a:solidFill>
                  <a:prstClr val="black"/>
                </a:solidFill>
                <a:latin typeface="Arial"/>
                <a:cs typeface="Arial"/>
              </a:rPr>
              <a:t> </a:t>
            </a:r>
            <a:r>
              <a:rPr sz="2200" spc="-15" dirty="0">
                <a:solidFill>
                  <a:prstClr val="black"/>
                </a:solidFill>
                <a:latin typeface="Arial"/>
                <a:cs typeface="Arial"/>
              </a:rPr>
              <a:t>s</a:t>
            </a:r>
            <a:r>
              <a:rPr sz="2200" spc="-10" dirty="0">
                <a:solidFill>
                  <a:prstClr val="black"/>
                </a:solidFill>
                <a:latin typeface="Arial"/>
                <a:cs typeface="Arial"/>
              </a:rPr>
              <a:t>hort</a:t>
            </a:r>
            <a:r>
              <a:rPr sz="2200" dirty="0">
                <a:solidFill>
                  <a:prstClr val="black"/>
                </a:solidFill>
                <a:latin typeface="Arial"/>
                <a:cs typeface="Arial"/>
              </a:rPr>
              <a:t>l</a:t>
            </a:r>
            <a:r>
              <a:rPr sz="2200" spc="-15" dirty="0">
                <a:solidFill>
                  <a:prstClr val="black"/>
                </a:solidFill>
                <a:latin typeface="Arial"/>
                <a:cs typeface="Arial"/>
              </a:rPr>
              <a:t>y</a:t>
            </a:r>
            <a:r>
              <a:rPr sz="2200" dirty="0">
                <a:solidFill>
                  <a:prstClr val="black"/>
                </a:solidFill>
                <a:latin typeface="Arial"/>
                <a:cs typeface="Arial"/>
              </a:rPr>
              <a:t> </a:t>
            </a:r>
            <a:r>
              <a:rPr sz="2200" spc="-10" dirty="0">
                <a:solidFill>
                  <a:prstClr val="black"/>
                </a:solidFill>
                <a:latin typeface="Arial"/>
                <a:cs typeface="Arial"/>
              </a:rPr>
              <a:t>after</a:t>
            </a:r>
            <a:r>
              <a:rPr sz="2200" spc="5" dirty="0">
                <a:solidFill>
                  <a:prstClr val="black"/>
                </a:solidFill>
                <a:latin typeface="Arial"/>
                <a:cs typeface="Arial"/>
              </a:rPr>
              <a:t> </a:t>
            </a:r>
            <a:r>
              <a:rPr sz="2200" spc="-15" dirty="0">
                <a:solidFill>
                  <a:prstClr val="black"/>
                </a:solidFill>
                <a:latin typeface="Arial"/>
                <a:cs typeface="Arial"/>
              </a:rPr>
              <a:t>s</a:t>
            </a:r>
            <a:r>
              <a:rPr sz="2200" spc="-10" dirty="0">
                <a:solidFill>
                  <a:prstClr val="black"/>
                </a:solidFill>
                <a:latin typeface="Arial"/>
                <a:cs typeface="Arial"/>
              </a:rPr>
              <a:t>ubmitta</a:t>
            </a:r>
            <a:r>
              <a:rPr sz="2200" spc="-5" dirty="0">
                <a:solidFill>
                  <a:prstClr val="black"/>
                </a:solidFill>
                <a:latin typeface="Arial"/>
                <a:cs typeface="Arial"/>
              </a:rPr>
              <a:t>l</a:t>
            </a:r>
            <a:endParaRPr sz="2200" dirty="0">
              <a:solidFill>
                <a:prstClr val="black"/>
              </a:solidFill>
              <a:latin typeface="Arial"/>
              <a:cs typeface="Arial"/>
            </a:endParaRPr>
          </a:p>
          <a:p>
            <a:pPr marL="1213485" lvl="2" indent="-286385">
              <a:spcBef>
                <a:spcPts val="95"/>
              </a:spcBef>
              <a:buSzPct val="119444"/>
              <a:buFont typeface="Arial"/>
              <a:buChar char="–"/>
              <a:tabLst>
                <a:tab pos="1214120" algn="l"/>
              </a:tabLst>
            </a:pPr>
            <a:r>
              <a:rPr spc="-70" dirty="0">
                <a:solidFill>
                  <a:prstClr val="black"/>
                </a:solidFill>
                <a:latin typeface="Arial"/>
                <a:cs typeface="Arial"/>
              </a:rPr>
              <a:t>W</a:t>
            </a:r>
            <a:r>
              <a:rPr dirty="0">
                <a:solidFill>
                  <a:prstClr val="black"/>
                </a:solidFill>
                <a:latin typeface="Arial"/>
                <a:cs typeface="Arial"/>
              </a:rPr>
              <a:t>a</a:t>
            </a:r>
            <a:r>
              <a:rPr spc="-10" dirty="0">
                <a:solidFill>
                  <a:prstClr val="black"/>
                </a:solidFill>
                <a:latin typeface="Arial"/>
                <a:cs typeface="Arial"/>
              </a:rPr>
              <a:t>l</a:t>
            </a:r>
            <a:r>
              <a:rPr dirty="0">
                <a:solidFill>
                  <a:prstClr val="black"/>
                </a:solidFill>
                <a:latin typeface="Arial"/>
                <a:cs typeface="Arial"/>
              </a:rPr>
              <a:t>k </a:t>
            </a:r>
            <a:r>
              <a:rPr spc="5" dirty="0">
                <a:solidFill>
                  <a:prstClr val="black"/>
                </a:solidFill>
                <a:latin typeface="Arial"/>
                <a:cs typeface="Arial"/>
              </a:rPr>
              <a:t>t</a:t>
            </a:r>
            <a:r>
              <a:rPr dirty="0">
                <a:solidFill>
                  <a:prstClr val="black"/>
                </a:solidFill>
                <a:latin typeface="Arial"/>
                <a:cs typeface="Arial"/>
              </a:rPr>
              <a:t>h</a:t>
            </a:r>
            <a:r>
              <a:rPr spc="-10" dirty="0">
                <a:solidFill>
                  <a:prstClr val="black"/>
                </a:solidFill>
                <a:latin typeface="Arial"/>
                <a:cs typeface="Arial"/>
              </a:rPr>
              <a:t>e</a:t>
            </a:r>
            <a:r>
              <a:rPr dirty="0">
                <a:solidFill>
                  <a:prstClr val="black"/>
                </a:solidFill>
                <a:latin typeface="Arial"/>
                <a:cs typeface="Arial"/>
              </a:rPr>
              <a:t>m </a:t>
            </a:r>
            <a:r>
              <a:rPr spc="5" dirty="0">
                <a:solidFill>
                  <a:prstClr val="black"/>
                </a:solidFill>
                <a:latin typeface="Arial"/>
                <a:cs typeface="Arial"/>
              </a:rPr>
              <a:t>t</a:t>
            </a:r>
            <a:r>
              <a:rPr dirty="0">
                <a:solidFill>
                  <a:prstClr val="black"/>
                </a:solidFill>
                <a:latin typeface="Arial"/>
                <a:cs typeface="Arial"/>
              </a:rPr>
              <a:t>hr</a:t>
            </a:r>
            <a:r>
              <a:rPr spc="-10" dirty="0">
                <a:solidFill>
                  <a:prstClr val="black"/>
                </a:solidFill>
                <a:latin typeface="Arial"/>
                <a:cs typeface="Arial"/>
              </a:rPr>
              <a:t>o</a:t>
            </a:r>
            <a:r>
              <a:rPr dirty="0">
                <a:solidFill>
                  <a:prstClr val="black"/>
                </a:solidFill>
                <a:latin typeface="Arial"/>
                <a:cs typeface="Arial"/>
              </a:rPr>
              <a:t>u</a:t>
            </a:r>
            <a:r>
              <a:rPr spc="-10" dirty="0">
                <a:solidFill>
                  <a:prstClr val="black"/>
                </a:solidFill>
                <a:latin typeface="Arial"/>
                <a:cs typeface="Arial"/>
              </a:rPr>
              <a:t>g</a:t>
            </a:r>
            <a:r>
              <a:rPr dirty="0">
                <a:solidFill>
                  <a:prstClr val="black"/>
                </a:solidFill>
                <a:latin typeface="Arial"/>
                <a:cs typeface="Arial"/>
              </a:rPr>
              <a:t>h</a:t>
            </a:r>
            <a:r>
              <a:rPr spc="5" dirty="0">
                <a:solidFill>
                  <a:prstClr val="black"/>
                </a:solidFill>
                <a:latin typeface="Arial"/>
                <a:cs typeface="Arial"/>
              </a:rPr>
              <a:t> </a:t>
            </a:r>
            <a:r>
              <a:rPr dirty="0">
                <a:solidFill>
                  <a:prstClr val="black"/>
                </a:solidFill>
                <a:latin typeface="Arial"/>
                <a:cs typeface="Arial"/>
              </a:rPr>
              <a:t>a</a:t>
            </a:r>
            <a:r>
              <a:rPr spc="-10" dirty="0">
                <a:solidFill>
                  <a:prstClr val="black"/>
                </a:solidFill>
                <a:latin typeface="Arial"/>
                <a:cs typeface="Arial"/>
              </a:rPr>
              <a:t>p</a:t>
            </a:r>
            <a:r>
              <a:rPr dirty="0">
                <a:solidFill>
                  <a:prstClr val="black"/>
                </a:solidFill>
                <a:latin typeface="Arial"/>
                <a:cs typeface="Arial"/>
              </a:rPr>
              <a:t>p</a:t>
            </a:r>
            <a:r>
              <a:rPr spc="-10" dirty="0">
                <a:solidFill>
                  <a:prstClr val="black"/>
                </a:solidFill>
                <a:latin typeface="Arial"/>
                <a:cs typeface="Arial"/>
              </a:rPr>
              <a:t>l</a:t>
            </a:r>
            <a:r>
              <a:rPr dirty="0">
                <a:solidFill>
                  <a:prstClr val="black"/>
                </a:solidFill>
                <a:latin typeface="Arial"/>
                <a:cs typeface="Arial"/>
              </a:rPr>
              <a:t>ic</a:t>
            </a:r>
            <a:r>
              <a:rPr spc="-10" dirty="0">
                <a:solidFill>
                  <a:prstClr val="black"/>
                </a:solidFill>
                <a:latin typeface="Arial"/>
                <a:cs typeface="Arial"/>
              </a:rPr>
              <a:t>a</a:t>
            </a:r>
            <a:r>
              <a:rPr dirty="0">
                <a:solidFill>
                  <a:prstClr val="black"/>
                </a:solidFill>
                <a:latin typeface="Arial"/>
                <a:cs typeface="Arial"/>
              </a:rPr>
              <a:t>tion</a:t>
            </a:r>
          </a:p>
          <a:p>
            <a:pPr marL="1213485" lvl="2" indent="-286385">
              <a:spcBef>
                <a:spcPts val="15"/>
              </a:spcBef>
              <a:buSzPct val="119444"/>
              <a:buFont typeface="Arial"/>
              <a:buChar char="–"/>
              <a:tabLst>
                <a:tab pos="1214120" algn="l"/>
              </a:tabLst>
            </a:pPr>
            <a:r>
              <a:rPr dirty="0">
                <a:solidFill>
                  <a:prstClr val="black"/>
                </a:solidFill>
                <a:latin typeface="Arial"/>
                <a:cs typeface="Arial"/>
              </a:rPr>
              <a:t>A</a:t>
            </a:r>
            <a:r>
              <a:rPr spc="-10" dirty="0">
                <a:solidFill>
                  <a:prstClr val="black"/>
                </a:solidFill>
                <a:latin typeface="Arial"/>
                <a:cs typeface="Arial"/>
              </a:rPr>
              <a:t>dd</a:t>
            </a:r>
            <a:r>
              <a:rPr dirty="0">
                <a:solidFill>
                  <a:prstClr val="black"/>
                </a:solidFill>
                <a:latin typeface="Arial"/>
                <a:cs typeface="Arial"/>
              </a:rPr>
              <a:t>r</a:t>
            </a:r>
            <a:r>
              <a:rPr spc="-10" dirty="0">
                <a:solidFill>
                  <a:prstClr val="black"/>
                </a:solidFill>
                <a:latin typeface="Arial"/>
                <a:cs typeface="Arial"/>
              </a:rPr>
              <a:t>e</a:t>
            </a:r>
            <a:r>
              <a:rPr dirty="0">
                <a:solidFill>
                  <a:prstClr val="black"/>
                </a:solidFill>
                <a:latin typeface="Arial"/>
                <a:cs typeface="Arial"/>
              </a:rPr>
              <a:t>ss</a:t>
            </a:r>
            <a:r>
              <a:rPr spc="10" dirty="0">
                <a:solidFill>
                  <a:prstClr val="black"/>
                </a:solidFill>
                <a:latin typeface="Arial"/>
                <a:cs typeface="Arial"/>
              </a:rPr>
              <a:t> </a:t>
            </a:r>
            <a:r>
              <a:rPr spc="-10" dirty="0">
                <a:solidFill>
                  <a:prstClr val="black"/>
                </a:solidFill>
                <a:latin typeface="Arial"/>
                <a:cs typeface="Arial"/>
              </a:rPr>
              <a:t>an</a:t>
            </a:r>
            <a:r>
              <a:rPr dirty="0">
                <a:solidFill>
                  <a:prstClr val="black"/>
                </a:solidFill>
                <a:latin typeface="Arial"/>
                <a:cs typeface="Arial"/>
              </a:rPr>
              <a:t>y i</a:t>
            </a:r>
            <a:r>
              <a:rPr spc="-10" dirty="0">
                <a:solidFill>
                  <a:prstClr val="black"/>
                </a:solidFill>
                <a:latin typeface="Arial"/>
                <a:cs typeface="Arial"/>
              </a:rPr>
              <a:t>m</a:t>
            </a:r>
            <a:r>
              <a:rPr dirty="0">
                <a:solidFill>
                  <a:prstClr val="black"/>
                </a:solidFill>
                <a:latin typeface="Arial"/>
                <a:cs typeface="Arial"/>
              </a:rPr>
              <a:t>m</a:t>
            </a:r>
            <a:r>
              <a:rPr spc="-10" dirty="0">
                <a:solidFill>
                  <a:prstClr val="black"/>
                </a:solidFill>
                <a:latin typeface="Arial"/>
                <a:cs typeface="Arial"/>
              </a:rPr>
              <a:t>ed</a:t>
            </a:r>
            <a:r>
              <a:rPr dirty="0">
                <a:solidFill>
                  <a:prstClr val="black"/>
                </a:solidFill>
                <a:latin typeface="Arial"/>
                <a:cs typeface="Arial"/>
              </a:rPr>
              <a:t>i</a:t>
            </a:r>
            <a:r>
              <a:rPr spc="-15" dirty="0">
                <a:solidFill>
                  <a:prstClr val="black"/>
                </a:solidFill>
                <a:latin typeface="Arial"/>
                <a:cs typeface="Arial"/>
              </a:rPr>
              <a:t>a</a:t>
            </a:r>
            <a:r>
              <a:rPr dirty="0">
                <a:solidFill>
                  <a:prstClr val="black"/>
                </a:solidFill>
                <a:latin typeface="Arial"/>
                <a:cs typeface="Arial"/>
              </a:rPr>
              <a:t>te</a:t>
            </a:r>
            <a:r>
              <a:rPr spc="10" dirty="0">
                <a:solidFill>
                  <a:prstClr val="black"/>
                </a:solidFill>
                <a:latin typeface="Arial"/>
                <a:cs typeface="Arial"/>
              </a:rPr>
              <a:t> </a:t>
            </a:r>
            <a:r>
              <a:rPr spc="-10" dirty="0">
                <a:solidFill>
                  <a:prstClr val="black"/>
                </a:solidFill>
                <a:latin typeface="Arial"/>
                <a:cs typeface="Arial"/>
              </a:rPr>
              <a:t>que</a:t>
            </a:r>
            <a:r>
              <a:rPr dirty="0">
                <a:solidFill>
                  <a:prstClr val="black"/>
                </a:solidFill>
                <a:latin typeface="Arial"/>
                <a:cs typeface="Arial"/>
              </a:rPr>
              <a:t>sti</a:t>
            </a:r>
            <a:r>
              <a:rPr spc="-10" dirty="0">
                <a:solidFill>
                  <a:prstClr val="black"/>
                </a:solidFill>
                <a:latin typeface="Arial"/>
                <a:cs typeface="Arial"/>
              </a:rPr>
              <a:t>on</a:t>
            </a:r>
            <a:r>
              <a:rPr dirty="0">
                <a:solidFill>
                  <a:prstClr val="black"/>
                </a:solidFill>
                <a:latin typeface="Arial"/>
                <a:cs typeface="Arial"/>
              </a:rPr>
              <a:t>s</a:t>
            </a:r>
            <a:r>
              <a:rPr spc="20" dirty="0">
                <a:solidFill>
                  <a:prstClr val="black"/>
                </a:solidFill>
                <a:latin typeface="Arial"/>
                <a:cs typeface="Arial"/>
              </a:rPr>
              <a:t> </a:t>
            </a:r>
            <a:r>
              <a:rPr dirty="0">
                <a:solidFill>
                  <a:prstClr val="black"/>
                </a:solidFill>
                <a:latin typeface="Arial"/>
                <a:cs typeface="Arial"/>
              </a:rPr>
              <a:t>th</a:t>
            </a:r>
            <a:r>
              <a:rPr spc="-10" dirty="0">
                <a:solidFill>
                  <a:prstClr val="black"/>
                </a:solidFill>
                <a:latin typeface="Arial"/>
                <a:cs typeface="Arial"/>
              </a:rPr>
              <a:t>e</a:t>
            </a:r>
            <a:r>
              <a:rPr spc="-30" dirty="0">
                <a:solidFill>
                  <a:prstClr val="black"/>
                </a:solidFill>
                <a:latin typeface="Arial"/>
                <a:cs typeface="Arial"/>
              </a:rPr>
              <a:t>y</a:t>
            </a:r>
            <a:r>
              <a:rPr dirty="0">
                <a:solidFill>
                  <a:prstClr val="black"/>
                </a:solidFill>
                <a:latin typeface="Arial"/>
                <a:cs typeface="Arial"/>
              </a:rPr>
              <a:t>’ve</a:t>
            </a:r>
            <a:r>
              <a:rPr spc="15" dirty="0">
                <a:solidFill>
                  <a:prstClr val="black"/>
                </a:solidFill>
                <a:latin typeface="Arial"/>
                <a:cs typeface="Arial"/>
              </a:rPr>
              <a:t> </a:t>
            </a:r>
            <a:r>
              <a:rPr spc="-10" dirty="0">
                <a:solidFill>
                  <a:prstClr val="black"/>
                </a:solidFill>
                <a:latin typeface="Arial"/>
                <a:cs typeface="Arial"/>
              </a:rPr>
              <a:t>de</a:t>
            </a:r>
            <a:r>
              <a:rPr dirty="0">
                <a:solidFill>
                  <a:prstClr val="black"/>
                </a:solidFill>
                <a:latin typeface="Arial"/>
                <a:cs typeface="Arial"/>
              </a:rPr>
              <a:t>v</a:t>
            </a:r>
            <a:r>
              <a:rPr spc="-10" dirty="0">
                <a:solidFill>
                  <a:prstClr val="black"/>
                </a:solidFill>
                <a:latin typeface="Arial"/>
                <a:cs typeface="Arial"/>
              </a:rPr>
              <a:t>e</a:t>
            </a:r>
            <a:r>
              <a:rPr dirty="0">
                <a:solidFill>
                  <a:prstClr val="black"/>
                </a:solidFill>
                <a:latin typeface="Arial"/>
                <a:cs typeface="Arial"/>
              </a:rPr>
              <a:t>l</a:t>
            </a:r>
            <a:r>
              <a:rPr spc="-15" dirty="0">
                <a:solidFill>
                  <a:prstClr val="black"/>
                </a:solidFill>
                <a:latin typeface="Arial"/>
                <a:cs typeface="Arial"/>
              </a:rPr>
              <a:t>o</a:t>
            </a:r>
            <a:r>
              <a:rPr spc="-10" dirty="0">
                <a:solidFill>
                  <a:prstClr val="black"/>
                </a:solidFill>
                <a:latin typeface="Arial"/>
                <a:cs typeface="Arial"/>
              </a:rPr>
              <a:t>pe</a:t>
            </a:r>
            <a:r>
              <a:rPr dirty="0">
                <a:solidFill>
                  <a:prstClr val="black"/>
                </a:solidFill>
                <a:latin typeface="Arial"/>
                <a:cs typeface="Arial"/>
              </a:rPr>
              <a:t>d</a:t>
            </a:r>
          </a:p>
          <a:p>
            <a:pPr marL="756285" lvl="1" indent="-286385">
              <a:spcBef>
                <a:spcPts val="440"/>
              </a:spcBef>
              <a:buFont typeface="Wingdings"/>
              <a:buChar char=""/>
              <a:tabLst>
                <a:tab pos="756920" algn="l"/>
              </a:tabLst>
            </a:pPr>
            <a:r>
              <a:rPr sz="2200" spc="-15" dirty="0">
                <a:solidFill>
                  <a:prstClr val="black"/>
                </a:solidFill>
                <a:latin typeface="Arial"/>
                <a:cs typeface="Arial"/>
              </a:rPr>
              <a:t>Sup</a:t>
            </a:r>
            <a:r>
              <a:rPr sz="2200" spc="-10" dirty="0">
                <a:solidFill>
                  <a:prstClr val="black"/>
                </a:solidFill>
                <a:latin typeface="Arial"/>
                <a:cs typeface="Arial"/>
              </a:rPr>
              <a:t>port</a:t>
            </a:r>
            <a:r>
              <a:rPr sz="2200" spc="15" dirty="0">
                <a:solidFill>
                  <a:prstClr val="black"/>
                </a:solidFill>
                <a:latin typeface="Arial"/>
                <a:cs typeface="Arial"/>
              </a:rPr>
              <a:t> </a:t>
            </a:r>
            <a:r>
              <a:rPr sz="2200" spc="-20" dirty="0">
                <a:solidFill>
                  <a:prstClr val="black"/>
                </a:solidFill>
                <a:latin typeface="Arial"/>
                <a:cs typeface="Arial"/>
              </a:rPr>
              <a:t>NRC</a:t>
            </a:r>
            <a:r>
              <a:rPr sz="2200" spc="5" dirty="0">
                <a:solidFill>
                  <a:prstClr val="black"/>
                </a:solidFill>
                <a:latin typeface="Arial"/>
                <a:cs typeface="Arial"/>
              </a:rPr>
              <a:t> </a:t>
            </a:r>
            <a:r>
              <a:rPr sz="2200" spc="-15" dirty="0">
                <a:solidFill>
                  <a:prstClr val="black"/>
                </a:solidFill>
                <a:latin typeface="Arial"/>
                <a:cs typeface="Arial"/>
              </a:rPr>
              <a:t>a</a:t>
            </a:r>
            <a:r>
              <a:rPr sz="2200" spc="-10" dirty="0">
                <a:solidFill>
                  <a:prstClr val="black"/>
                </a:solidFill>
                <a:latin typeface="Arial"/>
                <a:cs typeface="Arial"/>
              </a:rPr>
              <a:t>c</a:t>
            </a:r>
            <a:r>
              <a:rPr sz="2200" spc="-15" dirty="0">
                <a:solidFill>
                  <a:prstClr val="black"/>
                </a:solidFill>
                <a:latin typeface="Arial"/>
                <a:cs typeface="Arial"/>
              </a:rPr>
              <a:t>c</a:t>
            </a:r>
            <a:r>
              <a:rPr sz="2200" spc="-10" dirty="0">
                <a:solidFill>
                  <a:prstClr val="black"/>
                </a:solidFill>
                <a:latin typeface="Arial"/>
                <a:cs typeface="Arial"/>
              </a:rPr>
              <a:t>e</a:t>
            </a:r>
            <a:r>
              <a:rPr sz="2200" spc="-15" dirty="0">
                <a:solidFill>
                  <a:prstClr val="black"/>
                </a:solidFill>
                <a:latin typeface="Arial"/>
                <a:cs typeface="Arial"/>
              </a:rPr>
              <a:t>ptan</a:t>
            </a:r>
            <a:r>
              <a:rPr sz="2200" spc="-10" dirty="0">
                <a:solidFill>
                  <a:prstClr val="black"/>
                </a:solidFill>
                <a:latin typeface="Arial"/>
                <a:cs typeface="Arial"/>
              </a:rPr>
              <a:t>c</a:t>
            </a:r>
            <a:r>
              <a:rPr sz="2200" spc="-15" dirty="0">
                <a:solidFill>
                  <a:prstClr val="black"/>
                </a:solidFill>
                <a:latin typeface="Arial"/>
                <a:cs typeface="Arial"/>
              </a:rPr>
              <a:t>e</a:t>
            </a:r>
            <a:r>
              <a:rPr sz="2200" spc="-10" dirty="0">
                <a:solidFill>
                  <a:prstClr val="black"/>
                </a:solidFill>
                <a:latin typeface="Arial"/>
                <a:cs typeface="Arial"/>
              </a:rPr>
              <a:t> </a:t>
            </a:r>
            <a:r>
              <a:rPr sz="2200" spc="-15" dirty="0">
                <a:solidFill>
                  <a:prstClr val="black"/>
                </a:solidFill>
                <a:latin typeface="Arial"/>
                <a:cs typeface="Arial"/>
              </a:rPr>
              <a:t>review</a:t>
            </a:r>
            <a:r>
              <a:rPr lang="en-US" sz="2200" spc="-15" dirty="0">
                <a:solidFill>
                  <a:prstClr val="black"/>
                </a:solidFill>
                <a:latin typeface="Arial"/>
                <a:cs typeface="Arial"/>
              </a:rPr>
              <a:t> (~60 days)</a:t>
            </a:r>
            <a:endParaRPr sz="2200" dirty="0">
              <a:solidFill>
                <a:prstClr val="black"/>
              </a:solidFill>
              <a:latin typeface="Arial"/>
              <a:cs typeface="Arial"/>
            </a:endParaRPr>
          </a:p>
          <a:p>
            <a:pPr marL="1213485" lvl="2" indent="-286385">
              <a:spcBef>
                <a:spcPts val="95"/>
              </a:spcBef>
              <a:buSzPct val="119444"/>
              <a:buFont typeface="Arial"/>
              <a:buChar char="–"/>
              <a:tabLst>
                <a:tab pos="1214120" algn="l"/>
              </a:tabLst>
            </a:pPr>
            <a:r>
              <a:rPr dirty="0">
                <a:solidFill>
                  <a:prstClr val="black"/>
                </a:solidFill>
                <a:latin typeface="Arial"/>
                <a:cs typeface="Arial"/>
              </a:rPr>
              <a:t>A</a:t>
            </a:r>
            <a:r>
              <a:rPr spc="-10" dirty="0">
                <a:solidFill>
                  <a:prstClr val="black"/>
                </a:solidFill>
                <a:latin typeface="Arial"/>
                <a:cs typeface="Arial"/>
              </a:rPr>
              <a:t>d</a:t>
            </a:r>
            <a:r>
              <a:rPr dirty="0">
                <a:solidFill>
                  <a:prstClr val="black"/>
                </a:solidFill>
                <a:latin typeface="Arial"/>
                <a:cs typeface="Arial"/>
              </a:rPr>
              <a:t>dr</a:t>
            </a:r>
            <a:r>
              <a:rPr spc="-10" dirty="0">
                <a:solidFill>
                  <a:prstClr val="black"/>
                </a:solidFill>
                <a:latin typeface="Arial"/>
                <a:cs typeface="Arial"/>
              </a:rPr>
              <a:t>e</a:t>
            </a:r>
            <a:r>
              <a:rPr dirty="0">
                <a:solidFill>
                  <a:prstClr val="black"/>
                </a:solidFill>
                <a:latin typeface="Arial"/>
                <a:cs typeface="Arial"/>
              </a:rPr>
              <a:t>ss</a:t>
            </a:r>
            <a:r>
              <a:rPr spc="10" dirty="0">
                <a:solidFill>
                  <a:prstClr val="black"/>
                </a:solidFill>
                <a:latin typeface="Arial"/>
                <a:cs typeface="Arial"/>
              </a:rPr>
              <a:t> </a:t>
            </a:r>
            <a:r>
              <a:rPr dirty="0">
                <a:solidFill>
                  <a:prstClr val="black"/>
                </a:solidFill>
                <a:latin typeface="Arial"/>
                <a:cs typeface="Arial"/>
              </a:rPr>
              <a:t>q</a:t>
            </a:r>
            <a:r>
              <a:rPr spc="-10" dirty="0">
                <a:solidFill>
                  <a:prstClr val="black"/>
                </a:solidFill>
                <a:latin typeface="Arial"/>
                <a:cs typeface="Arial"/>
              </a:rPr>
              <a:t>u</a:t>
            </a:r>
            <a:r>
              <a:rPr dirty="0">
                <a:solidFill>
                  <a:prstClr val="black"/>
                </a:solidFill>
                <a:latin typeface="Arial"/>
                <a:cs typeface="Arial"/>
              </a:rPr>
              <a:t>esti</a:t>
            </a:r>
            <a:r>
              <a:rPr spc="-10" dirty="0">
                <a:solidFill>
                  <a:prstClr val="black"/>
                </a:solidFill>
                <a:latin typeface="Arial"/>
                <a:cs typeface="Arial"/>
              </a:rPr>
              <a:t>o</a:t>
            </a:r>
            <a:r>
              <a:rPr dirty="0">
                <a:solidFill>
                  <a:prstClr val="black"/>
                </a:solidFill>
                <a:latin typeface="Arial"/>
                <a:cs typeface="Arial"/>
              </a:rPr>
              <a:t>ns/c</a:t>
            </a:r>
            <a:r>
              <a:rPr spc="-10" dirty="0">
                <a:solidFill>
                  <a:prstClr val="black"/>
                </a:solidFill>
                <a:latin typeface="Arial"/>
                <a:cs typeface="Arial"/>
              </a:rPr>
              <a:t>o</a:t>
            </a:r>
            <a:r>
              <a:rPr dirty="0">
                <a:solidFill>
                  <a:prstClr val="black"/>
                </a:solidFill>
                <a:latin typeface="Arial"/>
                <a:cs typeface="Arial"/>
              </a:rPr>
              <a:t>nc</a:t>
            </a:r>
            <a:r>
              <a:rPr spc="-10" dirty="0">
                <a:solidFill>
                  <a:prstClr val="black"/>
                </a:solidFill>
                <a:latin typeface="Arial"/>
                <a:cs typeface="Arial"/>
              </a:rPr>
              <a:t>e</a:t>
            </a:r>
            <a:r>
              <a:rPr dirty="0">
                <a:solidFill>
                  <a:prstClr val="black"/>
                </a:solidFill>
                <a:latin typeface="Arial"/>
                <a:cs typeface="Arial"/>
              </a:rPr>
              <a:t>rns</a:t>
            </a:r>
            <a:r>
              <a:rPr spc="20" dirty="0">
                <a:solidFill>
                  <a:prstClr val="black"/>
                </a:solidFill>
                <a:latin typeface="Arial"/>
                <a:cs typeface="Arial"/>
              </a:rPr>
              <a:t> </a:t>
            </a:r>
            <a:r>
              <a:rPr dirty="0">
                <a:solidFill>
                  <a:prstClr val="black"/>
                </a:solidFill>
                <a:latin typeface="Arial"/>
                <a:cs typeface="Arial"/>
              </a:rPr>
              <a:t>as th</a:t>
            </a:r>
            <a:r>
              <a:rPr spc="-10" dirty="0">
                <a:solidFill>
                  <a:prstClr val="black"/>
                </a:solidFill>
                <a:latin typeface="Arial"/>
                <a:cs typeface="Arial"/>
              </a:rPr>
              <a:t>e</a:t>
            </a:r>
            <a:r>
              <a:rPr dirty="0">
                <a:solidFill>
                  <a:prstClr val="black"/>
                </a:solidFill>
                <a:latin typeface="Arial"/>
                <a:cs typeface="Arial"/>
              </a:rPr>
              <a:t>y i</a:t>
            </a:r>
            <a:r>
              <a:rPr spc="-10" dirty="0">
                <a:solidFill>
                  <a:prstClr val="black"/>
                </a:solidFill>
                <a:latin typeface="Arial"/>
                <a:cs typeface="Arial"/>
              </a:rPr>
              <a:t>d</a:t>
            </a:r>
            <a:r>
              <a:rPr dirty="0">
                <a:solidFill>
                  <a:prstClr val="black"/>
                </a:solidFill>
                <a:latin typeface="Arial"/>
                <a:cs typeface="Arial"/>
              </a:rPr>
              <a:t>e</a:t>
            </a:r>
            <a:r>
              <a:rPr spc="-10" dirty="0">
                <a:solidFill>
                  <a:prstClr val="black"/>
                </a:solidFill>
                <a:latin typeface="Arial"/>
                <a:cs typeface="Arial"/>
              </a:rPr>
              <a:t>n</a:t>
            </a:r>
            <a:r>
              <a:rPr dirty="0">
                <a:solidFill>
                  <a:prstClr val="black"/>
                </a:solidFill>
                <a:latin typeface="Arial"/>
                <a:cs typeface="Arial"/>
              </a:rPr>
              <a:t>tify</a:t>
            </a:r>
            <a:r>
              <a:rPr spc="15" dirty="0">
                <a:solidFill>
                  <a:prstClr val="black"/>
                </a:solidFill>
                <a:latin typeface="Arial"/>
                <a:cs typeface="Arial"/>
              </a:rPr>
              <a:t> </a:t>
            </a:r>
            <a:r>
              <a:rPr dirty="0">
                <a:solidFill>
                  <a:prstClr val="black"/>
                </a:solidFill>
                <a:latin typeface="Arial"/>
                <a:cs typeface="Arial"/>
              </a:rPr>
              <a:t>th</a:t>
            </a:r>
            <a:r>
              <a:rPr spc="-10" dirty="0">
                <a:solidFill>
                  <a:prstClr val="black"/>
                </a:solidFill>
                <a:latin typeface="Arial"/>
                <a:cs typeface="Arial"/>
              </a:rPr>
              <a:t>e</a:t>
            </a:r>
            <a:r>
              <a:rPr dirty="0">
                <a:solidFill>
                  <a:prstClr val="black"/>
                </a:solidFill>
                <a:latin typeface="Arial"/>
                <a:cs typeface="Arial"/>
              </a:rPr>
              <a:t>m</a:t>
            </a:r>
          </a:p>
          <a:p>
            <a:pPr marL="1213485" lvl="2" indent="-286385">
              <a:spcBef>
                <a:spcPts val="10"/>
              </a:spcBef>
              <a:buSzPct val="119444"/>
              <a:buFont typeface="Arial"/>
              <a:buChar char="–"/>
              <a:tabLst>
                <a:tab pos="1214120" algn="l"/>
              </a:tabLst>
            </a:pPr>
            <a:r>
              <a:rPr dirty="0">
                <a:solidFill>
                  <a:prstClr val="black"/>
                </a:solidFill>
                <a:latin typeface="Arial"/>
                <a:cs typeface="Arial"/>
              </a:rPr>
              <a:t>H</a:t>
            </a:r>
            <a:r>
              <a:rPr spc="-10" dirty="0">
                <a:solidFill>
                  <a:prstClr val="black"/>
                </a:solidFill>
                <a:latin typeface="Arial"/>
                <a:cs typeface="Arial"/>
              </a:rPr>
              <a:t>e</a:t>
            </a:r>
            <a:r>
              <a:rPr dirty="0">
                <a:solidFill>
                  <a:prstClr val="black"/>
                </a:solidFill>
                <a:latin typeface="Arial"/>
                <a:cs typeface="Arial"/>
              </a:rPr>
              <a:t>ad</a:t>
            </a:r>
            <a:r>
              <a:rPr spc="5" dirty="0">
                <a:solidFill>
                  <a:prstClr val="black"/>
                </a:solidFill>
                <a:latin typeface="Arial"/>
                <a:cs typeface="Arial"/>
              </a:rPr>
              <a:t> </a:t>
            </a:r>
            <a:r>
              <a:rPr dirty="0">
                <a:solidFill>
                  <a:prstClr val="black"/>
                </a:solidFill>
                <a:latin typeface="Arial"/>
                <a:cs typeface="Arial"/>
              </a:rPr>
              <a:t>o</a:t>
            </a:r>
            <a:r>
              <a:rPr spc="-40" dirty="0">
                <a:solidFill>
                  <a:prstClr val="black"/>
                </a:solidFill>
                <a:latin typeface="Arial"/>
                <a:cs typeface="Arial"/>
              </a:rPr>
              <a:t>f</a:t>
            </a:r>
            <a:r>
              <a:rPr dirty="0">
                <a:solidFill>
                  <a:prstClr val="black"/>
                </a:solidFill>
                <a:latin typeface="Arial"/>
                <a:cs typeface="Arial"/>
              </a:rPr>
              <a:t>f</a:t>
            </a:r>
            <a:r>
              <a:rPr spc="5" dirty="0">
                <a:solidFill>
                  <a:prstClr val="black"/>
                </a:solidFill>
                <a:latin typeface="Arial"/>
                <a:cs typeface="Arial"/>
              </a:rPr>
              <a:t> </a:t>
            </a:r>
            <a:r>
              <a:rPr dirty="0">
                <a:solidFill>
                  <a:prstClr val="black"/>
                </a:solidFill>
                <a:latin typeface="Arial"/>
                <a:cs typeface="Arial"/>
              </a:rPr>
              <a:t>p</a:t>
            </a:r>
            <a:r>
              <a:rPr spc="-10" dirty="0">
                <a:solidFill>
                  <a:prstClr val="black"/>
                </a:solidFill>
                <a:latin typeface="Arial"/>
                <a:cs typeface="Arial"/>
              </a:rPr>
              <a:t>o</a:t>
            </a:r>
            <a:r>
              <a:rPr dirty="0">
                <a:solidFill>
                  <a:prstClr val="black"/>
                </a:solidFill>
                <a:latin typeface="Arial"/>
                <a:cs typeface="Arial"/>
              </a:rPr>
              <a:t>te</a:t>
            </a:r>
            <a:r>
              <a:rPr spc="-10" dirty="0">
                <a:solidFill>
                  <a:prstClr val="black"/>
                </a:solidFill>
                <a:latin typeface="Arial"/>
                <a:cs typeface="Arial"/>
              </a:rPr>
              <a:t>n</a:t>
            </a:r>
            <a:r>
              <a:rPr dirty="0">
                <a:solidFill>
                  <a:prstClr val="black"/>
                </a:solidFill>
                <a:latin typeface="Arial"/>
                <a:cs typeface="Arial"/>
              </a:rPr>
              <a:t>tial</a:t>
            </a:r>
            <a:r>
              <a:rPr spc="5" dirty="0">
                <a:solidFill>
                  <a:prstClr val="black"/>
                </a:solidFill>
                <a:latin typeface="Arial"/>
                <a:cs typeface="Arial"/>
              </a:rPr>
              <a:t> </a:t>
            </a:r>
            <a:r>
              <a:rPr dirty="0">
                <a:solidFill>
                  <a:prstClr val="black"/>
                </a:solidFill>
                <a:latin typeface="Arial"/>
                <a:cs typeface="Arial"/>
              </a:rPr>
              <a:t>d</a:t>
            </a:r>
            <a:r>
              <a:rPr spc="-10" dirty="0">
                <a:solidFill>
                  <a:prstClr val="black"/>
                </a:solidFill>
                <a:latin typeface="Arial"/>
                <a:cs typeface="Arial"/>
              </a:rPr>
              <a:t>o</a:t>
            </a:r>
            <a:r>
              <a:rPr dirty="0">
                <a:solidFill>
                  <a:prstClr val="black"/>
                </a:solidFill>
                <a:latin typeface="Arial"/>
                <a:cs typeface="Arial"/>
              </a:rPr>
              <a:t>cketi</a:t>
            </a:r>
            <a:r>
              <a:rPr spc="-10" dirty="0">
                <a:solidFill>
                  <a:prstClr val="black"/>
                </a:solidFill>
                <a:latin typeface="Arial"/>
                <a:cs typeface="Arial"/>
              </a:rPr>
              <a:t>n</a:t>
            </a:r>
            <a:r>
              <a:rPr dirty="0">
                <a:solidFill>
                  <a:prstClr val="black"/>
                </a:solidFill>
                <a:latin typeface="Arial"/>
                <a:cs typeface="Arial"/>
              </a:rPr>
              <a:t>g</a:t>
            </a:r>
            <a:r>
              <a:rPr spc="5" dirty="0">
                <a:solidFill>
                  <a:prstClr val="black"/>
                </a:solidFill>
                <a:latin typeface="Arial"/>
                <a:cs typeface="Arial"/>
              </a:rPr>
              <a:t> </a:t>
            </a:r>
            <a:r>
              <a:rPr dirty="0">
                <a:solidFill>
                  <a:prstClr val="black"/>
                </a:solidFill>
                <a:latin typeface="Arial"/>
                <a:cs typeface="Arial"/>
              </a:rPr>
              <a:t>iss</a:t>
            </a:r>
            <a:r>
              <a:rPr spc="-10" dirty="0">
                <a:solidFill>
                  <a:prstClr val="black"/>
                </a:solidFill>
                <a:latin typeface="Arial"/>
                <a:cs typeface="Arial"/>
              </a:rPr>
              <a:t>u</a:t>
            </a:r>
            <a:r>
              <a:rPr dirty="0">
                <a:solidFill>
                  <a:prstClr val="black"/>
                </a:solidFill>
                <a:latin typeface="Arial"/>
                <a:cs typeface="Arial"/>
              </a:rPr>
              <a:t>es</a:t>
            </a:r>
          </a:p>
          <a:p>
            <a:pPr marL="1213485" lvl="2" indent="-286385">
              <a:spcBef>
                <a:spcPts val="15"/>
              </a:spcBef>
              <a:buSzPct val="119444"/>
              <a:buFont typeface="Arial"/>
              <a:buChar char="–"/>
              <a:tabLst>
                <a:tab pos="1214120" algn="l"/>
              </a:tabLst>
            </a:pPr>
            <a:r>
              <a:rPr dirty="0">
                <a:solidFill>
                  <a:prstClr val="black"/>
                </a:solidFill>
                <a:latin typeface="Arial"/>
                <a:cs typeface="Arial"/>
              </a:rPr>
              <a:t>S</a:t>
            </a:r>
            <a:r>
              <a:rPr spc="-10" dirty="0">
                <a:solidFill>
                  <a:prstClr val="black"/>
                </a:solidFill>
                <a:latin typeface="Arial"/>
                <a:cs typeface="Arial"/>
              </a:rPr>
              <a:t>upp</a:t>
            </a:r>
            <a:r>
              <a:rPr dirty="0">
                <a:solidFill>
                  <a:prstClr val="black"/>
                </a:solidFill>
                <a:latin typeface="Arial"/>
                <a:cs typeface="Arial"/>
              </a:rPr>
              <a:t>l</a:t>
            </a:r>
            <a:r>
              <a:rPr spc="-15" dirty="0">
                <a:solidFill>
                  <a:prstClr val="black"/>
                </a:solidFill>
                <a:latin typeface="Arial"/>
                <a:cs typeface="Arial"/>
              </a:rPr>
              <a:t>e</a:t>
            </a:r>
            <a:r>
              <a:rPr dirty="0">
                <a:solidFill>
                  <a:prstClr val="black"/>
                </a:solidFill>
                <a:latin typeface="Arial"/>
                <a:cs typeface="Arial"/>
              </a:rPr>
              <a:t>m</a:t>
            </a:r>
            <a:r>
              <a:rPr spc="-10" dirty="0">
                <a:solidFill>
                  <a:prstClr val="black"/>
                </a:solidFill>
                <a:latin typeface="Arial"/>
                <a:cs typeface="Arial"/>
              </a:rPr>
              <a:t>en</a:t>
            </a:r>
            <a:r>
              <a:rPr dirty="0">
                <a:solidFill>
                  <a:prstClr val="black"/>
                </a:solidFill>
                <a:latin typeface="Arial"/>
                <a:cs typeface="Arial"/>
              </a:rPr>
              <a:t>t</a:t>
            </a:r>
            <a:r>
              <a:rPr spc="25" dirty="0">
                <a:solidFill>
                  <a:prstClr val="black"/>
                </a:solidFill>
                <a:latin typeface="Arial"/>
                <a:cs typeface="Arial"/>
              </a:rPr>
              <a:t> </a:t>
            </a:r>
            <a:r>
              <a:rPr spc="-10" dirty="0">
                <a:solidFill>
                  <a:prstClr val="black"/>
                </a:solidFill>
                <a:latin typeface="Arial"/>
                <a:cs typeface="Arial"/>
              </a:rPr>
              <a:t>app</a:t>
            </a:r>
            <a:r>
              <a:rPr dirty="0">
                <a:solidFill>
                  <a:prstClr val="black"/>
                </a:solidFill>
                <a:latin typeface="Arial"/>
                <a:cs typeface="Arial"/>
              </a:rPr>
              <a:t>l</a:t>
            </a:r>
            <a:r>
              <a:rPr spc="-10" dirty="0">
                <a:solidFill>
                  <a:prstClr val="black"/>
                </a:solidFill>
                <a:latin typeface="Arial"/>
                <a:cs typeface="Arial"/>
              </a:rPr>
              <a:t>i</a:t>
            </a:r>
            <a:r>
              <a:rPr dirty="0">
                <a:solidFill>
                  <a:prstClr val="black"/>
                </a:solidFill>
                <a:latin typeface="Arial"/>
                <a:cs typeface="Arial"/>
              </a:rPr>
              <a:t>c</a:t>
            </a:r>
            <a:r>
              <a:rPr spc="-10" dirty="0">
                <a:solidFill>
                  <a:prstClr val="black"/>
                </a:solidFill>
                <a:latin typeface="Arial"/>
                <a:cs typeface="Arial"/>
              </a:rPr>
              <a:t>a</a:t>
            </a:r>
            <a:r>
              <a:rPr dirty="0">
                <a:solidFill>
                  <a:prstClr val="black"/>
                </a:solidFill>
                <a:latin typeface="Arial"/>
                <a:cs typeface="Arial"/>
              </a:rPr>
              <a:t>ti</a:t>
            </a:r>
            <a:r>
              <a:rPr spc="-10" dirty="0">
                <a:solidFill>
                  <a:prstClr val="black"/>
                </a:solidFill>
                <a:latin typeface="Arial"/>
                <a:cs typeface="Arial"/>
              </a:rPr>
              <a:t>o</a:t>
            </a:r>
            <a:r>
              <a:rPr dirty="0">
                <a:solidFill>
                  <a:prstClr val="black"/>
                </a:solidFill>
                <a:latin typeface="Arial"/>
                <a:cs typeface="Arial"/>
              </a:rPr>
              <a:t>n</a:t>
            </a:r>
            <a:r>
              <a:rPr spc="20" dirty="0">
                <a:solidFill>
                  <a:prstClr val="black"/>
                </a:solidFill>
                <a:latin typeface="Arial"/>
                <a:cs typeface="Arial"/>
              </a:rPr>
              <a:t> </a:t>
            </a:r>
            <a:r>
              <a:rPr dirty="0">
                <a:solidFill>
                  <a:prstClr val="black"/>
                </a:solidFill>
                <a:latin typeface="Arial"/>
                <a:cs typeface="Arial"/>
              </a:rPr>
              <a:t>if n</a:t>
            </a:r>
            <a:r>
              <a:rPr spc="-15" dirty="0">
                <a:solidFill>
                  <a:prstClr val="black"/>
                </a:solidFill>
                <a:latin typeface="Arial"/>
                <a:cs typeface="Arial"/>
              </a:rPr>
              <a:t>e</a:t>
            </a:r>
            <a:r>
              <a:rPr dirty="0">
                <a:solidFill>
                  <a:prstClr val="black"/>
                </a:solidFill>
                <a:latin typeface="Arial"/>
                <a:cs typeface="Arial"/>
              </a:rPr>
              <a:t>c</a:t>
            </a:r>
            <a:r>
              <a:rPr spc="-10" dirty="0">
                <a:solidFill>
                  <a:prstClr val="black"/>
                </a:solidFill>
                <a:latin typeface="Arial"/>
                <a:cs typeface="Arial"/>
              </a:rPr>
              <a:t>e</a:t>
            </a:r>
            <a:r>
              <a:rPr dirty="0">
                <a:solidFill>
                  <a:prstClr val="black"/>
                </a:solidFill>
                <a:latin typeface="Arial"/>
                <a:cs typeface="Arial"/>
              </a:rPr>
              <a:t>ss</a:t>
            </a:r>
            <a:r>
              <a:rPr spc="-10" dirty="0">
                <a:solidFill>
                  <a:prstClr val="black"/>
                </a:solidFill>
                <a:latin typeface="Arial"/>
                <a:cs typeface="Arial"/>
              </a:rPr>
              <a:t>a</a:t>
            </a:r>
            <a:r>
              <a:rPr dirty="0">
                <a:solidFill>
                  <a:prstClr val="black"/>
                </a:solidFill>
                <a:latin typeface="Arial"/>
                <a:cs typeface="Arial"/>
              </a:rPr>
              <a:t>ry</a:t>
            </a:r>
            <a:r>
              <a:rPr spc="10" dirty="0">
                <a:solidFill>
                  <a:prstClr val="black"/>
                </a:solidFill>
                <a:latin typeface="Arial"/>
                <a:cs typeface="Arial"/>
              </a:rPr>
              <a:t> </a:t>
            </a:r>
            <a:r>
              <a:rPr spc="-10" dirty="0">
                <a:solidFill>
                  <a:prstClr val="black"/>
                </a:solidFill>
                <a:latin typeface="Arial"/>
                <a:cs typeface="Arial"/>
              </a:rPr>
              <a:t>an</a:t>
            </a:r>
            <a:r>
              <a:rPr dirty="0">
                <a:solidFill>
                  <a:prstClr val="black"/>
                </a:solidFill>
                <a:latin typeface="Arial"/>
                <a:cs typeface="Arial"/>
              </a:rPr>
              <a:t>d</a:t>
            </a:r>
            <a:r>
              <a:rPr spc="-5" dirty="0">
                <a:solidFill>
                  <a:prstClr val="black"/>
                </a:solidFill>
                <a:latin typeface="Arial"/>
                <a:cs typeface="Arial"/>
              </a:rPr>
              <a:t> </a:t>
            </a:r>
            <a:r>
              <a:rPr dirty="0">
                <a:solidFill>
                  <a:prstClr val="black"/>
                </a:solidFill>
                <a:latin typeface="Arial"/>
                <a:cs typeface="Arial"/>
              </a:rPr>
              <a:t>h</a:t>
            </a:r>
            <a:r>
              <a:rPr spc="-10" dirty="0">
                <a:solidFill>
                  <a:prstClr val="black"/>
                </a:solidFill>
                <a:latin typeface="Arial"/>
                <a:cs typeface="Arial"/>
              </a:rPr>
              <a:t>a</a:t>
            </a:r>
            <a:r>
              <a:rPr dirty="0">
                <a:solidFill>
                  <a:prstClr val="black"/>
                </a:solidFill>
                <a:latin typeface="Arial"/>
                <a:cs typeface="Arial"/>
              </a:rPr>
              <a:t>ve</a:t>
            </a:r>
            <a:r>
              <a:rPr spc="5" dirty="0">
                <a:solidFill>
                  <a:prstClr val="black"/>
                </a:solidFill>
                <a:latin typeface="Arial"/>
                <a:cs typeface="Arial"/>
              </a:rPr>
              <a:t> </a:t>
            </a:r>
            <a:r>
              <a:rPr dirty="0">
                <a:solidFill>
                  <a:prstClr val="black"/>
                </a:solidFill>
                <a:latin typeface="Arial"/>
                <a:cs typeface="Arial"/>
              </a:rPr>
              <a:t>time</a:t>
            </a:r>
          </a:p>
          <a:p>
            <a:pPr marL="756285" marR="5080" lvl="1" indent="-286385">
              <a:spcBef>
                <a:spcPts val="440"/>
              </a:spcBef>
              <a:buFont typeface="Wingdings"/>
              <a:buChar char=""/>
              <a:tabLst>
                <a:tab pos="756920" algn="l"/>
              </a:tabLst>
            </a:pPr>
            <a:r>
              <a:rPr sz="2200" spc="-15" dirty="0">
                <a:solidFill>
                  <a:prstClr val="black"/>
                </a:solidFill>
                <a:latin typeface="Arial"/>
                <a:cs typeface="Arial"/>
              </a:rPr>
              <a:t>Develop</a:t>
            </a:r>
            <a:r>
              <a:rPr sz="2200" spc="15" dirty="0">
                <a:solidFill>
                  <a:prstClr val="black"/>
                </a:solidFill>
                <a:latin typeface="Arial"/>
                <a:cs typeface="Arial"/>
              </a:rPr>
              <a:t> </a:t>
            </a:r>
            <a:r>
              <a:rPr sz="2200" spc="-10" dirty="0">
                <a:solidFill>
                  <a:prstClr val="black"/>
                </a:solidFill>
                <a:latin typeface="Arial"/>
                <a:cs typeface="Arial"/>
              </a:rPr>
              <a:t>res</a:t>
            </a:r>
            <a:r>
              <a:rPr sz="2200" spc="-15" dirty="0">
                <a:solidFill>
                  <a:prstClr val="black"/>
                </a:solidFill>
                <a:latin typeface="Arial"/>
                <a:cs typeface="Arial"/>
              </a:rPr>
              <a:t>po</a:t>
            </a:r>
            <a:r>
              <a:rPr sz="2200" spc="-10" dirty="0">
                <a:solidFill>
                  <a:prstClr val="black"/>
                </a:solidFill>
                <a:latin typeface="Arial"/>
                <a:cs typeface="Arial"/>
              </a:rPr>
              <a:t>n</a:t>
            </a:r>
            <a:r>
              <a:rPr sz="2200" spc="-15" dirty="0">
                <a:solidFill>
                  <a:prstClr val="black"/>
                </a:solidFill>
                <a:latin typeface="Arial"/>
                <a:cs typeface="Arial"/>
              </a:rPr>
              <a:t>s</a:t>
            </a:r>
            <a:r>
              <a:rPr sz="2200" spc="-10" dirty="0">
                <a:solidFill>
                  <a:prstClr val="black"/>
                </a:solidFill>
                <a:latin typeface="Arial"/>
                <a:cs typeface="Arial"/>
              </a:rPr>
              <a:t>e</a:t>
            </a:r>
            <a:r>
              <a:rPr sz="2200" spc="-15" dirty="0">
                <a:solidFill>
                  <a:prstClr val="black"/>
                </a:solidFill>
                <a:latin typeface="Arial"/>
                <a:cs typeface="Arial"/>
              </a:rPr>
              <a:t>s</a:t>
            </a:r>
            <a:r>
              <a:rPr sz="2200" dirty="0">
                <a:solidFill>
                  <a:prstClr val="black"/>
                </a:solidFill>
                <a:latin typeface="Arial"/>
                <a:cs typeface="Arial"/>
              </a:rPr>
              <a:t> </a:t>
            </a:r>
            <a:r>
              <a:rPr sz="2200" spc="-10" dirty="0">
                <a:solidFill>
                  <a:prstClr val="black"/>
                </a:solidFill>
                <a:latin typeface="Arial"/>
                <a:cs typeface="Arial"/>
              </a:rPr>
              <a:t>to</a:t>
            </a:r>
            <a:r>
              <a:rPr sz="2200" spc="-5" dirty="0">
                <a:solidFill>
                  <a:prstClr val="black"/>
                </a:solidFill>
                <a:latin typeface="Arial"/>
                <a:cs typeface="Arial"/>
              </a:rPr>
              <a:t> </a:t>
            </a:r>
            <a:r>
              <a:rPr sz="2200" spc="-15" dirty="0">
                <a:solidFill>
                  <a:prstClr val="black"/>
                </a:solidFill>
                <a:latin typeface="Arial"/>
                <a:cs typeface="Arial"/>
              </a:rPr>
              <a:t>remai</a:t>
            </a:r>
            <a:r>
              <a:rPr sz="2200" spc="-10" dirty="0">
                <a:solidFill>
                  <a:prstClr val="black"/>
                </a:solidFill>
                <a:latin typeface="Arial"/>
                <a:cs typeface="Arial"/>
              </a:rPr>
              <a:t>ning</a:t>
            </a:r>
            <a:r>
              <a:rPr sz="2200" spc="10" dirty="0">
                <a:solidFill>
                  <a:prstClr val="black"/>
                </a:solidFill>
                <a:latin typeface="Arial"/>
                <a:cs typeface="Arial"/>
              </a:rPr>
              <a:t> </a:t>
            </a:r>
            <a:r>
              <a:rPr sz="2200" spc="-10" dirty="0">
                <a:solidFill>
                  <a:prstClr val="black"/>
                </a:solidFill>
                <a:latin typeface="Arial"/>
                <a:cs typeface="Arial"/>
              </a:rPr>
              <a:t>potential</a:t>
            </a:r>
            <a:r>
              <a:rPr sz="2200" spc="-5" dirty="0">
                <a:solidFill>
                  <a:prstClr val="black"/>
                </a:solidFill>
                <a:latin typeface="Arial"/>
                <a:cs typeface="Arial"/>
              </a:rPr>
              <a:t> </a:t>
            </a:r>
            <a:r>
              <a:rPr sz="2200" spc="-15" dirty="0">
                <a:solidFill>
                  <a:prstClr val="black"/>
                </a:solidFill>
                <a:latin typeface="Arial"/>
                <a:cs typeface="Arial"/>
              </a:rPr>
              <a:t>RAIs</a:t>
            </a:r>
            <a:r>
              <a:rPr sz="2200" spc="5" dirty="0">
                <a:solidFill>
                  <a:prstClr val="black"/>
                </a:solidFill>
                <a:latin typeface="Arial"/>
                <a:cs typeface="Arial"/>
              </a:rPr>
              <a:t> </a:t>
            </a:r>
            <a:r>
              <a:rPr sz="2200" spc="-15" dirty="0">
                <a:solidFill>
                  <a:prstClr val="black"/>
                </a:solidFill>
                <a:latin typeface="Arial"/>
                <a:cs typeface="Arial"/>
              </a:rPr>
              <a:t>from</a:t>
            </a:r>
            <a:r>
              <a:rPr sz="2200" spc="15" dirty="0">
                <a:solidFill>
                  <a:prstClr val="black"/>
                </a:solidFill>
                <a:latin typeface="Arial"/>
                <a:cs typeface="Arial"/>
              </a:rPr>
              <a:t> </a:t>
            </a:r>
            <a:r>
              <a:rPr sz="2200" spc="-15" dirty="0">
                <a:solidFill>
                  <a:prstClr val="black"/>
                </a:solidFill>
                <a:latin typeface="Arial"/>
                <a:cs typeface="Arial"/>
              </a:rPr>
              <a:t>readine</a:t>
            </a:r>
            <a:r>
              <a:rPr sz="2200" spc="-10" dirty="0">
                <a:solidFill>
                  <a:prstClr val="black"/>
                </a:solidFill>
                <a:latin typeface="Arial"/>
                <a:cs typeface="Arial"/>
              </a:rPr>
              <a:t>s</a:t>
            </a:r>
            <a:r>
              <a:rPr sz="2200" spc="-15" dirty="0">
                <a:solidFill>
                  <a:prstClr val="black"/>
                </a:solidFill>
                <a:latin typeface="Arial"/>
                <a:cs typeface="Arial"/>
              </a:rPr>
              <a:t>s</a:t>
            </a:r>
            <a:r>
              <a:rPr sz="2200" spc="-10" dirty="0">
                <a:solidFill>
                  <a:prstClr val="black"/>
                </a:solidFill>
                <a:latin typeface="Arial"/>
                <a:cs typeface="Arial"/>
              </a:rPr>
              <a:t> as</a:t>
            </a:r>
            <a:r>
              <a:rPr sz="2200" spc="-15" dirty="0">
                <a:solidFill>
                  <a:prstClr val="black"/>
                </a:solidFill>
                <a:latin typeface="Arial"/>
                <a:cs typeface="Arial"/>
              </a:rPr>
              <a:t>s</a:t>
            </a:r>
            <a:r>
              <a:rPr sz="2200" spc="-10" dirty="0">
                <a:solidFill>
                  <a:prstClr val="black"/>
                </a:solidFill>
                <a:latin typeface="Arial"/>
                <a:cs typeface="Arial"/>
              </a:rPr>
              <a:t>e</a:t>
            </a:r>
            <a:r>
              <a:rPr sz="2200" spc="-15" dirty="0">
                <a:solidFill>
                  <a:prstClr val="black"/>
                </a:solidFill>
                <a:latin typeface="Arial"/>
                <a:cs typeface="Arial"/>
              </a:rPr>
              <a:t>s</a:t>
            </a:r>
            <a:r>
              <a:rPr sz="2200" spc="-10" dirty="0">
                <a:solidFill>
                  <a:prstClr val="black"/>
                </a:solidFill>
                <a:latin typeface="Arial"/>
                <a:cs typeface="Arial"/>
              </a:rPr>
              <a:t>s</a:t>
            </a:r>
            <a:r>
              <a:rPr sz="2200" spc="-15" dirty="0">
                <a:solidFill>
                  <a:prstClr val="black"/>
                </a:solidFill>
                <a:latin typeface="Arial"/>
                <a:cs typeface="Arial"/>
              </a:rPr>
              <a:t>ment</a:t>
            </a:r>
            <a:endParaRPr sz="2200" dirty="0">
              <a:solidFill>
                <a:prstClr val="black"/>
              </a:solidFill>
              <a:latin typeface="Arial"/>
              <a:cs typeface="Arial"/>
            </a:endParaRPr>
          </a:p>
          <a:p>
            <a:pPr marL="756285" lvl="1" indent="-286385">
              <a:lnSpc>
                <a:spcPts val="2615"/>
              </a:lnSpc>
              <a:spcBef>
                <a:spcPts val="525"/>
              </a:spcBef>
              <a:buFont typeface="Wingdings"/>
              <a:buChar char=""/>
              <a:tabLst>
                <a:tab pos="756920" algn="l"/>
              </a:tabLst>
            </a:pPr>
            <a:r>
              <a:rPr sz="2200" spc="-60" dirty="0">
                <a:solidFill>
                  <a:prstClr val="black"/>
                </a:solidFill>
                <a:latin typeface="Arial"/>
                <a:cs typeface="Arial"/>
              </a:rPr>
              <a:t>W</a:t>
            </a:r>
            <a:r>
              <a:rPr sz="2200" spc="-15" dirty="0">
                <a:solidFill>
                  <a:prstClr val="black"/>
                </a:solidFill>
                <a:latin typeface="Arial"/>
                <a:cs typeface="Arial"/>
              </a:rPr>
              <a:t>ork</a:t>
            </a:r>
            <a:r>
              <a:rPr sz="2200" spc="5" dirty="0">
                <a:solidFill>
                  <a:prstClr val="black"/>
                </a:solidFill>
                <a:latin typeface="Arial"/>
                <a:cs typeface="Arial"/>
              </a:rPr>
              <a:t> </a:t>
            </a:r>
            <a:r>
              <a:rPr sz="2200" spc="-15" dirty="0">
                <a:solidFill>
                  <a:prstClr val="black"/>
                </a:solidFill>
                <a:latin typeface="Arial"/>
                <a:cs typeface="Arial"/>
              </a:rPr>
              <a:t>on</a:t>
            </a:r>
            <a:r>
              <a:rPr sz="2200" dirty="0">
                <a:solidFill>
                  <a:prstClr val="black"/>
                </a:solidFill>
                <a:latin typeface="Arial"/>
                <a:cs typeface="Arial"/>
              </a:rPr>
              <a:t> </a:t>
            </a:r>
            <a:r>
              <a:rPr sz="2200" spc="-10" dirty="0">
                <a:solidFill>
                  <a:prstClr val="black"/>
                </a:solidFill>
                <a:latin typeface="Arial"/>
                <a:cs typeface="Arial"/>
              </a:rPr>
              <a:t>applicat</a:t>
            </a:r>
            <a:r>
              <a:rPr sz="2200" dirty="0">
                <a:solidFill>
                  <a:prstClr val="black"/>
                </a:solidFill>
                <a:latin typeface="Arial"/>
                <a:cs typeface="Arial"/>
              </a:rPr>
              <a:t>i</a:t>
            </a:r>
            <a:r>
              <a:rPr sz="2200" spc="-15" dirty="0">
                <a:solidFill>
                  <a:prstClr val="black"/>
                </a:solidFill>
                <a:latin typeface="Arial"/>
                <a:cs typeface="Arial"/>
              </a:rPr>
              <a:t>on</a:t>
            </a:r>
            <a:r>
              <a:rPr sz="2200" spc="-5" dirty="0">
                <a:solidFill>
                  <a:prstClr val="black"/>
                </a:solidFill>
                <a:latin typeface="Arial"/>
                <a:cs typeface="Arial"/>
              </a:rPr>
              <a:t> </a:t>
            </a:r>
            <a:r>
              <a:rPr sz="2200" spc="-10" dirty="0">
                <a:solidFill>
                  <a:prstClr val="black"/>
                </a:solidFill>
                <a:latin typeface="Arial"/>
                <a:cs typeface="Arial"/>
              </a:rPr>
              <a:t>re</a:t>
            </a:r>
            <a:r>
              <a:rPr sz="2200" spc="-25" dirty="0">
                <a:solidFill>
                  <a:prstClr val="black"/>
                </a:solidFill>
                <a:latin typeface="Arial"/>
                <a:cs typeface="Arial"/>
              </a:rPr>
              <a:t>v</a:t>
            </a:r>
            <a:r>
              <a:rPr sz="2200" spc="-15" dirty="0">
                <a:solidFill>
                  <a:prstClr val="black"/>
                </a:solidFill>
                <a:latin typeface="Arial"/>
                <a:cs typeface="Arial"/>
              </a:rPr>
              <a:t>iew</a:t>
            </a:r>
            <a:r>
              <a:rPr sz="2200" spc="5" dirty="0">
                <a:solidFill>
                  <a:prstClr val="black"/>
                </a:solidFill>
                <a:latin typeface="Arial"/>
                <a:cs typeface="Arial"/>
              </a:rPr>
              <a:t> </a:t>
            </a:r>
            <a:r>
              <a:rPr sz="2200" spc="-10" dirty="0">
                <a:solidFill>
                  <a:prstClr val="black"/>
                </a:solidFill>
                <a:latin typeface="Arial"/>
                <a:cs typeface="Arial"/>
              </a:rPr>
              <a:t>ris</a:t>
            </a:r>
            <a:r>
              <a:rPr sz="2200" spc="-15" dirty="0">
                <a:solidFill>
                  <a:prstClr val="black"/>
                </a:solidFill>
                <a:latin typeface="Arial"/>
                <a:cs typeface="Arial"/>
              </a:rPr>
              <a:t>ks</a:t>
            </a:r>
            <a:endParaRPr lang="en-US" sz="2200" spc="-15" dirty="0">
              <a:solidFill>
                <a:prstClr val="black"/>
              </a:solidFill>
              <a:latin typeface="Arial"/>
              <a:cs typeface="Arial"/>
            </a:endParaRPr>
          </a:p>
          <a:p>
            <a:pPr marL="756285" lvl="1" indent="-286385">
              <a:lnSpc>
                <a:spcPts val="2615"/>
              </a:lnSpc>
              <a:spcBef>
                <a:spcPts val="525"/>
              </a:spcBef>
              <a:buFont typeface="Wingdings"/>
              <a:buChar char=""/>
              <a:tabLst>
                <a:tab pos="756920" algn="l"/>
              </a:tabLst>
            </a:pPr>
            <a:r>
              <a:rPr lang="en-US" sz="2200" spc="-15" dirty="0">
                <a:solidFill>
                  <a:prstClr val="black"/>
                </a:solidFill>
                <a:latin typeface="Arial"/>
                <a:cs typeface="Arial"/>
              </a:rPr>
              <a:t>Expected NRC fees ~$1MM/month in 2017</a:t>
            </a:r>
          </a:p>
          <a:p>
            <a:pPr marL="756285" lvl="1" indent="-286385">
              <a:lnSpc>
                <a:spcPts val="2615"/>
              </a:lnSpc>
              <a:spcBef>
                <a:spcPts val="525"/>
              </a:spcBef>
              <a:buFont typeface="Wingdings"/>
              <a:buChar char=""/>
              <a:tabLst>
                <a:tab pos="756920" algn="l"/>
              </a:tabLst>
            </a:pPr>
            <a:r>
              <a:rPr lang="en-US" sz="2200" spc="-15" dirty="0">
                <a:solidFill>
                  <a:prstClr val="black"/>
                </a:solidFill>
                <a:latin typeface="Arial"/>
                <a:cs typeface="Arial"/>
              </a:rPr>
              <a:t>Once accepted, 40-month review clock starts to issuance of design certification (expected Summer 2020)</a:t>
            </a:r>
            <a:endParaRPr sz="2200" dirty="0">
              <a:solidFill>
                <a:prstClr val="black"/>
              </a:solidFill>
              <a:latin typeface="Arial"/>
              <a:cs typeface="Arial"/>
            </a:endParaRPr>
          </a:p>
        </p:txBody>
      </p:sp>
      <p:sp>
        <p:nvSpPr>
          <p:cNvPr id="4" name="object 4"/>
          <p:cNvSpPr txBox="1">
            <a:spLocks noGrp="1"/>
          </p:cNvSpPr>
          <p:nvPr>
            <p:ph type="sldNum" sz="quarter" idx="4294967295"/>
          </p:nvPr>
        </p:nvSpPr>
        <p:spPr>
          <a:xfrm>
            <a:off x="79146" y="6408294"/>
            <a:ext cx="285115" cy="290829"/>
          </a:xfrm>
          <a:prstGeom prst="rect">
            <a:avLst/>
          </a:prstGeom>
        </p:spPr>
        <p:txBody>
          <a:bodyPr vert="horz" wrap="square" lIns="0" tIns="112650" rIns="0" bIns="0" rtlCol="0">
            <a:spAutoFit/>
          </a:bodyPr>
          <a:lstStyle/>
          <a:p>
            <a:pPr marL="88265"/>
            <a:fld id="{81D60167-4931-47E6-BA6A-407CBD079E47}" type="slidenum">
              <a:rPr dirty="0"/>
              <a:pPr marL="88265"/>
              <a:t>7</a:t>
            </a:fld>
            <a:endParaRPr dirty="0"/>
          </a:p>
        </p:txBody>
      </p:sp>
      <p:sp>
        <p:nvSpPr>
          <p:cNvPr id="3" name="object 3"/>
          <p:cNvSpPr txBox="1">
            <a:spLocks noGrp="1"/>
          </p:cNvSpPr>
          <p:nvPr>
            <p:ph type="title"/>
          </p:nvPr>
        </p:nvSpPr>
        <p:spPr>
          <a:xfrm>
            <a:off x="0" y="192598"/>
            <a:ext cx="9144000" cy="615553"/>
          </a:xfrm>
          <a:prstGeom prst="rect">
            <a:avLst/>
          </a:prstGeom>
        </p:spPr>
        <p:txBody>
          <a:bodyPr vert="horz" wrap="square" lIns="0" tIns="0" rIns="0" bIns="0" rtlCol="0" anchor="ctr">
            <a:spAutoFit/>
          </a:bodyPr>
          <a:lstStyle/>
          <a:p>
            <a:pPr marL="1800860" algn="l">
              <a:lnSpc>
                <a:spcPts val="4760"/>
              </a:lnSpc>
            </a:pPr>
            <a:r>
              <a:rPr spc="-30" dirty="0"/>
              <a:t>D</a:t>
            </a:r>
            <a:r>
              <a:rPr spc="-45" dirty="0"/>
              <a:t>C</a:t>
            </a:r>
            <a:r>
              <a:rPr spc="-30" dirty="0"/>
              <a:t>A</a:t>
            </a:r>
            <a:r>
              <a:rPr spc="-145" dirty="0"/>
              <a:t> </a:t>
            </a:r>
            <a:r>
              <a:rPr spc="-30" dirty="0"/>
              <a:t>Su</a:t>
            </a:r>
            <a:r>
              <a:rPr spc="-45" dirty="0"/>
              <a:t>b</a:t>
            </a:r>
            <a:r>
              <a:rPr spc="-20" dirty="0"/>
              <a:t>mittal</a:t>
            </a:r>
            <a:r>
              <a:rPr spc="30" dirty="0"/>
              <a:t> </a:t>
            </a:r>
            <a:r>
              <a:rPr spc="-30" dirty="0"/>
              <a:t>U</a:t>
            </a:r>
            <a:r>
              <a:rPr spc="-40" dirty="0"/>
              <a:t>p</a:t>
            </a:r>
            <a:r>
              <a:rPr spc="-25" dirty="0"/>
              <a:t>date</a:t>
            </a:r>
          </a:p>
        </p:txBody>
      </p:sp>
    </p:spTree>
    <p:extLst>
      <p:ext uri="{BB962C8B-B14F-4D97-AF65-F5344CB8AC3E}">
        <p14:creationId xmlns:p14="http://schemas.microsoft.com/office/powerpoint/2010/main" val="2369274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6200" y="6416675"/>
            <a:ext cx="381000" cy="365125"/>
          </a:xfrm>
          <a:prstGeom prst="rect">
            <a:avLst/>
          </a:prstGeom>
        </p:spPr>
        <p:txBody>
          <a:bodyPr/>
          <a:lstStyle/>
          <a:p>
            <a:fld id="{35C31FC7-E686-404C-BD6C-D33CA314F37A}" type="slidenum">
              <a:rPr lang="en-US" smtClean="0"/>
              <a:pPr/>
              <a:t>8</a:t>
            </a:fld>
            <a:endParaRPr lang="en-US" dirty="0"/>
          </a:p>
        </p:txBody>
      </p:sp>
      <p:sp>
        <p:nvSpPr>
          <p:cNvPr id="3" name="Title 2"/>
          <p:cNvSpPr>
            <a:spLocks noGrp="1"/>
          </p:cNvSpPr>
          <p:nvPr>
            <p:ph type="title"/>
          </p:nvPr>
        </p:nvSpPr>
        <p:spPr>
          <a:xfrm>
            <a:off x="0" y="33593"/>
            <a:ext cx="9144000" cy="906443"/>
          </a:xfrm>
        </p:spPr>
        <p:txBody>
          <a:bodyPr anchor="ctr"/>
          <a:lstStyle/>
          <a:p>
            <a:r>
              <a:rPr lang="en-US" dirty="0" smtClean="0"/>
              <a:t>NuScale Advisory Board (</a:t>
            </a:r>
            <a:r>
              <a:rPr lang="en-US" dirty="0" err="1" smtClean="0"/>
              <a:t>NuAB</a:t>
            </a:r>
            <a:r>
              <a:rPr lang="en-US" dirty="0" smtClean="0"/>
              <a:t>)</a:t>
            </a:r>
            <a:endParaRPr lang="en-US" dirty="0"/>
          </a:p>
        </p:txBody>
      </p:sp>
      <p:pic>
        <p:nvPicPr>
          <p:cNvPr id="5" name="Picture 4" descr="NuAB Wheel 11081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14849" y="1024757"/>
            <a:ext cx="5184887" cy="5249922"/>
          </a:xfrm>
          <a:prstGeom prst="rect">
            <a:avLst/>
          </a:prstGeom>
        </p:spPr>
      </p:pic>
    </p:spTree>
    <p:extLst>
      <p:ext uri="{BB962C8B-B14F-4D97-AF65-F5344CB8AC3E}">
        <p14:creationId xmlns:p14="http://schemas.microsoft.com/office/powerpoint/2010/main" val="815655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3200" dirty="0" smtClean="0"/>
              <a:t>Program WIN (Western Initiative for Nuclear)</a:t>
            </a:r>
            <a:endParaRPr lang="en-US" sz="32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12778" y="1137638"/>
            <a:ext cx="5431221" cy="427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000125"/>
            <a:ext cx="35052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Western Initiative for Nuclear (WIN) is a multi-western state collaboration to deploy a series of NuScale Power Projects</a:t>
            </a:r>
          </a:p>
          <a:p>
            <a:r>
              <a:rPr lang="en-US" sz="2400" dirty="0">
                <a:solidFill>
                  <a:prstClr val="black"/>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Involved Program WIN participants:  NuScale, UAMPS, Energy Northwest, ID, UT, OR, WA, WY, AZ, </a:t>
            </a:r>
            <a:r>
              <a:rPr lang="en-US" sz="2400" dirty="0">
                <a:solidFill>
                  <a:srgbClr val="C00000"/>
                </a:solidFill>
                <a:latin typeface="Arial" panose="020B0604020202020204" pitchFamily="34" charset="0"/>
                <a:cs typeface="Arial" panose="020B0604020202020204" pitchFamily="34" charset="0"/>
              </a:rPr>
              <a:t>NM, MT</a:t>
            </a:r>
            <a:r>
              <a:rPr lang="en-US" sz="2400" dirty="0" smtClean="0">
                <a:solidFill>
                  <a:srgbClr val="C00000"/>
                </a:solidFill>
                <a:latin typeface="Arial" panose="020B0604020202020204" pitchFamily="34" charset="0"/>
                <a:cs typeface="Arial" panose="020B0604020202020204" pitchFamily="34" charset="0"/>
              </a:rPr>
              <a:t>?, CO?</a:t>
            </a:r>
            <a:endParaRPr lang="en-US" sz="2400" dirty="0">
              <a:solidFill>
                <a:srgbClr val="C00000"/>
              </a:solidFill>
              <a:latin typeface="Arial" panose="020B0604020202020204" pitchFamily="34" charset="0"/>
              <a:cs typeface="Arial" panose="020B0604020202020204" pitchFamily="34" charset="0"/>
            </a:endParaRPr>
          </a:p>
        </p:txBody>
      </p:sp>
      <p:sp>
        <p:nvSpPr>
          <p:cNvPr id="7" name="Slide Number Placeholder 3"/>
          <p:cNvSpPr>
            <a:spLocks noGrp="1"/>
          </p:cNvSpPr>
          <p:nvPr>
            <p:ph type="sldNum" sz="quarter" idx="4294967295"/>
          </p:nvPr>
        </p:nvSpPr>
        <p:spPr>
          <a:xfrm>
            <a:off x="76200" y="6400800"/>
            <a:ext cx="2133600" cy="365125"/>
          </a:xfrm>
          <a:prstGeom prst="rect">
            <a:avLst/>
          </a:prstGeom>
        </p:spPr>
        <p:txBody>
          <a:bodyPr/>
          <a:lstStyle/>
          <a:p>
            <a:fld id="{4091F121-2904-440A-B77E-FBD3D790DDDD}" type="slidenum">
              <a:rPr lang="en-US" smtClean="0"/>
              <a:pPr/>
              <a:t>9</a:t>
            </a:fld>
            <a:endParaRPr lang="en-US" dirty="0"/>
          </a:p>
        </p:txBody>
      </p:sp>
    </p:spTree>
    <p:extLst>
      <p:ext uri="{BB962C8B-B14F-4D97-AF65-F5344CB8AC3E}">
        <p14:creationId xmlns:p14="http://schemas.microsoft.com/office/powerpoint/2010/main" val="14949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7_NuScalePower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on1" id="{0F69EC4A-2A4A-D24F-B1A6-674BA13B8F70}" vid="{D7F43993-AD37-9740-81DD-914659ABEC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2017_NuScalePower_Template</Template>
  <TotalTime>178</TotalTime>
  <Words>1974</Words>
  <Application>Microsoft Office PowerPoint</Application>
  <PresentationFormat>On-screen Show (4:3)</PresentationFormat>
  <Paragraphs>399</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2017_NuScalePower_Template</vt:lpstr>
      <vt:lpstr>PowerPoint Presentation</vt:lpstr>
      <vt:lpstr>PowerPoint Presentation</vt:lpstr>
      <vt:lpstr>DCA Status-Completed 12/31/16</vt:lpstr>
      <vt:lpstr>Final DCA Assembly and Submittal</vt:lpstr>
      <vt:lpstr>DCA Hand-off to NRC</vt:lpstr>
      <vt:lpstr>DCA Announcement PR Event – Jan. 12th</vt:lpstr>
      <vt:lpstr>DCA Submittal Update</vt:lpstr>
      <vt:lpstr>NuScale Advisory Board (NuAB)</vt:lpstr>
      <vt:lpstr>Program WIN (Western Initiative for Nuclear)</vt:lpstr>
      <vt:lpstr>NMIN – New Mexico Initiative for Nuclear</vt:lpstr>
      <vt:lpstr>What Will Project WIN mean to Idaho?</vt:lpstr>
      <vt:lpstr>What is Needed to Ensure Success in Idaho?</vt:lpstr>
      <vt:lpstr>NuScale RPV Head Ingot Being Forged</vt:lpstr>
      <vt:lpstr>Machining of the NuScale RPV Head</vt:lpstr>
      <vt:lpstr>PowerPoint Presentation</vt:lpstr>
      <vt:lpstr>NuScale Power Control Room Simulator</vt:lpstr>
      <vt:lpstr>NuScale Control Room Simulator</vt:lpstr>
      <vt:lpstr>PowerPoint Presentation</vt:lpstr>
      <vt:lpstr>NuScale Plant Needs</vt:lpstr>
      <vt:lpstr>Supplier Scope - Minimum</vt:lpstr>
      <vt:lpstr>Supplier Scope Options </vt:lpstr>
      <vt:lpstr>Selection Process Timeline</vt:lpstr>
      <vt:lpstr>Key Selection Criteria</vt:lpstr>
      <vt:lpstr>NuFAB Company Attendee List</vt:lpstr>
      <vt:lpstr>Key Takeaways</vt:lpstr>
      <vt:lpstr>PowerPoint Presentation</vt:lpstr>
      <vt:lpstr>PowerPoint Presentation</vt:lpstr>
      <vt:lpstr>UAMPS CFPP Project Schedule (Nov 2016)</vt:lpstr>
      <vt:lpstr>PowerPoint Presentation</vt:lpstr>
      <vt:lpstr>Size Comparison</vt:lpstr>
      <vt:lpstr>Coolant Flow Driven By Physics  </vt:lpstr>
      <vt:lpstr>NuScale Announces Major Breakthrough in Safety Wall Street Journal - April 16, 2013</vt:lpstr>
      <vt:lpstr>Reactor Building Cross Section</vt:lpstr>
      <vt:lpstr>Site Overview</vt:lpstr>
      <vt:lpstr>The Genesis of Project WIN</vt:lpstr>
      <vt:lpstr>NuEx Tours – NIST, Control Room Simulator and UMM</vt:lpstr>
    </vt:vector>
  </TitlesOfParts>
  <Company>NuScale Power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Mellott, James</dc:creator>
  <cp:lastModifiedBy>McGough, Mike</cp:lastModifiedBy>
  <cp:revision>15</cp:revision>
  <cp:lastPrinted>2014-12-23T20:37:24Z</cp:lastPrinted>
  <dcterms:created xsi:type="dcterms:W3CDTF">2017-01-13T00:33:53Z</dcterms:created>
  <dcterms:modified xsi:type="dcterms:W3CDTF">2017-01-14T23:35:19Z</dcterms:modified>
</cp:coreProperties>
</file>