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9" r:id="rId3"/>
    <p:sldId id="348" r:id="rId4"/>
    <p:sldId id="365" r:id="rId5"/>
    <p:sldId id="350" r:id="rId6"/>
    <p:sldId id="361" r:id="rId7"/>
    <p:sldId id="354" r:id="rId8"/>
    <p:sldId id="360" r:id="rId9"/>
    <p:sldId id="358" r:id="rId10"/>
    <p:sldId id="357" r:id="rId11"/>
    <p:sldId id="356" r:id="rId12"/>
    <p:sldId id="364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88016" autoAdjust="0"/>
  </p:normalViewPr>
  <p:slideViewPr>
    <p:cSldViewPr>
      <p:cViewPr varScale="1">
        <p:scale>
          <a:sx n="104" d="100"/>
          <a:sy n="104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0B9F46D-993E-4AB4-961F-5FB998255A53}" type="datetimeFigureOut">
              <a:rPr lang="en-US" altLang="en-US"/>
              <a:pPr/>
              <a:t>1/13/2017</a:t>
            </a:fld>
            <a:endParaRPr lang="en-US" alt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4AE1CEA-95BC-4C60-B756-09EEF301E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56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4938E4E3-B9E3-49E6-BF8F-2B7DD4D17BBA}" type="datetimeFigureOut">
              <a:rPr lang="en-US" altLang="en-US"/>
              <a:pPr/>
              <a:t>1/13/2017</a:t>
            </a:fld>
            <a:endParaRPr lang="en-US" alt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816FCA2C-98DE-4E78-AF05-70DBEE975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1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A96BB-9AB8-44A1-94F7-F35A9AE2F193}" type="slidenum">
              <a:rPr lang="en-US" altLang="en-US" sz="1800"/>
              <a:pPr>
                <a:spcBef>
                  <a:spcPct val="0"/>
                </a:spcBef>
              </a:pPr>
              <a:t>1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1881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CA2C-98DE-4E78-AF05-70DBEE97598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1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CA2C-98DE-4E78-AF05-70DBEE97598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7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5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92A052-E66C-3D45-B16E-A13CE848A49E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5226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CA2C-98DE-4E78-AF05-70DBEE97598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6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8458201" cy="3954872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562600" y="5867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B4D4D-AE5A-4C23-ACA4-B8D7EF78F644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30DFE-F823-49E2-B07C-3FB7AFFE4DD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2" descr="New_DOE_Logo_Color_800x2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3361019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3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41806-C69F-48A9-98FD-086DA86D67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E157C5-ADD0-4ED2-BE9D-0C1B504EAEDF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0BAF1-4807-4423-9944-9E1A0B21CB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B92B39-63BE-4347-9315-5581B97721B1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8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66132-093B-436D-8125-FD72F3B51D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3AAE80-A327-4200-A67E-AAEC25E81633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3C23-DC4A-4C29-A5E0-E68FD80E53AB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5EBA-A15A-448E-BA0A-4C7A898219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4" descr="New_DOE_Seal_Color_Hi-Res_04280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6" y="6065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7B901-DD5A-4D63-983D-2E3EEDC6FD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708BA39-88DE-4ACF-B429-E139082B7733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2814296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New_DOE_Seal_Color_Hi-Res_04280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6" y="6065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29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961DD-2D4A-4FC4-A1D3-FC65AD164C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3E469B9-8DB9-4592-8994-E53B8C667F22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0"/>
            <a:ext cx="2298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New_DOE_Seal_Color_Hi-Res_04280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" y="7619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31D1-5C7C-4B48-BF31-7FEBA3D625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8670C1-24F1-4548-A7C0-E8D967906F50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B5F49-63B5-4AEA-AE3E-E525191AD6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6709A-F153-4981-8649-041E08B8F10D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9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62F38-8291-4427-85DA-B99EBB5E5C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38DD7F-692A-4796-943E-B8C0202C9572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5BF9D-0AF7-4AE3-9C4C-F6BACA5E54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9CFBBD-EC7C-4772-8737-A5B8B455E8E7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7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05CC7-1A24-4BE9-A86D-E38B92725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80AC54-4085-4C9C-A55E-CE06A788DDA8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  <p:pic>
        <p:nvPicPr>
          <p:cNvPr id="5" name="Picture 2" descr="New_DOE_Logo_Color_800x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050"/>
            <a:ext cx="1863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247900" y="112713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smtClean="0">
                <a:solidFill>
                  <a:schemeClr val="tx2"/>
                </a:solidFill>
              </a:rPr>
              <a:t>Office of </a:t>
            </a:r>
          </a:p>
          <a:p>
            <a:pPr eaLnBrk="1" hangingPunct="1">
              <a:defRPr/>
            </a:pPr>
            <a:r>
              <a:rPr lang="en-US" altLang="en-US" sz="1400" dirty="0" smtClean="0">
                <a:solidFill>
                  <a:schemeClr val="tx2"/>
                </a:solidFill>
              </a:rPr>
              <a:t>Nuclear Energy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47900" y="146050"/>
            <a:ext cx="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2972C-15ED-4BB8-989B-C473E4EAF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5AB150B-793A-4D30-BA6D-1DB025AC06AB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9598396C-2290-445E-8AAF-3BAEEB7FB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fld id="{778DCD90-AE0C-4077-9D78-208AC5E08468}" type="datetime1">
              <a:rPr lang="en-US" altLang="en-US" smtClean="0"/>
              <a:t>1/13/2017</a:t>
            </a:fld>
            <a:endParaRPr lang="en-US" altLang="en-US" sz="1000">
              <a:solidFill>
                <a:srgbClr val="A0A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0773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ergy.gov/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0" y="836613"/>
            <a:ext cx="8570976" cy="1296988"/>
          </a:xfrm>
        </p:spPr>
        <p:txBody>
          <a:bodyPr/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Update on Office of Nuclear Energy Programs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2133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kern="1200" spc="-1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89560" y="5486400"/>
            <a:ext cx="5486400" cy="1108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38200" y="5584190"/>
            <a:ext cx="7143750" cy="1108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5672896"/>
            <a:ext cx="6400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Ray </a:t>
            </a:r>
            <a:r>
              <a:rPr lang="en-US" altLang="en-US" sz="2400" dirty="0" err="1" smtClean="0"/>
              <a:t>Furstenau</a:t>
            </a:r>
            <a:endParaRPr lang="en-US" altLang="en-US" sz="2400" dirty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2400" dirty="0" smtClean="0"/>
              <a:t>Acting Assistant Secretary </a:t>
            </a:r>
            <a:r>
              <a:rPr lang="en-US" altLang="en-US" sz="2400" dirty="0"/>
              <a:t>for Nuclear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383" y="304800"/>
            <a:ext cx="7620000" cy="1143000"/>
          </a:xfrm>
        </p:spPr>
        <p:txBody>
          <a:bodyPr/>
          <a:lstStyle/>
          <a:p>
            <a:pPr algn="ctr"/>
            <a:r>
              <a:rPr lang="en-US" altLang="en-US" sz="4600" dirty="0"/>
              <a:t>Nuclear Waste Management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678"/>
            <a:ext cx="8458200" cy="39031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006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7015"/>
            <a:ext cx="7620000" cy="1143000"/>
          </a:xfrm>
        </p:spPr>
        <p:txBody>
          <a:bodyPr/>
          <a:lstStyle/>
          <a:p>
            <a:pPr algn="ctr"/>
            <a:r>
              <a:rPr lang="en-US" altLang="en-US" sz="3200" dirty="0"/>
              <a:t>Nuclear Science User Facilities and Enabling Capabilities</a:t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4" name="Picture 3" descr="AT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2893195" cy="3809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22" y="3377195"/>
            <a:ext cx="2406760" cy="164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22" y="1156100"/>
            <a:ext cx="2406760" cy="1813093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5377128"/>
            <a:ext cx="8458200" cy="83978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EAE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B77BB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0773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rgbClr val="E29702"/>
              </a:buClr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Provides the research community a means to conduct cutting-edge nuclear energy R&amp;D by providing access to unique irradiation and post-irradiation examination capabilities, located at Idaho National Laboratory and various partner facilities.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9627" y="5010774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</a:rPr>
              <a:t>Advanced Test Reactor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1669" y="3016213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</a:rPr>
              <a:t>Hot Fuel Examination Facility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6577" y="502154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</a:rPr>
              <a:t>Transient Reactor Test Facility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5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20000" cy="609600"/>
          </a:xfrm>
        </p:spPr>
        <p:txBody>
          <a:bodyPr/>
          <a:lstStyle/>
          <a:p>
            <a:r>
              <a:rPr lang="en-US" dirty="0" smtClean="0"/>
              <a:t>More information can be found at: </a:t>
            </a:r>
            <a:r>
              <a:rPr lang="en-US" dirty="0" smtClean="0">
                <a:hlinkClick r:id="rId2"/>
              </a:rPr>
              <a:t>energy.gov/ne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92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7264"/>
            <a:ext cx="7620000" cy="1143000"/>
          </a:xfrm>
        </p:spPr>
        <p:txBody>
          <a:bodyPr/>
          <a:lstStyle/>
          <a:p>
            <a:pPr algn="ctr"/>
            <a:r>
              <a:rPr lang="en-US" altLang="en-US" sz="4600" dirty="0" smtClean="0"/>
              <a:t>NE Mission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00264"/>
            <a:ext cx="7620000" cy="4800600"/>
          </a:xfrm>
          <a:prstGeom prst="roundRect">
            <a:avLst/>
          </a:prstGeom>
          <a:ln/>
          <a:effectLst>
            <a:softEdge rad="63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The Office of Nuclear Energy’s mission is to advance nuclear power as a resource capable of meeting the Nation’s clean energy, environmental, and national security needs by resolving technical, cost, safety, proliferation resistance, and security barriers through research, development, and demonstration (RD&amp;D). NE supports the diverse civilian nuclear energy programs of the U.S. government, leading federal RD&amp;D efforts in nuclear energy technologies, including generation, safety, waste storage and management, and security technologies.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3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Calibri" panose="020F0502020204030204" pitchFamily="34" charset="0"/>
              </a:rPr>
              <a:t>Organization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EED25EBA-A15A-448E-BA0A-4C7A8982192F}" type="slidenum">
              <a:rPr lang="en-US" altLang="en-US" smtClean="0"/>
              <a:pPr algn="ctr">
                <a:defRPr/>
              </a:pPr>
              <a:t>3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9992"/>
            <a:ext cx="8094900" cy="52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4</a:t>
            </a:fld>
            <a:endParaRPr lang="en-US" alt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62200" y="5018881"/>
            <a:ext cx="434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i="1" dirty="0"/>
              <a:t>Dollars in Thousands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315404"/>
              </p:ext>
            </p:extLst>
          </p:nvPr>
        </p:nvGraphicFramePr>
        <p:xfrm>
          <a:off x="76200" y="1831975"/>
          <a:ext cx="8320088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7734390" imgH="2876576" progId="Excel.Sheet.12">
                  <p:embed/>
                </p:oleObj>
              </mc:Choice>
              <mc:Fallback>
                <p:oleObj name="Worksheet" r:id="rId3" imgW="7734390" imgH="2876576" progId="Excel.Shee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831975"/>
                        <a:ext cx="8320088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1625" y="3341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anose="020F0502020204030204" pitchFamily="34" charset="0"/>
              </a:rPr>
              <a:t>FY 2015 – FY 2017 Request</a:t>
            </a:r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9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305800" cy="1143000"/>
          </a:xfrm>
        </p:spPr>
        <p:txBody>
          <a:bodyPr/>
          <a:lstStyle/>
          <a:p>
            <a:pPr algn="ctr"/>
            <a:r>
              <a:rPr lang="en-US" altLang="en-US" sz="4600" dirty="0" smtClean="0"/>
              <a:t>Major Programmatic Responsibilities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19100" y="1828800"/>
            <a:ext cx="7620000" cy="4800600"/>
          </a:xfrm>
        </p:spPr>
        <p:txBody>
          <a:bodyPr/>
          <a:lstStyle/>
          <a:p>
            <a:r>
              <a:rPr lang="en-US" altLang="en-US" sz="2800" dirty="0" smtClean="0"/>
              <a:t>Sustaining the Current Fleet of Light Water Reactors</a:t>
            </a:r>
          </a:p>
          <a:p>
            <a:r>
              <a:rPr lang="en-US" altLang="en-US" sz="2800" dirty="0" smtClean="0"/>
              <a:t>Deploying Small Modular Reactors</a:t>
            </a:r>
          </a:p>
          <a:p>
            <a:r>
              <a:rPr lang="en-US" altLang="en-US" sz="2800" dirty="0" smtClean="0"/>
              <a:t>Demonstrating Advanced Reactors</a:t>
            </a:r>
          </a:p>
          <a:p>
            <a:r>
              <a:rPr lang="en-US" altLang="en-US" sz="2800" dirty="0" smtClean="0"/>
              <a:t>Nuclear Waste Management</a:t>
            </a:r>
          </a:p>
          <a:p>
            <a:r>
              <a:rPr lang="en-US" altLang="en-US" sz="2800" dirty="0" smtClean="0"/>
              <a:t>Nuclear Science User Facilities and Enabling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5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258" y="762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altLang="en-US" sz="4600" dirty="0" smtClean="0"/>
              <a:t>Top Leadership </a:t>
            </a:r>
            <a:r>
              <a:rPr lang="en-US" altLang="en-US" sz="4600" dirty="0"/>
              <a:t>C</a:t>
            </a:r>
            <a:r>
              <a:rPr lang="en-US" altLang="en-US" sz="4600" dirty="0" smtClean="0"/>
              <a:t>hallenges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258" y="1371600"/>
            <a:ext cx="7620000" cy="4800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Premature Retirement of Some Current Nuclear Power Plants</a:t>
            </a:r>
          </a:p>
          <a:p>
            <a:pPr eaLnBrk="1" hangingPunct="1"/>
            <a:r>
              <a:rPr lang="en-US" altLang="en-US" sz="2800" dirty="0" smtClean="0"/>
              <a:t>Path Forward on Advanced Reactor Development</a:t>
            </a:r>
          </a:p>
          <a:p>
            <a:pPr eaLnBrk="1" hangingPunct="1"/>
            <a:r>
              <a:rPr lang="en-US" altLang="en-US" sz="2800" dirty="0" smtClean="0"/>
              <a:t>Deployment of Small Modular Reactors</a:t>
            </a:r>
          </a:p>
          <a:p>
            <a:pPr eaLnBrk="1" hangingPunct="1"/>
            <a:r>
              <a:rPr lang="en-US" altLang="en-US" sz="2800" dirty="0" smtClean="0"/>
              <a:t>Long-term Management </a:t>
            </a:r>
            <a:r>
              <a:rPr lang="en-US" altLang="en-US" sz="2800" dirty="0"/>
              <a:t>of </a:t>
            </a:r>
            <a:r>
              <a:rPr lang="en-US" altLang="en-US" sz="2800" dirty="0" smtClean="0"/>
              <a:t>Spent Nuclear Fuel </a:t>
            </a:r>
            <a:r>
              <a:rPr lang="en-US" altLang="en-US" sz="2800"/>
              <a:t>and </a:t>
            </a:r>
            <a:r>
              <a:rPr lang="en-US" altLang="en-US" sz="2800" smtClean="0"/>
              <a:t>High-Level </a:t>
            </a:r>
            <a:r>
              <a:rPr lang="en-US" altLang="en-US" sz="2800" dirty="0" smtClean="0"/>
              <a:t>Radioactive Waste</a:t>
            </a:r>
          </a:p>
          <a:p>
            <a:pPr eaLnBrk="1" hangingPunct="1"/>
            <a:r>
              <a:rPr lang="en-US" altLang="en-US" sz="2800" dirty="0" smtClean="0"/>
              <a:t>Stewardship </a:t>
            </a:r>
            <a:r>
              <a:rPr lang="en-US" altLang="en-US" sz="2800" dirty="0"/>
              <a:t>of the Nuclear Infrastructure at the INL</a:t>
            </a:r>
          </a:p>
          <a:p>
            <a:pPr eaLnBrk="1" hangingPunct="1"/>
            <a:endParaRPr lang="en-US" altLang="en-US" sz="1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065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143000"/>
          </a:xfrm>
        </p:spPr>
        <p:txBody>
          <a:bodyPr/>
          <a:lstStyle/>
          <a:p>
            <a:pPr algn="ctr"/>
            <a:r>
              <a:rPr lang="en-US" altLang="en-US" sz="3200" dirty="0"/>
              <a:t>Sustaining the Current Fleet of Light Water </a:t>
            </a:r>
            <a:r>
              <a:rPr lang="en-US" altLang="en-US" sz="3200" dirty="0" smtClean="0"/>
              <a:t>Reactors… and Beyond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9210" y="4330540"/>
            <a:ext cx="7964488" cy="2228850"/>
            <a:chOff x="579542" y="3390314"/>
            <a:chExt cx="7965197" cy="2228491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584106" y="3390314"/>
              <a:ext cx="7960633" cy="2228491"/>
              <a:chOff x="584106" y="3390314"/>
              <a:chExt cx="7960633" cy="2228491"/>
            </a:xfrm>
          </p:grpSpPr>
          <p:sp>
            <p:nvSpPr>
              <p:cNvPr id="10" name="Trapezoid 9"/>
              <p:cNvSpPr/>
              <p:nvPr/>
            </p:nvSpPr>
            <p:spPr bwMode="auto">
              <a:xfrm rot="16200000">
                <a:off x="3457294" y="996672"/>
                <a:ext cx="1219004" cy="6964982"/>
              </a:xfrm>
              <a:prstGeom prst="trapezoid">
                <a:avLst>
                  <a:gd name="adj" fmla="val 15916"/>
                </a:avLst>
              </a:prstGeom>
              <a:solidFill>
                <a:srgbClr val="31466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1" name="Straight Connector 10"/>
              <p:cNvCxnSpPr>
                <a:endCxn id="15" idx="0"/>
              </p:cNvCxnSpPr>
              <p:nvPr/>
            </p:nvCxnSpPr>
            <p:spPr bwMode="auto">
              <a:xfrm flipH="1">
                <a:off x="819276" y="4112511"/>
                <a:ext cx="0" cy="7190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>
                <a:endCxn id="16" idx="0"/>
              </p:cNvCxnSpPr>
              <p:nvPr/>
            </p:nvCxnSpPr>
            <p:spPr bwMode="auto">
              <a:xfrm flipH="1">
                <a:off x="2562506" y="4022037"/>
                <a:ext cx="7938" cy="8682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H="1">
                <a:off x="4364479" y="4022037"/>
                <a:ext cx="11114" cy="9666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>
                <a:endCxn id="18" idx="0"/>
              </p:cNvCxnSpPr>
              <p:nvPr/>
            </p:nvCxnSpPr>
            <p:spPr bwMode="auto">
              <a:xfrm flipH="1">
                <a:off x="6293463" y="3939501"/>
                <a:ext cx="3175" cy="109996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31"/>
              <p:cNvSpPr txBox="1">
                <a:spLocks noChangeArrowheads="1"/>
              </p:cNvSpPr>
              <p:nvPr/>
            </p:nvSpPr>
            <p:spPr bwMode="auto">
              <a:xfrm>
                <a:off x="589406" y="4832217"/>
                <a:ext cx="458570" cy="24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2010</a:t>
                </a:r>
              </a:p>
            </p:txBody>
          </p:sp>
          <p:sp>
            <p:nvSpPr>
              <p:cNvPr id="16" name="TextBox 32"/>
              <p:cNvSpPr txBox="1">
                <a:spLocks noChangeArrowheads="1"/>
              </p:cNvSpPr>
              <p:nvPr/>
            </p:nvSpPr>
            <p:spPr bwMode="auto">
              <a:xfrm>
                <a:off x="2333683" y="4890917"/>
                <a:ext cx="458570" cy="24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2020</a:t>
                </a:r>
              </a:p>
            </p:txBody>
          </p:sp>
          <p:sp>
            <p:nvSpPr>
              <p:cNvPr id="17" name="TextBox 33"/>
              <p:cNvSpPr txBox="1">
                <a:spLocks noChangeArrowheads="1"/>
              </p:cNvSpPr>
              <p:nvPr/>
            </p:nvSpPr>
            <p:spPr bwMode="auto">
              <a:xfrm>
                <a:off x="4106416" y="4987899"/>
                <a:ext cx="458570" cy="24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2030</a:t>
                </a:r>
              </a:p>
            </p:txBody>
          </p:sp>
          <p:sp>
            <p:nvSpPr>
              <p:cNvPr id="18" name="TextBox 34"/>
              <p:cNvSpPr txBox="1">
                <a:spLocks noChangeArrowheads="1"/>
              </p:cNvSpPr>
              <p:nvPr/>
            </p:nvSpPr>
            <p:spPr bwMode="auto">
              <a:xfrm>
                <a:off x="6064115" y="5040218"/>
                <a:ext cx="458570" cy="24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4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2040</a:t>
                </a:r>
              </a:p>
            </p:txBody>
          </p:sp>
          <p:sp>
            <p:nvSpPr>
              <p:cNvPr id="19" name="Right Arrow 18"/>
              <p:cNvSpPr/>
              <p:nvPr/>
            </p:nvSpPr>
            <p:spPr bwMode="auto">
              <a:xfrm>
                <a:off x="7433390" y="3390314"/>
                <a:ext cx="1111349" cy="2228491"/>
              </a:xfrm>
              <a:prstGeom prst="rightArrow">
                <a:avLst>
                  <a:gd name="adj1" fmla="val 50507"/>
                  <a:gd name="adj2" fmla="val 100000"/>
                </a:avLst>
              </a:prstGeom>
              <a:gradFill flip="none" rotWithShape="1">
                <a:gsLst>
                  <a:gs pos="46000">
                    <a:srgbClr val="31466D"/>
                  </a:gs>
                  <a:gs pos="99000">
                    <a:schemeClr val="tx1">
                      <a:lumMod val="5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5597081" y="4085136"/>
              <a:ext cx="2524802" cy="78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ADVANCED REACTORS 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NUCLEAR HYBRID ENERGY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SUSTAINABLE FUEL CYCLE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GEOLOGIC REPOSITORY</a:t>
              </a:r>
            </a:p>
          </p:txBody>
        </p:sp>
        <p:sp>
          <p:nvSpPr>
            <p:cNvPr id="7" name="TextBox 23"/>
            <p:cNvSpPr txBox="1">
              <a:spLocks noChangeArrowheads="1"/>
            </p:cNvSpPr>
            <p:nvPr/>
          </p:nvSpPr>
          <p:spPr bwMode="auto">
            <a:xfrm>
              <a:off x="1895960" y="4113274"/>
              <a:ext cx="2327968" cy="27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LWR LIFE EXTENSION (80 </a:t>
              </a:r>
              <a:r>
                <a:rPr lang="en-US" altLang="en-US" sz="1400" b="1" dirty="0" err="1">
                  <a:solidFill>
                    <a:srgbClr val="FFFF00"/>
                  </a:solidFill>
                  <a:latin typeface="Arial Narrow" panose="020B0606020202030204" pitchFamily="34" charset="0"/>
                </a:rPr>
                <a:t>yrs</a:t>
              </a:r>
              <a:r>
                <a:rPr lang="en-US" alt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579542" y="4472837"/>
              <a:ext cx="2327968" cy="44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LWR LIFE EXTENSION (60 yrs)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USED FUEL STORAGE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3241184" y="4393167"/>
              <a:ext cx="2359290" cy="61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ADVANCED LWR BASED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SYSTEMS &amp; COMPONENTS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SMALL MODULAR REACTORS</a:t>
              </a: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77420" y="1584379"/>
            <a:ext cx="7515228" cy="2995612"/>
            <a:chOff x="195216" y="698026"/>
            <a:chExt cx="7957774" cy="3311114"/>
          </a:xfrm>
        </p:grpSpPr>
        <p:graphicFrame>
          <p:nvGraphicFramePr>
            <p:cNvPr id="21" name="Content Placeholder 3"/>
            <p:cNvGraphicFramePr>
              <a:graphicFrameLocks/>
            </p:cNvGraphicFramePr>
            <p:nvPr/>
          </p:nvGraphicFramePr>
          <p:xfrm>
            <a:off x="195216" y="698026"/>
            <a:ext cx="7957774" cy="3311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r:id="rId3" imgW="7517019" imgH="2999492" progId="Excel.Chart.8">
                    <p:embed/>
                  </p:oleObj>
                </mc:Choice>
                <mc:Fallback>
                  <p:oleObj r:id="rId3" imgW="7517019" imgH="299949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16" y="698026"/>
                          <a:ext cx="7957774" cy="3311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2209571" y="2849677"/>
              <a:ext cx="44990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i="1">
                  <a:solidFill>
                    <a:srgbClr val="FFFF00"/>
                  </a:solidFill>
                  <a:latin typeface="Arial Narrow" panose="020B0606020202030204" pitchFamily="34" charset="0"/>
                </a:rPr>
                <a:t>Life extension to 80 yrs for 60% of current capacity (younger and larger units)</a:t>
              </a: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4668087" y="1931577"/>
              <a:ext cx="3246437" cy="71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i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The partitioning between </a:t>
              </a:r>
              <a:r>
                <a:rPr lang="en-US" altLang="en-US" sz="1200" i="1" dirty="0" smtClean="0">
                  <a:solidFill>
                    <a:srgbClr val="FFFF00"/>
                  </a:solidFill>
                  <a:latin typeface="Arial Narrow" panose="020B0606020202030204" pitchFamily="34" charset="0"/>
                </a:rPr>
                <a:t>GEN </a:t>
              </a:r>
              <a:r>
                <a:rPr lang="en-US" altLang="en-US" sz="1200" i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III+, SMRs, and GEN IV depend on the availability of the technologies and supply-chain considerations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567"/>
            <a:ext cx="8229600" cy="1143000"/>
          </a:xfrm>
        </p:spPr>
        <p:txBody>
          <a:bodyPr/>
          <a:lstStyle/>
          <a:p>
            <a:pPr algn="ctr"/>
            <a:r>
              <a:rPr lang="en-US" altLang="en-US" sz="4600" dirty="0"/>
              <a:t>Deploying </a:t>
            </a:r>
            <a:r>
              <a:rPr lang="en-US" altLang="en-US" sz="4600" dirty="0" smtClean="0"/>
              <a:t>Small</a:t>
            </a:r>
            <a:br>
              <a:rPr lang="en-US" altLang="en-US" sz="4600" dirty="0" smtClean="0"/>
            </a:br>
            <a:r>
              <a:rPr lang="en-US" altLang="en-US" sz="4600" dirty="0" smtClean="0"/>
              <a:t> </a:t>
            </a:r>
            <a:r>
              <a:rPr lang="en-US" altLang="en-US" sz="4600" dirty="0"/>
              <a:t>Modular Reactors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-178643" y="1269984"/>
            <a:ext cx="4629989" cy="248920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Calibri" charset="0"/>
              </a:rPr>
              <a:t>NuScale </a:t>
            </a:r>
          </a:p>
          <a:p>
            <a:pPr lvl="1" eaLnBrk="1" hangingPunct="1"/>
            <a:r>
              <a:rPr lang="en-US" sz="1600" dirty="0">
                <a:latin typeface="Calibri" charset="0"/>
              </a:rPr>
              <a:t>Design Certification Application (DCA) Design </a:t>
            </a:r>
            <a:r>
              <a:rPr lang="en-US" sz="1600" dirty="0" smtClean="0">
                <a:latin typeface="Calibri" charset="0"/>
              </a:rPr>
              <a:t>Submitted to the NRC in January 2017:</a:t>
            </a:r>
            <a:endParaRPr lang="en-US" sz="1600" dirty="0">
              <a:latin typeface="Calibri" charset="0"/>
            </a:endParaRPr>
          </a:p>
          <a:p>
            <a:pPr lvl="2" eaLnBrk="1" hangingPunct="1"/>
            <a:r>
              <a:rPr lang="en-US" sz="1400" dirty="0" err="1" smtClean="0">
                <a:latin typeface="Calibri" charset="0"/>
              </a:rPr>
              <a:t>NuScale’s</a:t>
            </a:r>
            <a:r>
              <a:rPr lang="en-US" sz="1400" dirty="0" smtClean="0">
                <a:latin typeface="Calibri" charset="0"/>
              </a:rPr>
              <a:t> </a:t>
            </a:r>
            <a:r>
              <a:rPr lang="en-US" sz="1400" dirty="0">
                <a:latin typeface="Calibri" charset="0"/>
              </a:rPr>
              <a:t>DCA consists of nearly 12,000 pages of technical </a:t>
            </a:r>
            <a:r>
              <a:rPr lang="en-US" sz="1400" dirty="0" smtClean="0">
                <a:latin typeface="Calibri" charset="0"/>
              </a:rPr>
              <a:t>information</a:t>
            </a:r>
          </a:p>
          <a:p>
            <a:pPr lvl="2" eaLnBrk="1" hangingPunct="1"/>
            <a:r>
              <a:rPr lang="en-US" sz="1400" dirty="0"/>
              <a:t>NRC is expected to take approximately 60 days to complete a docketing review to determine if additional information is required prior to commencing their </a:t>
            </a:r>
            <a:r>
              <a:rPr lang="en-US" sz="1400" dirty="0" smtClean="0"/>
              <a:t>review  </a:t>
            </a:r>
            <a:endParaRPr lang="en-US" sz="1400" dirty="0"/>
          </a:p>
          <a:p>
            <a:pPr lvl="2" eaLnBrk="1" hangingPunct="1"/>
            <a:r>
              <a:rPr lang="en-US" sz="1400" dirty="0" smtClean="0">
                <a:latin typeface="Calibri" charset="0"/>
              </a:rPr>
              <a:t>Once </a:t>
            </a:r>
            <a:r>
              <a:rPr lang="en-US" sz="1400" dirty="0">
                <a:latin typeface="Calibri" charset="0"/>
              </a:rPr>
              <a:t>docketed, NRC has targeted completing the DCA review and approval process within 40 </a:t>
            </a:r>
            <a:r>
              <a:rPr lang="en-US" sz="1400" dirty="0" smtClean="0">
                <a:latin typeface="Calibri" charset="0"/>
              </a:rPr>
              <a:t>months (</a:t>
            </a:r>
            <a:r>
              <a:rPr lang="en-US" sz="1400" dirty="0" smtClean="0"/>
              <a:t>≈May 2020)</a:t>
            </a:r>
            <a:endParaRPr lang="en-US" sz="1400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8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76200" y="4247131"/>
            <a:ext cx="69005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AE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TVA Siting</a:t>
            </a:r>
          </a:p>
          <a:p>
            <a:pPr lvl="1" eaLnBrk="1" hangingPunct="1"/>
            <a:r>
              <a:rPr lang="en-US" sz="1600" dirty="0">
                <a:latin typeface="Calibri" charset="0"/>
              </a:rPr>
              <a:t>Submitted Early Site Permit Application to </a:t>
            </a:r>
            <a:r>
              <a:rPr lang="en-US" sz="1600" dirty="0" smtClean="0">
                <a:latin typeface="Calibri" charset="0"/>
              </a:rPr>
              <a:t>NRC </a:t>
            </a:r>
            <a:endParaRPr lang="en-US" sz="1600" dirty="0">
              <a:latin typeface="Calibri" charset="0"/>
            </a:endParaRPr>
          </a:p>
          <a:p>
            <a:pPr lvl="2" eaLnBrk="1" hangingPunct="1"/>
            <a:r>
              <a:rPr lang="en-US" sz="1400" dirty="0"/>
              <a:t>The NRC review officially commenced on January 3 and will be completed in approximately 30 months</a:t>
            </a:r>
            <a:r>
              <a:rPr lang="en-US" sz="1400" dirty="0" smtClean="0"/>
              <a:t>.</a:t>
            </a:r>
          </a:p>
          <a:p>
            <a:pPr eaLnBrk="1" hangingPunct="1"/>
            <a:r>
              <a:rPr lang="en-US" sz="1800" dirty="0" err="1" smtClean="0">
                <a:latin typeface="Calibri" charset="0"/>
              </a:rPr>
              <a:t>NuScale</a:t>
            </a:r>
            <a:r>
              <a:rPr lang="en-US" sz="1800" dirty="0" smtClean="0">
                <a:latin typeface="Calibri" charset="0"/>
              </a:rPr>
              <a:t>/UAMPS </a:t>
            </a:r>
            <a:r>
              <a:rPr lang="en-US" sz="1800" dirty="0">
                <a:latin typeface="Calibri" charset="0"/>
              </a:rPr>
              <a:t>Siting</a:t>
            </a:r>
          </a:p>
          <a:p>
            <a:pPr lvl="1" eaLnBrk="1" hangingPunct="1"/>
            <a:r>
              <a:rPr lang="en-US" sz="1600" dirty="0">
                <a:latin typeface="Calibri" charset="0"/>
              </a:rPr>
              <a:t>Site use agreement obtained for a site on the INL reservation</a:t>
            </a:r>
          </a:p>
          <a:p>
            <a:pPr lvl="1" eaLnBrk="1" hangingPunct="1"/>
            <a:r>
              <a:rPr lang="en-US" sz="1600" dirty="0">
                <a:latin typeface="Calibri" charset="0"/>
              </a:rPr>
              <a:t>UAMPS identified a preferred site on the INL in August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19" y="1783946"/>
            <a:ext cx="3839181" cy="25594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95509" y="4378863"/>
            <a:ext cx="3581400" cy="34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AE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77BB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000" i="1" dirty="0" smtClean="0">
                <a:latin typeface="Calibri" charset="0"/>
              </a:rPr>
              <a:t>Submittal of </a:t>
            </a:r>
            <a:r>
              <a:rPr lang="en-US" sz="1000" i="1" dirty="0" err="1" smtClean="0">
                <a:latin typeface="Calibri" charset="0"/>
              </a:rPr>
              <a:t>NuScale</a:t>
            </a:r>
            <a:r>
              <a:rPr lang="en-US" sz="1000" i="1" dirty="0" smtClean="0">
                <a:latin typeface="Calibri" charset="0"/>
              </a:rPr>
              <a:t> DCA to NRC on </a:t>
            </a:r>
            <a:r>
              <a:rPr lang="en-US" sz="1000" i="1" dirty="0">
                <a:latin typeface="Calibri" charset="0"/>
              </a:rPr>
              <a:t>January 12, </a:t>
            </a:r>
            <a:r>
              <a:rPr lang="en-US" sz="1000" i="1" dirty="0" smtClean="0">
                <a:latin typeface="Calibri" charset="0"/>
              </a:rPr>
              <a:t>2017</a:t>
            </a:r>
            <a:endParaRPr lang="en-US" sz="1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2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20000" cy="1143000"/>
          </a:xfrm>
        </p:spPr>
        <p:txBody>
          <a:bodyPr/>
          <a:lstStyle/>
          <a:p>
            <a:pPr algn="ctr"/>
            <a:r>
              <a:rPr lang="en-US" altLang="en-US" sz="4600" dirty="0"/>
              <a:t>Demonstrating Advanced Reactors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88271" y="1600200"/>
            <a:ext cx="6477001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 smtClean="0"/>
              <a:t>There has been increasing interest in advanced non-light water reactors and the benefits they can provide toward clean energy and energy security needs.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>
              <a:defRPr/>
            </a:pPr>
            <a:r>
              <a:rPr lang="en-US" sz="1800" dirty="0" smtClean="0"/>
              <a:t>DOE initiatives have included: </a:t>
            </a:r>
          </a:p>
          <a:p>
            <a:pPr lvl="1">
              <a:defRPr/>
            </a:pPr>
            <a:r>
              <a:rPr lang="en-US" sz="1800" dirty="0" smtClean="0"/>
              <a:t>Development of a vision and </a:t>
            </a:r>
            <a:r>
              <a:rPr lang="en-US" sz="1800" dirty="0"/>
              <a:t>s</a:t>
            </a:r>
            <a:r>
              <a:rPr lang="en-US" sz="1800" dirty="0" smtClean="0"/>
              <a:t>trategy for advanced reactors</a:t>
            </a:r>
          </a:p>
          <a:p>
            <a:pPr lvl="1">
              <a:defRPr/>
            </a:pPr>
            <a:r>
              <a:rPr lang="en-US" sz="1800" dirty="0" smtClean="0"/>
              <a:t>Establishment of the Gateway for Accelerated Innovation in Nuclear (GAIN) </a:t>
            </a:r>
          </a:p>
          <a:p>
            <a:pPr lvl="1">
              <a:defRPr/>
            </a:pPr>
            <a:r>
              <a:rPr lang="en-US" sz="1800" dirty="0"/>
              <a:t>Providing cost shared support for reactor concepts.</a:t>
            </a:r>
          </a:p>
          <a:p>
            <a:pPr lvl="1">
              <a:defRPr/>
            </a:pPr>
            <a:r>
              <a:rPr lang="en-US" sz="1800" dirty="0" smtClean="0"/>
              <a:t>Conduct of a Test/Demonstration Advanced Reactor Planning Study</a:t>
            </a:r>
          </a:p>
          <a:p>
            <a:pPr>
              <a:defRPr/>
            </a:pPr>
            <a:r>
              <a:rPr lang="en-US" altLang="en-US" sz="1800" dirty="0" smtClean="0"/>
              <a:t>These initiatives support the need for new </a:t>
            </a:r>
            <a:r>
              <a:rPr lang="en-US" altLang="en-US" sz="1800" dirty="0"/>
              <a:t>nuclear capacity </a:t>
            </a:r>
            <a:r>
              <a:rPr lang="en-US" altLang="en-US" sz="1800" dirty="0" smtClean="0"/>
              <a:t>that will </a:t>
            </a:r>
            <a:r>
              <a:rPr lang="en-US" altLang="en-US" sz="1800" dirty="0"/>
              <a:t>be needed in the 2030 to 2050 time </a:t>
            </a:r>
            <a:r>
              <a:rPr lang="en-US" altLang="en-US" sz="1800" dirty="0" smtClean="0"/>
              <a:t>frame.</a:t>
            </a:r>
            <a:endParaRPr lang="en-US" sz="1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558" y="1447800"/>
            <a:ext cx="1581150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59055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2030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7C7B901-DD5A-4D63-983D-2E3EEDC6FDFD}" type="slidenum">
              <a:rPr lang="en-US" altLang="en-US" smtClean="0"/>
              <a:pPr algn="ctr"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650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580</Words>
  <Application>Microsoft Office PowerPoint</Application>
  <PresentationFormat>On-screen Show (4:3)</PresentationFormat>
  <Paragraphs>84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Wingdings</vt:lpstr>
      <vt:lpstr>Adjacency</vt:lpstr>
      <vt:lpstr>Worksheet</vt:lpstr>
      <vt:lpstr>Microsoft Excel Chart</vt:lpstr>
      <vt:lpstr>Update on Office of Nuclear Energy Programs</vt:lpstr>
      <vt:lpstr>NE Mission</vt:lpstr>
      <vt:lpstr>Organization Chart</vt:lpstr>
      <vt:lpstr>PowerPoint Presentation</vt:lpstr>
      <vt:lpstr>Major Programmatic Responsibilities</vt:lpstr>
      <vt:lpstr>Top Leadership Challenges </vt:lpstr>
      <vt:lpstr>Sustaining the Current Fleet of Light Water Reactors… and Beyond </vt:lpstr>
      <vt:lpstr>Deploying Small  Modular Reactors</vt:lpstr>
      <vt:lpstr>Demonstrating Advanced Reactors </vt:lpstr>
      <vt:lpstr>Nuclear Waste Management </vt:lpstr>
      <vt:lpstr>Nuclear Science User Facilities and Enabling Capabilities 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2016-02-02T18:49:29Z</dcterms:created>
  <dcterms:modified xsi:type="dcterms:W3CDTF">2017-01-13T19:34:55Z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