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Lst>
  <p:notesMasterIdLst>
    <p:notesMasterId r:id="rId40"/>
  </p:notesMasterIdLst>
  <p:handoutMasterIdLst>
    <p:handoutMasterId r:id="rId41"/>
  </p:handoutMasterIdLst>
  <p:sldIdLst>
    <p:sldId id="446" r:id="rId4"/>
    <p:sldId id="496" r:id="rId5"/>
    <p:sldId id="475" r:id="rId6"/>
    <p:sldId id="467" r:id="rId7"/>
    <p:sldId id="469" r:id="rId8"/>
    <p:sldId id="476" r:id="rId9"/>
    <p:sldId id="471" r:id="rId10"/>
    <p:sldId id="460" r:id="rId11"/>
    <p:sldId id="448" r:id="rId12"/>
    <p:sldId id="478" r:id="rId13"/>
    <p:sldId id="477" r:id="rId14"/>
    <p:sldId id="461" r:id="rId15"/>
    <p:sldId id="454" r:id="rId16"/>
    <p:sldId id="462" r:id="rId17"/>
    <p:sldId id="463" r:id="rId18"/>
    <p:sldId id="464" r:id="rId19"/>
    <p:sldId id="499" r:id="rId20"/>
    <p:sldId id="459" r:id="rId21"/>
    <p:sldId id="493" r:id="rId22"/>
    <p:sldId id="480" r:id="rId23"/>
    <p:sldId id="481" r:id="rId24"/>
    <p:sldId id="482" r:id="rId25"/>
    <p:sldId id="483" r:id="rId26"/>
    <p:sldId id="485" r:id="rId27"/>
    <p:sldId id="487" r:id="rId28"/>
    <p:sldId id="489" r:id="rId29"/>
    <p:sldId id="488" r:id="rId30"/>
    <p:sldId id="490" r:id="rId31"/>
    <p:sldId id="502" r:id="rId32"/>
    <p:sldId id="491" r:id="rId33"/>
    <p:sldId id="498" r:id="rId34"/>
    <p:sldId id="504" r:id="rId35"/>
    <p:sldId id="495" r:id="rId36"/>
    <p:sldId id="474" r:id="rId37"/>
    <p:sldId id="503" r:id="rId38"/>
    <p:sldId id="501"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6746" autoAdjust="0"/>
  </p:normalViewPr>
  <p:slideViewPr>
    <p:cSldViewPr>
      <p:cViewPr>
        <p:scale>
          <a:sx n="70" d="100"/>
          <a:sy n="70" d="100"/>
        </p:scale>
        <p:origin x="-415"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4" d="100"/>
        <a:sy n="84" d="100"/>
      </p:scale>
      <p:origin x="0" y="3970"/>
    </p:cViewPr>
  </p:sorterViewPr>
  <p:notesViewPr>
    <p:cSldViewPr>
      <p:cViewPr varScale="1">
        <p:scale>
          <a:sx n="65" d="100"/>
          <a:sy n="65" d="100"/>
        </p:scale>
        <p:origin x="-315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ason:Library:Caches:TemporaryItems:Outlook%20Temp:UAMPS2015-2016%5b3%5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son:Documents:CFPP:September%2013th%20Meeting:Known%20Regional%20Haze%20Projected%20Retirem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son:Documents:CFPP:September%2013th%20Meeting:Known%20Regional%20Haze%20Projected%20Retiremen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mason:Library:Caches:TemporaryItems:Outlook%20Temp:UAMPS2015-2016%5b3%5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ason:Library:Caches:TemporaryItems:Outlook%20Temp:UAMPS2015-201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ason:Library:Caches:TemporaryItems:Outlook%20Temp:UAMPS2015-2016%5b3%5d.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ason:Library:Caches:TemporaryItems:Outlook%20Temp:UAMPS2015-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ason:Library:Caches:TemporaryItems:Outlook%20Temp:UAMPS2015-2016%5b3%5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UAMPS Resources by Type: 2015-2016</a:t>
            </a:r>
          </a:p>
        </c:rich>
      </c:tx>
      <c:layout>
        <c:manualLayout>
          <c:xMode val="edge"/>
          <c:yMode val="edge"/>
          <c:x val="0.30019532173862901"/>
          <c:y val="3.73073486842889E-2"/>
        </c:manualLayout>
      </c:layout>
      <c:overlay val="0"/>
      <c:spPr>
        <a:noFill/>
        <a:ln w="25400">
          <a:noFill/>
        </a:ln>
      </c:spPr>
    </c:title>
    <c:autoTitleDeleted val="0"/>
    <c:plotArea>
      <c:layout>
        <c:manualLayout>
          <c:layoutTarget val="inner"/>
          <c:xMode val="edge"/>
          <c:yMode val="edge"/>
          <c:x val="0.262738311557209"/>
          <c:y val="0.180299315838168"/>
          <c:w val="0.51373230319693897"/>
          <c:h val="0.70800083149610704"/>
        </c:manualLayout>
      </c:layout>
      <c:pieChart>
        <c:varyColors val="1"/>
        <c:ser>
          <c:idx val="0"/>
          <c:order val="0"/>
          <c:spPr>
            <a:solidFill>
              <a:srgbClr val="9999FF"/>
            </a:solidFill>
            <a:ln w="25400">
              <a:noFill/>
            </a:ln>
            <a:scene3d>
              <a:camera prst="orthographicFront"/>
              <a:lightRig rig="threePt" dir="t"/>
            </a:scene3d>
            <a:sp3d>
              <a:bevelT/>
            </a:sp3d>
          </c:spPr>
          <c:dPt>
            <c:idx val="0"/>
            <c:bubble3D val="0"/>
            <c:spPr>
              <a:solidFill>
                <a:srgbClr val="00ABEA"/>
              </a:solidFill>
              <a:ln w="25400">
                <a:noFill/>
              </a:ln>
              <a:scene3d>
                <a:camera prst="orthographicFront"/>
                <a:lightRig rig="threePt" dir="t"/>
              </a:scene3d>
              <a:sp3d>
                <a:bevelT/>
              </a:sp3d>
            </c:spPr>
          </c:dPt>
          <c:dPt>
            <c:idx val="1"/>
            <c:bubble3D val="0"/>
            <c:spPr>
              <a:solidFill>
                <a:srgbClr val="FCF305"/>
              </a:solidFill>
              <a:ln w="25400">
                <a:noFill/>
              </a:ln>
              <a:scene3d>
                <a:camera prst="orthographicFront"/>
                <a:lightRig rig="threePt" dir="t"/>
              </a:scene3d>
              <a:sp3d>
                <a:bevelT/>
              </a:sp3d>
            </c:spPr>
          </c:dPt>
          <c:dPt>
            <c:idx val="2"/>
            <c:bubble3D val="0"/>
            <c:spPr>
              <a:solidFill>
                <a:srgbClr val="90713A"/>
              </a:solidFill>
              <a:ln w="25400">
                <a:noFill/>
              </a:ln>
              <a:scene3d>
                <a:camera prst="orthographicFront"/>
                <a:lightRig rig="threePt" dir="t"/>
              </a:scene3d>
              <a:sp3d>
                <a:bevelT/>
              </a:sp3d>
            </c:spPr>
          </c:dPt>
          <c:dPt>
            <c:idx val="3"/>
            <c:bubble3D val="0"/>
            <c:spPr>
              <a:solidFill>
                <a:srgbClr val="DD0806"/>
              </a:solidFill>
              <a:ln w="25400">
                <a:noFill/>
              </a:ln>
              <a:scene3d>
                <a:camera prst="orthographicFront"/>
                <a:lightRig rig="threePt" dir="t"/>
              </a:scene3d>
              <a:sp3d>
                <a:bevelT/>
              </a:sp3d>
            </c:spPr>
          </c:dPt>
          <c:dPt>
            <c:idx val="4"/>
            <c:bubble3D val="0"/>
            <c:spPr>
              <a:solidFill>
                <a:srgbClr val="00CC00"/>
              </a:solidFill>
              <a:ln w="25400">
                <a:noFill/>
              </a:ln>
              <a:scene3d>
                <a:camera prst="orthographicFront"/>
                <a:lightRig rig="threePt" dir="t"/>
              </a:scene3d>
              <a:sp3d>
                <a:bevelT/>
              </a:sp3d>
            </c:spPr>
          </c:dPt>
          <c:dPt>
            <c:idx val="5"/>
            <c:bubble3D val="0"/>
            <c:spPr>
              <a:solidFill>
                <a:srgbClr val="AB74D5"/>
              </a:solidFill>
              <a:ln w="25400">
                <a:noFill/>
              </a:ln>
              <a:scene3d>
                <a:camera prst="orthographicFront"/>
                <a:lightRig rig="threePt" dir="t"/>
              </a:scene3d>
              <a:sp3d>
                <a:bevelT/>
              </a:sp3d>
            </c:spPr>
          </c:dPt>
          <c:dPt>
            <c:idx val="6"/>
            <c:bubble3D val="0"/>
            <c:spPr>
              <a:solidFill>
                <a:srgbClr val="FFA366"/>
              </a:solidFill>
              <a:ln w="25400">
                <a:noFill/>
              </a:ln>
              <a:scene3d>
                <a:camera prst="orthographicFront"/>
                <a:lightRig rig="threePt" dir="t"/>
              </a:scene3d>
              <a:sp3d>
                <a:bevelT/>
              </a:sp3d>
            </c:spPr>
          </c:dPt>
          <c:dPt>
            <c:idx val="7"/>
            <c:bubble3D val="0"/>
            <c:spPr>
              <a:solidFill>
                <a:srgbClr val="0000BF"/>
              </a:solidFill>
              <a:ln w="25400">
                <a:noFill/>
              </a:ln>
              <a:scene3d>
                <a:camera prst="orthographicFront"/>
                <a:lightRig rig="threePt" dir="t"/>
              </a:scene3d>
              <a:sp3d>
                <a:bevelT/>
              </a:sp3d>
            </c:spPr>
          </c:dPt>
          <c:dPt>
            <c:idx val="8"/>
            <c:bubble3D val="0"/>
            <c:spPr>
              <a:solidFill>
                <a:srgbClr val="BF00BF"/>
              </a:solidFill>
              <a:ln w="25400">
                <a:noFill/>
              </a:ln>
              <a:scene3d>
                <a:camera prst="orthographicFront"/>
                <a:lightRig rig="threePt" dir="t"/>
              </a:scene3d>
              <a:sp3d>
                <a:bevelT/>
              </a:sp3d>
            </c:spPr>
          </c:dPt>
          <c:dLbls>
            <c:dLbl>
              <c:idx val="4"/>
              <c:layout>
                <c:manualLayout>
                  <c:x val="-1.3186813186813201E-2"/>
                  <c:y val="4.03429147755925E-2"/>
                </c:manualLayout>
              </c:layout>
              <c:dLblPos val="bestFit"/>
              <c:showLegendKey val="0"/>
              <c:showVal val="0"/>
              <c:showCatName val="1"/>
              <c:showSerName val="0"/>
              <c:showPercent val="1"/>
              <c:showBubbleSize val="0"/>
            </c:dLbl>
            <c:dLbl>
              <c:idx val="5"/>
              <c:layout>
                <c:manualLayout>
                  <c:x val="-7.7655677655677602E-2"/>
                  <c:y val="6.4548663640948106E-2"/>
                </c:manualLayout>
              </c:layout>
              <c:dLblPos val="bestFit"/>
              <c:showLegendKey val="0"/>
              <c:showVal val="0"/>
              <c:showCatName val="1"/>
              <c:showSerName val="0"/>
              <c:showPercent val="1"/>
              <c:showBubbleSize val="0"/>
            </c:dLbl>
            <c:dLbl>
              <c:idx val="6"/>
              <c:layout>
                <c:manualLayout>
                  <c:x val="-7.7655793025871805E-2"/>
                  <c:y val="2.0171457387796299E-2"/>
                </c:manualLayout>
              </c:layout>
              <c:dLblPos val="bestFit"/>
              <c:showLegendKey val="0"/>
              <c:showVal val="0"/>
              <c:showCatName val="1"/>
              <c:showSerName val="0"/>
              <c:showPercent val="1"/>
              <c:showBubbleSize val="0"/>
            </c:dLbl>
            <c:dLbl>
              <c:idx val="7"/>
              <c:layout>
                <c:manualLayout>
                  <c:x val="-7.4725274725274696E-2"/>
                  <c:y val="-3.4291477559253603E-2"/>
                </c:manualLayout>
              </c:layout>
              <c:dLblPos val="bestFit"/>
              <c:showLegendKey val="0"/>
              <c:showVal val="0"/>
              <c:showCatName val="1"/>
              <c:showSerName val="0"/>
              <c:showPercent val="1"/>
              <c:showBubbleSize val="0"/>
            </c:dLbl>
            <c:dLbl>
              <c:idx val="8"/>
              <c:layout>
                <c:manualLayout>
                  <c:x val="5.8608058608058599E-3"/>
                  <c:y val="-7.2617246596066595E-2"/>
                </c:manualLayout>
              </c:layout>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dLbl>
            <c:numFmt formatCode="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showLeaderLines val="1"/>
          </c:dLbls>
          <c:cat>
            <c:strRef>
              <c:f>Data!$L$24:$L$32</c:f>
              <c:strCache>
                <c:ptCount val="9"/>
                <c:pt idx="0">
                  <c:v>Hydro</c:v>
                </c:pt>
                <c:pt idx="1">
                  <c:v>Coal</c:v>
                </c:pt>
                <c:pt idx="2">
                  <c:v>Natural Gas</c:v>
                </c:pt>
                <c:pt idx="3">
                  <c:v>Purchases</c:v>
                </c:pt>
                <c:pt idx="4">
                  <c:v>Wind</c:v>
                </c:pt>
                <c:pt idx="5">
                  <c:v>Landfill Gas</c:v>
                </c:pt>
                <c:pt idx="6">
                  <c:v>Waste Heat</c:v>
                </c:pt>
                <c:pt idx="7">
                  <c:v>Nuclear</c:v>
                </c:pt>
                <c:pt idx="8">
                  <c:v>Biogas</c:v>
                </c:pt>
              </c:strCache>
            </c:strRef>
          </c:cat>
          <c:val>
            <c:numRef>
              <c:f>Data!$M$24:$M$32</c:f>
              <c:numCache>
                <c:formatCode>#,##0</c:formatCode>
                <c:ptCount val="9"/>
                <c:pt idx="0">
                  <c:v>1379515.14</c:v>
                </c:pt>
                <c:pt idx="1">
                  <c:v>1181457</c:v>
                </c:pt>
                <c:pt idx="2">
                  <c:v>766932.88</c:v>
                </c:pt>
                <c:pt idx="3">
                  <c:v>1261050.1100000001</c:v>
                </c:pt>
                <c:pt idx="4">
                  <c:v>205668.12599999999</c:v>
                </c:pt>
                <c:pt idx="5">
                  <c:v>60076.303</c:v>
                </c:pt>
                <c:pt idx="6">
                  <c:v>54024.55</c:v>
                </c:pt>
                <c:pt idx="7">
                  <c:v>33529.254999999997</c:v>
                </c:pt>
                <c:pt idx="8">
                  <c:v>6697.107</c:v>
                </c:pt>
              </c:numCache>
            </c:numRef>
          </c:val>
        </c:ser>
        <c:dLbls>
          <c:showLegendKey val="0"/>
          <c:showVal val="0"/>
          <c:showCatName val="0"/>
          <c:showSerName val="0"/>
          <c:showPercent val="0"/>
          <c:showBubbleSize val="0"/>
          <c:showLeaderLines val="1"/>
        </c:dLbls>
        <c:firstSliceAng val="294"/>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Western Coal Plant Retirements (</a:t>
            </a:r>
            <a:r>
              <a:rPr lang="en-US" sz="1800" b="1" i="0" u="none" strike="noStrike" baseline="0" dirty="0" smtClean="0">
                <a:effectLst/>
              </a:rPr>
              <a:t>Actual and Announced)</a:t>
            </a:r>
            <a:endParaRPr lang="en-US" dirty="0"/>
          </a:p>
        </c:rich>
      </c:tx>
      <c:overlay val="0"/>
    </c:title>
    <c:autoTitleDeleted val="0"/>
    <c:plotArea>
      <c:layout/>
      <c:barChart>
        <c:barDir val="bar"/>
        <c:grouping val="clustered"/>
        <c:varyColors val="1"/>
        <c:ser>
          <c:idx val="0"/>
          <c:order val="0"/>
          <c:tx>
            <c:strRef>
              <c:f>Sheet3!$C$1</c:f>
              <c:strCache>
                <c:ptCount val="1"/>
                <c:pt idx="0">
                  <c:v>Projected Coal MWs for Retirement</c:v>
                </c:pt>
              </c:strCache>
            </c:strRef>
          </c:tx>
          <c:invertIfNegative val="0"/>
          <c:dPt>
            <c:idx val="0"/>
            <c:invertIfNegative val="0"/>
            <c:bubble3D val="0"/>
            <c:spPr>
              <a:solidFill>
                <a:schemeClr val="tx1">
                  <a:lumMod val="85000"/>
                  <a:lumOff val="15000"/>
                </a:schemeClr>
              </a:solidFill>
            </c:spPr>
          </c:dPt>
          <c:dPt>
            <c:idx val="1"/>
            <c:invertIfNegative val="0"/>
            <c:bubble3D val="0"/>
            <c:spPr>
              <a:solidFill>
                <a:srgbClr val="660066"/>
              </a:solidFill>
            </c:spPr>
          </c:dPt>
          <c:cat>
            <c:strRef>
              <c:f>Sheet3!$B$2:$B$24</c:f>
              <c:strCache>
                <c:ptCount val="23"/>
                <c:pt idx="0">
                  <c:v>TOTAL RETIRED </c:v>
                </c:pt>
                <c:pt idx="1">
                  <c:v>Dave Johnston Unit 3 12/31/27</c:v>
                </c:pt>
                <c:pt idx="2">
                  <c:v>Cholla Units 1, 3, 4 12/31/25</c:v>
                </c:pt>
                <c:pt idx="3">
                  <c:v>Craig Unit 1 12/31/25</c:v>
                </c:pt>
                <c:pt idx="4">
                  <c:v>Centrella 12/31/25</c:v>
                </c:pt>
                <c:pt idx="5">
                  <c:v>North Valmy 12/31/25</c:v>
                </c:pt>
                <c:pt idx="6">
                  <c:v>IPP 12/31/25</c:v>
                </c:pt>
                <c:pt idx="7">
                  <c:v>Hayden 12/31/23</c:v>
                </c:pt>
                <c:pt idx="8">
                  <c:v>Nucla 12/31/22</c:v>
                </c:pt>
                <c:pt idx="9">
                  <c:v>Colstrip Units 1 &amp; 2 12/31/22</c:v>
                </c:pt>
                <c:pt idx="10">
                  <c:v>Cherokee Station 12/31/22</c:v>
                </c:pt>
                <c:pt idx="11">
                  <c:v>Navajo Generating Station 12/31/19</c:v>
                </c:pt>
                <c:pt idx="12">
                  <c:v>Boardman 12/31/19</c:v>
                </c:pt>
                <c:pt idx="13">
                  <c:v>Valmont 12/31/17</c:v>
                </c:pt>
                <c:pt idx="14">
                  <c:v>San Juan 12/31/17</c:v>
                </c:pt>
                <c:pt idx="15">
                  <c:v>Reid Gardner 12/31/17</c:v>
                </c:pt>
                <c:pt idx="16">
                  <c:v>Naughton Unit 3 12/31/17</c:v>
                </c:pt>
                <c:pt idx="17">
                  <c:v>Cholla Units 2 4/1/16</c:v>
                </c:pt>
                <c:pt idx="18">
                  <c:v>J E Corette Plant-1 4/30/15</c:v>
                </c:pt>
                <c:pt idx="19">
                  <c:v>Corrette 1/1/15</c:v>
                </c:pt>
                <c:pt idx="20">
                  <c:v>Carbon 12/31/14</c:v>
                </c:pt>
                <c:pt idx="21">
                  <c:v>Clark 12/31/13</c:v>
                </c:pt>
                <c:pt idx="22">
                  <c:v>Four Corners 12/31/2013</c:v>
                </c:pt>
              </c:strCache>
            </c:strRef>
          </c:cat>
          <c:val>
            <c:numRef>
              <c:f>Sheet3!$C$2:$C$24</c:f>
              <c:numCache>
                <c:formatCode>General</c:formatCode>
                <c:ptCount val="23"/>
                <c:pt idx="0">
                  <c:v>11882.5</c:v>
                </c:pt>
                <c:pt idx="1">
                  <c:v>300</c:v>
                </c:pt>
                <c:pt idx="2">
                  <c:v>840</c:v>
                </c:pt>
                <c:pt idx="3">
                  <c:v>427</c:v>
                </c:pt>
                <c:pt idx="4">
                  <c:v>1500</c:v>
                </c:pt>
                <c:pt idx="5">
                  <c:v>567</c:v>
                </c:pt>
                <c:pt idx="6">
                  <c:v>1800</c:v>
                </c:pt>
                <c:pt idx="7">
                  <c:v>275.39999999999998</c:v>
                </c:pt>
                <c:pt idx="8">
                  <c:v>100</c:v>
                </c:pt>
                <c:pt idx="9">
                  <c:v>600</c:v>
                </c:pt>
                <c:pt idx="10">
                  <c:v>551.29999999999995</c:v>
                </c:pt>
                <c:pt idx="11">
                  <c:v>750</c:v>
                </c:pt>
                <c:pt idx="12">
                  <c:v>642</c:v>
                </c:pt>
                <c:pt idx="13">
                  <c:v>192</c:v>
                </c:pt>
                <c:pt idx="14">
                  <c:v>924</c:v>
                </c:pt>
                <c:pt idx="15">
                  <c:v>637</c:v>
                </c:pt>
                <c:pt idx="16">
                  <c:v>350</c:v>
                </c:pt>
                <c:pt idx="17">
                  <c:v>289</c:v>
                </c:pt>
                <c:pt idx="18">
                  <c:v>172.8</c:v>
                </c:pt>
                <c:pt idx="19">
                  <c:v>173</c:v>
                </c:pt>
                <c:pt idx="20">
                  <c:v>189</c:v>
                </c:pt>
                <c:pt idx="21">
                  <c:v>43</c:v>
                </c:pt>
                <c:pt idx="22">
                  <c:v>560</c:v>
                </c:pt>
              </c:numCache>
            </c:numRef>
          </c:val>
        </c:ser>
        <c:dLbls>
          <c:showLegendKey val="0"/>
          <c:showVal val="0"/>
          <c:showCatName val="0"/>
          <c:showSerName val="0"/>
          <c:showPercent val="0"/>
          <c:showBubbleSize val="0"/>
        </c:dLbls>
        <c:gapWidth val="75"/>
        <c:axId val="216285184"/>
        <c:axId val="216286720"/>
      </c:barChart>
      <c:catAx>
        <c:axId val="216285184"/>
        <c:scaling>
          <c:orientation val="minMax"/>
        </c:scaling>
        <c:delete val="0"/>
        <c:axPos val="l"/>
        <c:majorTickMark val="out"/>
        <c:minorTickMark val="none"/>
        <c:tickLblPos val="nextTo"/>
        <c:crossAx val="216286720"/>
        <c:crosses val="autoZero"/>
        <c:auto val="1"/>
        <c:lblAlgn val="ctr"/>
        <c:lblOffset val="100"/>
        <c:noMultiLvlLbl val="0"/>
      </c:catAx>
      <c:valAx>
        <c:axId val="216286720"/>
        <c:scaling>
          <c:orientation val="minMax"/>
          <c:max val="14000"/>
        </c:scaling>
        <c:delete val="0"/>
        <c:axPos val="b"/>
        <c:majorGridlines/>
        <c:title>
          <c:tx>
            <c:rich>
              <a:bodyPr/>
              <a:lstStyle/>
              <a:p>
                <a:pPr>
                  <a:defRPr/>
                </a:pPr>
                <a:r>
                  <a:rPr lang="en-US" sz="1800"/>
                  <a:t>MW</a:t>
                </a:r>
                <a:endParaRPr lang="en-US"/>
              </a:p>
            </c:rich>
          </c:tx>
          <c:overlay val="0"/>
        </c:title>
        <c:numFmt formatCode="#,##0" sourceLinked="0"/>
        <c:majorTickMark val="out"/>
        <c:minorTickMark val="none"/>
        <c:tickLblPos val="nextTo"/>
        <c:crossAx val="216285184"/>
        <c:crosses val="autoZero"/>
        <c:crossBetween val="between"/>
        <c:majorUnit val="10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smtClean="0"/>
              <a:t>Acres </a:t>
            </a:r>
            <a:r>
              <a:rPr lang="en-US" dirty="0"/>
              <a:t>Required for 570 MW</a:t>
            </a:r>
          </a:p>
        </c:rich>
      </c:tx>
      <c:overlay val="0"/>
    </c:title>
    <c:autoTitleDeleted val="0"/>
    <c:plotArea>
      <c:layout>
        <c:manualLayout>
          <c:layoutTarget val="inner"/>
          <c:xMode val="edge"/>
          <c:yMode val="edge"/>
          <c:x val="6.3885213857384202E-2"/>
          <c:y val="0.12301413690244301"/>
          <c:w val="0.92208954070082005"/>
          <c:h val="0.80406949858597399"/>
        </c:manualLayout>
      </c:layout>
      <c:barChart>
        <c:barDir val="col"/>
        <c:grouping val="clustered"/>
        <c:varyColors val="0"/>
        <c:ser>
          <c:idx val="0"/>
          <c:order val="0"/>
          <c:tx>
            <c:strRef>
              <c:f>Sheet4!$B$1</c:f>
              <c:strCache>
                <c:ptCount val="1"/>
                <c:pt idx="0">
                  <c:v>Acreage Required for 570 MW</c:v>
                </c:pt>
              </c:strCache>
            </c:strRef>
          </c:tx>
          <c:invertIfNegative val="0"/>
          <c:dPt>
            <c:idx val="0"/>
            <c:invertIfNegative val="0"/>
            <c:bubble3D val="0"/>
            <c:spPr>
              <a:solidFill>
                <a:srgbClr val="00B0F0"/>
              </a:solidFill>
            </c:spPr>
          </c:dPt>
          <c:dPt>
            <c:idx val="1"/>
            <c:invertIfNegative val="0"/>
            <c:bubble3D val="0"/>
            <c:spPr>
              <a:solidFill>
                <a:srgbClr val="FF6600"/>
              </a:solidFill>
            </c:spPr>
          </c:dPt>
          <c:dLbls>
            <c:dLbl>
              <c:idx val="1"/>
              <c:layout>
                <c:manualLayout>
                  <c:x val="-1.41636551753835E-3"/>
                  <c:y val="7.8309930562454402E-2"/>
                </c:manualLayout>
              </c:layout>
              <c:showLegendKey val="0"/>
              <c:showVal val="1"/>
              <c:showCatName val="0"/>
              <c:showSerName val="0"/>
              <c:showPercent val="0"/>
              <c:showBubbleSize val="0"/>
            </c:dLbl>
            <c:numFmt formatCode="#,##0" sourceLinked="0"/>
            <c:txPr>
              <a:bodyPr/>
              <a:lstStyle/>
              <a:p>
                <a:pPr>
                  <a:defRPr sz="1400" b="1"/>
                </a:pPr>
                <a:endParaRPr lang="en-US"/>
              </a:p>
            </c:txPr>
            <c:showLegendKey val="0"/>
            <c:showVal val="1"/>
            <c:showCatName val="0"/>
            <c:showSerName val="0"/>
            <c:showPercent val="0"/>
            <c:showBubbleSize val="0"/>
            <c:showLeaderLines val="0"/>
          </c:dLbls>
          <c:cat>
            <c:strRef>
              <c:f>Sheet4!$A$2:$A$4</c:f>
              <c:strCache>
                <c:ptCount val="3"/>
                <c:pt idx="0">
                  <c:v>Solar</c:v>
                </c:pt>
                <c:pt idx="1">
                  <c:v>Wind</c:v>
                </c:pt>
                <c:pt idx="2">
                  <c:v>NuScale</c:v>
                </c:pt>
              </c:strCache>
            </c:strRef>
          </c:cat>
          <c:val>
            <c:numRef>
              <c:f>Sheet4!$B$2:$B$4</c:f>
              <c:numCache>
                <c:formatCode>General</c:formatCode>
                <c:ptCount val="3"/>
                <c:pt idx="0">
                  <c:v>4161</c:v>
                </c:pt>
                <c:pt idx="1">
                  <c:v>48450</c:v>
                </c:pt>
                <c:pt idx="2">
                  <c:v>40</c:v>
                </c:pt>
              </c:numCache>
            </c:numRef>
          </c:val>
        </c:ser>
        <c:dLbls>
          <c:showLegendKey val="0"/>
          <c:showVal val="0"/>
          <c:showCatName val="0"/>
          <c:showSerName val="0"/>
          <c:showPercent val="0"/>
          <c:showBubbleSize val="0"/>
        </c:dLbls>
        <c:gapWidth val="150"/>
        <c:axId val="216326144"/>
        <c:axId val="216327680"/>
      </c:barChart>
      <c:catAx>
        <c:axId val="216326144"/>
        <c:scaling>
          <c:orientation val="minMax"/>
        </c:scaling>
        <c:delete val="0"/>
        <c:axPos val="b"/>
        <c:majorTickMark val="out"/>
        <c:minorTickMark val="none"/>
        <c:tickLblPos val="nextTo"/>
        <c:txPr>
          <a:bodyPr/>
          <a:lstStyle/>
          <a:p>
            <a:pPr>
              <a:defRPr sz="1400" b="1"/>
            </a:pPr>
            <a:endParaRPr lang="en-US"/>
          </a:p>
        </c:txPr>
        <c:crossAx val="216327680"/>
        <c:crosses val="autoZero"/>
        <c:auto val="1"/>
        <c:lblAlgn val="ctr"/>
        <c:lblOffset val="100"/>
        <c:noMultiLvlLbl val="0"/>
      </c:catAx>
      <c:valAx>
        <c:axId val="216327680"/>
        <c:scaling>
          <c:orientation val="minMax"/>
          <c:max val="50000"/>
          <c:min val="0"/>
        </c:scaling>
        <c:delete val="0"/>
        <c:axPos val="l"/>
        <c:majorGridlines/>
        <c:numFmt formatCode="#,##0" sourceLinked="0"/>
        <c:majorTickMark val="out"/>
        <c:minorTickMark val="none"/>
        <c:tickLblPos val="nextTo"/>
        <c:crossAx val="216326144"/>
        <c:crosses val="autoZero"/>
        <c:crossBetween val="between"/>
        <c:minorUnit val="10000"/>
      </c:valAx>
      <c:spPr>
        <a:ln>
          <a:solidFill>
            <a:schemeClr val="accent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UAMPS Resources by Type: 2015-2016</a:t>
            </a:r>
          </a:p>
        </c:rich>
      </c:tx>
      <c:layout>
        <c:manualLayout>
          <c:xMode val="edge"/>
          <c:yMode val="edge"/>
          <c:x val="0.30019532173862901"/>
          <c:y val="3.73073486842889E-2"/>
        </c:manualLayout>
      </c:layout>
      <c:overlay val="0"/>
      <c:spPr>
        <a:noFill/>
        <a:ln w="25400">
          <a:noFill/>
        </a:ln>
      </c:spPr>
    </c:title>
    <c:autoTitleDeleted val="0"/>
    <c:plotArea>
      <c:layout>
        <c:manualLayout>
          <c:layoutTarget val="inner"/>
          <c:xMode val="edge"/>
          <c:yMode val="edge"/>
          <c:x val="0.262738311557209"/>
          <c:y val="0.180299315838168"/>
          <c:w val="0.51373230319693897"/>
          <c:h val="0.70800083149610704"/>
        </c:manualLayout>
      </c:layout>
      <c:pieChart>
        <c:varyColors val="1"/>
        <c:ser>
          <c:idx val="0"/>
          <c:order val="0"/>
          <c:spPr>
            <a:solidFill>
              <a:srgbClr val="9999FF"/>
            </a:solidFill>
            <a:ln w="25400">
              <a:noFill/>
            </a:ln>
            <a:scene3d>
              <a:camera prst="orthographicFront"/>
              <a:lightRig rig="threePt" dir="t"/>
            </a:scene3d>
            <a:sp3d>
              <a:bevelT/>
            </a:sp3d>
          </c:spPr>
          <c:dPt>
            <c:idx val="0"/>
            <c:bubble3D val="0"/>
            <c:spPr>
              <a:solidFill>
                <a:srgbClr val="00ABEA"/>
              </a:solidFill>
              <a:ln w="25400">
                <a:noFill/>
              </a:ln>
              <a:scene3d>
                <a:camera prst="orthographicFront"/>
                <a:lightRig rig="threePt" dir="t"/>
              </a:scene3d>
              <a:sp3d>
                <a:bevelT/>
              </a:sp3d>
            </c:spPr>
          </c:dPt>
          <c:dPt>
            <c:idx val="1"/>
            <c:bubble3D val="0"/>
            <c:spPr>
              <a:solidFill>
                <a:srgbClr val="FCF305"/>
              </a:solidFill>
              <a:ln w="25400">
                <a:noFill/>
              </a:ln>
              <a:scene3d>
                <a:camera prst="orthographicFront"/>
                <a:lightRig rig="threePt" dir="t"/>
              </a:scene3d>
              <a:sp3d>
                <a:bevelT/>
              </a:sp3d>
            </c:spPr>
          </c:dPt>
          <c:dPt>
            <c:idx val="2"/>
            <c:bubble3D val="0"/>
            <c:spPr>
              <a:solidFill>
                <a:srgbClr val="90713A"/>
              </a:solidFill>
              <a:ln w="25400">
                <a:noFill/>
              </a:ln>
              <a:scene3d>
                <a:camera prst="orthographicFront"/>
                <a:lightRig rig="threePt" dir="t"/>
              </a:scene3d>
              <a:sp3d>
                <a:bevelT/>
              </a:sp3d>
            </c:spPr>
          </c:dPt>
          <c:dPt>
            <c:idx val="3"/>
            <c:bubble3D val="0"/>
            <c:spPr>
              <a:solidFill>
                <a:srgbClr val="DD0806"/>
              </a:solidFill>
              <a:ln w="25400">
                <a:noFill/>
              </a:ln>
              <a:scene3d>
                <a:camera prst="orthographicFront"/>
                <a:lightRig rig="threePt" dir="t"/>
              </a:scene3d>
              <a:sp3d>
                <a:bevelT/>
              </a:sp3d>
            </c:spPr>
          </c:dPt>
          <c:dPt>
            <c:idx val="4"/>
            <c:bubble3D val="0"/>
            <c:spPr>
              <a:solidFill>
                <a:srgbClr val="00CC00"/>
              </a:solidFill>
              <a:ln w="25400">
                <a:noFill/>
              </a:ln>
              <a:scene3d>
                <a:camera prst="orthographicFront"/>
                <a:lightRig rig="threePt" dir="t"/>
              </a:scene3d>
              <a:sp3d>
                <a:bevelT/>
              </a:sp3d>
            </c:spPr>
          </c:dPt>
          <c:dPt>
            <c:idx val="5"/>
            <c:bubble3D val="0"/>
            <c:spPr>
              <a:solidFill>
                <a:srgbClr val="AB74D5"/>
              </a:solidFill>
              <a:ln w="25400">
                <a:noFill/>
              </a:ln>
              <a:scene3d>
                <a:camera prst="orthographicFront"/>
                <a:lightRig rig="threePt" dir="t"/>
              </a:scene3d>
              <a:sp3d>
                <a:bevelT/>
              </a:sp3d>
            </c:spPr>
          </c:dPt>
          <c:dPt>
            <c:idx val="6"/>
            <c:bubble3D val="0"/>
            <c:spPr>
              <a:solidFill>
                <a:srgbClr val="FFA366"/>
              </a:solidFill>
              <a:ln w="25400">
                <a:noFill/>
              </a:ln>
              <a:scene3d>
                <a:camera prst="orthographicFront"/>
                <a:lightRig rig="threePt" dir="t"/>
              </a:scene3d>
              <a:sp3d>
                <a:bevelT/>
              </a:sp3d>
            </c:spPr>
          </c:dPt>
          <c:dPt>
            <c:idx val="7"/>
            <c:bubble3D val="0"/>
            <c:spPr>
              <a:solidFill>
                <a:srgbClr val="0000BF"/>
              </a:solidFill>
              <a:ln w="25400">
                <a:noFill/>
              </a:ln>
              <a:scene3d>
                <a:camera prst="orthographicFront"/>
                <a:lightRig rig="threePt" dir="t"/>
              </a:scene3d>
              <a:sp3d>
                <a:bevelT/>
              </a:sp3d>
            </c:spPr>
          </c:dPt>
          <c:dPt>
            <c:idx val="8"/>
            <c:bubble3D val="0"/>
            <c:spPr>
              <a:solidFill>
                <a:srgbClr val="BF00BF"/>
              </a:solidFill>
              <a:ln w="25400">
                <a:noFill/>
              </a:ln>
              <a:scene3d>
                <a:camera prst="orthographicFront"/>
                <a:lightRig rig="threePt" dir="t"/>
              </a:scene3d>
              <a:sp3d>
                <a:bevelT/>
              </a:sp3d>
            </c:spPr>
          </c:dPt>
          <c:dLbls>
            <c:dLbl>
              <c:idx val="4"/>
              <c:layout>
                <c:manualLayout>
                  <c:x val="-1.3186813186813201E-2"/>
                  <c:y val="4.03429147755925E-2"/>
                </c:manualLayout>
              </c:layout>
              <c:dLblPos val="bestFit"/>
              <c:showLegendKey val="0"/>
              <c:showVal val="0"/>
              <c:showCatName val="1"/>
              <c:showSerName val="0"/>
              <c:showPercent val="1"/>
              <c:showBubbleSize val="0"/>
            </c:dLbl>
            <c:dLbl>
              <c:idx val="5"/>
              <c:layout>
                <c:manualLayout>
                  <c:x val="-7.7655677655677602E-2"/>
                  <c:y val="6.4548663640948106E-2"/>
                </c:manualLayout>
              </c:layout>
              <c:dLblPos val="bestFit"/>
              <c:showLegendKey val="0"/>
              <c:showVal val="0"/>
              <c:showCatName val="1"/>
              <c:showSerName val="0"/>
              <c:showPercent val="1"/>
              <c:showBubbleSize val="0"/>
            </c:dLbl>
            <c:dLbl>
              <c:idx val="6"/>
              <c:layout>
                <c:manualLayout>
                  <c:x val="-7.7655793025871805E-2"/>
                  <c:y val="2.0171457387796299E-2"/>
                </c:manualLayout>
              </c:layout>
              <c:dLblPos val="bestFit"/>
              <c:showLegendKey val="0"/>
              <c:showVal val="0"/>
              <c:showCatName val="1"/>
              <c:showSerName val="0"/>
              <c:showPercent val="1"/>
              <c:showBubbleSize val="0"/>
            </c:dLbl>
            <c:dLbl>
              <c:idx val="7"/>
              <c:layout>
                <c:manualLayout>
                  <c:x val="-7.4725274725274696E-2"/>
                  <c:y val="-3.4291477559253603E-2"/>
                </c:manualLayout>
              </c:layout>
              <c:dLblPos val="bestFit"/>
              <c:showLegendKey val="0"/>
              <c:showVal val="0"/>
              <c:showCatName val="1"/>
              <c:showSerName val="0"/>
              <c:showPercent val="1"/>
              <c:showBubbleSize val="0"/>
            </c:dLbl>
            <c:dLbl>
              <c:idx val="8"/>
              <c:layout>
                <c:manualLayout>
                  <c:x val="5.8608058608058599E-3"/>
                  <c:y val="-7.2617246596066595E-2"/>
                </c:manualLayout>
              </c:layout>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dLbl>
            <c:numFmt formatCode="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showLeaderLines val="1"/>
          </c:dLbls>
          <c:cat>
            <c:strRef>
              <c:f>Data!$L$24:$L$32</c:f>
              <c:strCache>
                <c:ptCount val="9"/>
                <c:pt idx="0">
                  <c:v>Hydro</c:v>
                </c:pt>
                <c:pt idx="1">
                  <c:v>Coal</c:v>
                </c:pt>
                <c:pt idx="2">
                  <c:v>Natural Gas</c:v>
                </c:pt>
                <c:pt idx="3">
                  <c:v>Purchases</c:v>
                </c:pt>
                <c:pt idx="4">
                  <c:v>Wind</c:v>
                </c:pt>
                <c:pt idx="5">
                  <c:v>Landfill Gas</c:v>
                </c:pt>
                <c:pt idx="6">
                  <c:v>Waste Heat</c:v>
                </c:pt>
                <c:pt idx="7">
                  <c:v>Nuclear</c:v>
                </c:pt>
                <c:pt idx="8">
                  <c:v>Biogas</c:v>
                </c:pt>
              </c:strCache>
            </c:strRef>
          </c:cat>
          <c:val>
            <c:numRef>
              <c:f>Data!$M$24:$M$32</c:f>
              <c:numCache>
                <c:formatCode>#,##0</c:formatCode>
                <c:ptCount val="9"/>
                <c:pt idx="0">
                  <c:v>1379515.14</c:v>
                </c:pt>
                <c:pt idx="1">
                  <c:v>1181457</c:v>
                </c:pt>
                <c:pt idx="2">
                  <c:v>766932.88</c:v>
                </c:pt>
                <c:pt idx="3">
                  <c:v>1261050.1100000001</c:v>
                </c:pt>
                <c:pt idx="4">
                  <c:v>205668.12599999999</c:v>
                </c:pt>
                <c:pt idx="5">
                  <c:v>60076.303</c:v>
                </c:pt>
                <c:pt idx="6">
                  <c:v>54024.55</c:v>
                </c:pt>
                <c:pt idx="7">
                  <c:v>33529.254999999997</c:v>
                </c:pt>
                <c:pt idx="8">
                  <c:v>6697.107</c:v>
                </c:pt>
              </c:numCache>
            </c:numRef>
          </c:val>
        </c:ser>
        <c:dLbls>
          <c:showLegendKey val="0"/>
          <c:showVal val="0"/>
          <c:showCatName val="0"/>
          <c:showSerName val="0"/>
          <c:showPercent val="0"/>
          <c:showBubbleSize val="0"/>
          <c:showLeaderLines val="1"/>
        </c:dLbls>
        <c:firstSliceAng val="294"/>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dirty="0"/>
              <a:t>UAMPS Resources by </a:t>
            </a:r>
            <a:r>
              <a:rPr lang="en-US" dirty="0" smtClean="0"/>
              <a:t>Type If Status Quo is Retained</a:t>
            </a:r>
            <a:endParaRPr lang="en-US" dirty="0"/>
          </a:p>
        </c:rich>
      </c:tx>
      <c:layout>
        <c:manualLayout>
          <c:xMode val="edge"/>
          <c:yMode val="edge"/>
          <c:x val="0.25297309711286098"/>
          <c:y val="6.1381452318460199E-2"/>
        </c:manualLayout>
      </c:layout>
      <c:overlay val="0"/>
      <c:spPr>
        <a:noFill/>
        <a:ln w="25400">
          <a:noFill/>
        </a:ln>
      </c:spPr>
    </c:title>
    <c:autoTitleDeleted val="0"/>
    <c:plotArea>
      <c:layout>
        <c:manualLayout>
          <c:layoutTarget val="inner"/>
          <c:xMode val="edge"/>
          <c:yMode val="edge"/>
          <c:x val="0.262738311557209"/>
          <c:y val="0.180299315838168"/>
          <c:w val="0.51373230319693897"/>
          <c:h val="0.70800083149610704"/>
        </c:manualLayout>
      </c:layout>
      <c:pieChart>
        <c:varyColors val="1"/>
        <c:ser>
          <c:idx val="0"/>
          <c:order val="0"/>
          <c:spPr>
            <a:ln w="12700">
              <a:solidFill>
                <a:srgbClr val="000000"/>
              </a:solidFill>
              <a:prstDash val="solid"/>
            </a:ln>
          </c:spPr>
          <c:dPt>
            <c:idx val="0"/>
            <c:bubble3D val="0"/>
            <c:spPr>
              <a:solidFill>
                <a:srgbClr val="BF4D00"/>
              </a:solidFill>
              <a:ln w="12700">
                <a:solidFill>
                  <a:srgbClr val="000000"/>
                </a:solidFill>
                <a:prstDash val="solid"/>
              </a:ln>
            </c:spPr>
          </c:dPt>
          <c:dPt>
            <c:idx val="1"/>
            <c:bubble3D val="0"/>
            <c:spPr>
              <a:solidFill>
                <a:srgbClr val="47FF47"/>
              </a:solidFill>
              <a:ln w="12700">
                <a:solidFill>
                  <a:srgbClr val="000000"/>
                </a:solidFill>
                <a:prstDash val="solid"/>
              </a:ln>
            </c:spPr>
          </c:dPt>
          <c:dPt>
            <c:idx val="2"/>
            <c:bubble3D val="0"/>
            <c:spPr>
              <a:solidFill>
                <a:srgbClr val="90713A"/>
              </a:solidFill>
              <a:ln w="12700">
                <a:solidFill>
                  <a:srgbClr val="000000"/>
                </a:solidFill>
                <a:prstDash val="solid"/>
              </a:ln>
            </c:spPr>
          </c:dPt>
          <c:dPt>
            <c:idx val="3"/>
            <c:bubble3D val="0"/>
            <c:spPr>
              <a:solidFill>
                <a:srgbClr val="DD0806"/>
              </a:solidFill>
              <a:ln w="12700">
                <a:solidFill>
                  <a:srgbClr val="000000"/>
                </a:solidFill>
                <a:prstDash val="solid"/>
              </a:ln>
            </c:spPr>
          </c:dPt>
          <c:dPt>
            <c:idx val="4"/>
            <c:bubble3D val="0"/>
            <c:spPr>
              <a:solidFill>
                <a:srgbClr val="00CC00"/>
              </a:solidFill>
              <a:ln w="12700">
                <a:solidFill>
                  <a:srgbClr val="000000"/>
                </a:solidFill>
                <a:prstDash val="solid"/>
              </a:ln>
            </c:spPr>
          </c:dPt>
          <c:dPt>
            <c:idx val="5"/>
            <c:bubble3D val="0"/>
            <c:spPr>
              <a:solidFill>
                <a:srgbClr val="AB74D5"/>
              </a:solidFill>
              <a:ln w="12700">
                <a:solidFill>
                  <a:srgbClr val="000000"/>
                </a:solidFill>
                <a:prstDash val="solid"/>
              </a:ln>
            </c:spPr>
          </c:dPt>
          <c:dPt>
            <c:idx val="6"/>
            <c:bubble3D val="0"/>
            <c:spPr>
              <a:solidFill>
                <a:srgbClr val="FFA366"/>
              </a:solidFill>
              <a:ln w="12700">
                <a:solidFill>
                  <a:srgbClr val="000000"/>
                </a:solidFill>
                <a:prstDash val="solid"/>
              </a:ln>
            </c:spPr>
          </c:dPt>
          <c:dPt>
            <c:idx val="7"/>
            <c:bubble3D val="0"/>
            <c:spPr>
              <a:solidFill>
                <a:srgbClr val="0000BF"/>
              </a:solidFill>
              <a:ln w="12700">
                <a:solidFill>
                  <a:srgbClr val="000000"/>
                </a:solidFill>
                <a:prstDash val="solid"/>
              </a:ln>
            </c:spPr>
          </c:dPt>
          <c:dPt>
            <c:idx val="8"/>
            <c:bubble3D val="0"/>
            <c:spPr>
              <a:solidFill>
                <a:srgbClr val="BF00BF"/>
              </a:solidFill>
              <a:ln w="12700">
                <a:solidFill>
                  <a:srgbClr val="000000"/>
                </a:solidFill>
                <a:prstDash val="solid"/>
              </a:ln>
            </c:spPr>
          </c:dPt>
          <c:dLbls>
            <c:dLbl>
              <c:idx val="4"/>
              <c:layout>
                <c:manualLayout>
                  <c:x val="-1.3186813186813201E-2"/>
                  <c:y val="4.03429147755925E-2"/>
                </c:manualLayout>
              </c:layout>
              <c:dLblPos val="bestFit"/>
              <c:showLegendKey val="0"/>
              <c:showVal val="0"/>
              <c:showCatName val="1"/>
              <c:showSerName val="0"/>
              <c:showPercent val="1"/>
              <c:showBubbleSize val="0"/>
            </c:dLbl>
            <c:dLbl>
              <c:idx val="5"/>
              <c:layout>
                <c:manualLayout>
                  <c:x val="-7.7655677655677602E-2"/>
                  <c:y val="6.4548663640948106E-2"/>
                </c:manualLayout>
              </c:layout>
              <c:dLblPos val="bestFit"/>
              <c:showLegendKey val="0"/>
              <c:showVal val="0"/>
              <c:showCatName val="1"/>
              <c:showSerName val="0"/>
              <c:showPercent val="1"/>
              <c:showBubbleSize val="0"/>
            </c:dLbl>
            <c:dLbl>
              <c:idx val="6"/>
              <c:layout>
                <c:manualLayout>
                  <c:x val="-7.7655793025871805E-2"/>
                  <c:y val="2.0171457387796299E-2"/>
                </c:manualLayout>
              </c:layout>
              <c:dLblPos val="bestFit"/>
              <c:showLegendKey val="0"/>
              <c:showVal val="0"/>
              <c:showCatName val="1"/>
              <c:showSerName val="0"/>
              <c:showPercent val="1"/>
              <c:showBubbleSize val="0"/>
            </c:dLbl>
            <c:dLbl>
              <c:idx val="7"/>
              <c:layout>
                <c:manualLayout>
                  <c:x val="-7.4725274725274696E-2"/>
                  <c:y val="-3.4291477559253603E-2"/>
                </c:manualLayout>
              </c:layout>
              <c:dLblPos val="bestFit"/>
              <c:showLegendKey val="0"/>
              <c:showVal val="0"/>
              <c:showCatName val="1"/>
              <c:showSerName val="0"/>
              <c:showPercent val="1"/>
              <c:showBubbleSize val="0"/>
            </c:dLbl>
            <c:dLbl>
              <c:idx val="8"/>
              <c:layout>
                <c:manualLayout>
                  <c:x val="5.8608058608058599E-3"/>
                  <c:y val="-7.2617246596066595E-2"/>
                </c:manualLayout>
              </c:layout>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dLbl>
            <c:numFmt formatCode="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showLeaderLines val="1"/>
          </c:dLbls>
          <c:cat>
            <c:strRef>
              <c:f>[1]Data!$L$38:$L$39</c:f>
              <c:strCache>
                <c:ptCount val="2"/>
                <c:pt idx="0">
                  <c:v>_x000f_Carbon Emitting</c:v>
                </c:pt>
                <c:pt idx="1">
                  <c:v>
Non-Carbon</c:v>
                </c:pt>
              </c:strCache>
            </c:strRef>
          </c:cat>
          <c:val>
            <c:numRef>
              <c:f>[1]Data!$M$38:$M$39</c:f>
              <c:numCache>
                <c:formatCode>General</c:formatCode>
                <c:ptCount val="2"/>
                <c:pt idx="0">
                  <c:v>3209439.99</c:v>
                </c:pt>
                <c:pt idx="1">
                  <c:v>1739510.4809999999</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dirty="0"/>
              <a:t>UAMPS Resources </a:t>
            </a:r>
            <a:r>
              <a:rPr lang="en-US" dirty="0" smtClean="0"/>
              <a:t>if Status</a:t>
            </a:r>
            <a:r>
              <a:rPr lang="en-US" baseline="0" dirty="0" smtClean="0"/>
              <a:t> Quo is Retained</a:t>
            </a:r>
            <a:endParaRPr lang="en-US" dirty="0"/>
          </a:p>
        </c:rich>
      </c:tx>
      <c:layout>
        <c:manualLayout>
          <c:xMode val="edge"/>
          <c:yMode val="edge"/>
          <c:x val="0.30019532173862901"/>
          <c:y val="3.73073486842889E-2"/>
        </c:manualLayout>
      </c:layout>
      <c:overlay val="0"/>
      <c:spPr>
        <a:noFill/>
        <a:ln w="25400">
          <a:noFill/>
        </a:ln>
      </c:spPr>
    </c:title>
    <c:autoTitleDeleted val="0"/>
    <c:plotArea>
      <c:layout>
        <c:manualLayout>
          <c:layoutTarget val="inner"/>
          <c:xMode val="edge"/>
          <c:yMode val="edge"/>
          <c:x val="0.262738311557209"/>
          <c:y val="0.180299315838168"/>
          <c:w val="0.51373230319693897"/>
          <c:h val="0.70800083149610704"/>
        </c:manualLayout>
      </c:layout>
      <c:pieChart>
        <c:varyColors val="1"/>
        <c:ser>
          <c:idx val="0"/>
          <c:order val="0"/>
          <c:spPr>
            <a:solidFill>
              <a:srgbClr val="9999FF"/>
            </a:solidFill>
            <a:ln w="25400">
              <a:noFill/>
            </a:ln>
            <a:scene3d>
              <a:camera prst="orthographicFront"/>
              <a:lightRig rig="threePt" dir="t"/>
            </a:scene3d>
            <a:sp3d>
              <a:bevelT/>
            </a:sp3d>
          </c:spPr>
          <c:dPt>
            <c:idx val="0"/>
            <c:bubble3D val="0"/>
            <c:spPr>
              <a:solidFill>
                <a:srgbClr val="BF4D00"/>
              </a:solidFill>
              <a:ln w="25400">
                <a:noFill/>
              </a:ln>
              <a:scene3d>
                <a:camera prst="orthographicFront"/>
                <a:lightRig rig="threePt" dir="t"/>
              </a:scene3d>
              <a:sp3d>
                <a:bevelT/>
              </a:sp3d>
            </c:spPr>
          </c:dPt>
          <c:dPt>
            <c:idx val="1"/>
            <c:bubble3D val="0"/>
            <c:spPr>
              <a:solidFill>
                <a:srgbClr val="47FF47"/>
              </a:solidFill>
              <a:ln w="25400">
                <a:noFill/>
              </a:ln>
              <a:scene3d>
                <a:camera prst="orthographicFront"/>
                <a:lightRig rig="threePt" dir="t"/>
              </a:scene3d>
              <a:sp3d>
                <a:bevelT/>
              </a:sp3d>
            </c:spPr>
          </c:dPt>
          <c:dLbls>
            <c:dLbl>
              <c:idx val="4"/>
              <c:layout>
                <c:manualLayout>
                  <c:x val="-1.3186813186813201E-2"/>
                  <c:y val="4.03429147755925E-2"/>
                </c:manualLayout>
              </c:layout>
              <c:dLblPos val="bestFit"/>
              <c:showLegendKey val="0"/>
              <c:showVal val="0"/>
              <c:showCatName val="1"/>
              <c:showSerName val="0"/>
              <c:showPercent val="1"/>
              <c:showBubbleSize val="0"/>
            </c:dLbl>
            <c:dLbl>
              <c:idx val="5"/>
              <c:layout>
                <c:manualLayout>
                  <c:x val="-7.7655677655677602E-2"/>
                  <c:y val="6.4548663640948106E-2"/>
                </c:manualLayout>
              </c:layout>
              <c:dLblPos val="bestFit"/>
              <c:showLegendKey val="0"/>
              <c:showVal val="0"/>
              <c:showCatName val="1"/>
              <c:showSerName val="0"/>
              <c:showPercent val="1"/>
              <c:showBubbleSize val="0"/>
            </c:dLbl>
            <c:dLbl>
              <c:idx val="6"/>
              <c:layout>
                <c:manualLayout>
                  <c:x val="-7.7655793025871805E-2"/>
                  <c:y val="2.0171457387796299E-2"/>
                </c:manualLayout>
              </c:layout>
              <c:dLblPos val="bestFit"/>
              <c:showLegendKey val="0"/>
              <c:showVal val="0"/>
              <c:showCatName val="1"/>
              <c:showSerName val="0"/>
              <c:showPercent val="1"/>
              <c:showBubbleSize val="0"/>
            </c:dLbl>
            <c:dLbl>
              <c:idx val="7"/>
              <c:layout>
                <c:manualLayout>
                  <c:x val="-7.4725274725274696E-2"/>
                  <c:y val="-3.4291477559253603E-2"/>
                </c:manualLayout>
              </c:layout>
              <c:dLblPos val="bestFit"/>
              <c:showLegendKey val="0"/>
              <c:showVal val="0"/>
              <c:showCatName val="1"/>
              <c:showSerName val="0"/>
              <c:showPercent val="1"/>
              <c:showBubbleSize val="0"/>
            </c:dLbl>
            <c:dLbl>
              <c:idx val="8"/>
              <c:layout>
                <c:manualLayout>
                  <c:x val="5.8608058608058599E-3"/>
                  <c:y val="-7.2617246596066595E-2"/>
                </c:manualLayout>
              </c:layout>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dLbl>
            <c:numFmt formatCode="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showLeaderLines val="1"/>
          </c:dLbls>
          <c:cat>
            <c:strRef>
              <c:f>Data!$L$38:$L$39</c:f>
              <c:strCache>
                <c:ptCount val="2"/>
                <c:pt idx="0">
                  <c:v>Carbon Emitting</c:v>
                </c:pt>
                <c:pt idx="1">
                  <c:v>Non-Carbon</c:v>
                </c:pt>
              </c:strCache>
            </c:strRef>
          </c:cat>
          <c:val>
            <c:numRef>
              <c:f>Data!$M$38:$M$39</c:f>
              <c:numCache>
                <c:formatCode>#,##0</c:formatCode>
                <c:ptCount val="2"/>
                <c:pt idx="0">
                  <c:v>3209439.99</c:v>
                </c:pt>
                <c:pt idx="1">
                  <c:v>1739510.4809999999</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dirty="0"/>
              <a:t>UAMPS Resources by Type with CFPP </a:t>
            </a:r>
            <a:r>
              <a:rPr lang="en-US" dirty="0" smtClean="0"/>
              <a:t>Replacing a 1/2</a:t>
            </a:r>
            <a:r>
              <a:rPr lang="en-US" baseline="0" dirty="0" smtClean="0"/>
              <a:t> of Existing</a:t>
            </a:r>
            <a:r>
              <a:rPr lang="en-US" dirty="0" smtClean="0"/>
              <a:t> </a:t>
            </a:r>
            <a:r>
              <a:rPr lang="en-US" dirty="0"/>
              <a:t>Carbon </a:t>
            </a:r>
            <a:r>
              <a:rPr lang="en-US" dirty="0" smtClean="0"/>
              <a:t>Emitting Resources with CFPP</a:t>
            </a:r>
            <a:endParaRPr lang="en-US" dirty="0"/>
          </a:p>
        </c:rich>
      </c:tx>
      <c:layout>
        <c:manualLayout>
          <c:xMode val="edge"/>
          <c:yMode val="edge"/>
          <c:x val="0.138681318681319"/>
          <c:y val="3.9324494423068498E-2"/>
        </c:manualLayout>
      </c:layout>
      <c:overlay val="0"/>
      <c:spPr>
        <a:noFill/>
        <a:ln w="25400">
          <a:noFill/>
        </a:ln>
      </c:spPr>
    </c:title>
    <c:autoTitleDeleted val="0"/>
    <c:plotArea>
      <c:layout>
        <c:manualLayout>
          <c:layoutTarget val="inner"/>
          <c:xMode val="edge"/>
          <c:yMode val="edge"/>
          <c:x val="0.262738311557209"/>
          <c:y val="0.180299315838168"/>
          <c:w val="0.51373230319693897"/>
          <c:h val="0.70800083149610704"/>
        </c:manualLayout>
      </c:layout>
      <c:pieChart>
        <c:varyColors val="1"/>
        <c:dLbls>
          <c:showLegendKey val="0"/>
          <c:showVal val="0"/>
          <c:showCatName val="0"/>
          <c:showSerName val="0"/>
          <c:showPercent val="0"/>
          <c:showBubbleSize val="0"/>
          <c:showLeaderLines val="1"/>
        </c:dLbls>
        <c:firstSliceAng val="178"/>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dirty="0"/>
              <a:t>UAMPS Resources by Type with CFPP</a:t>
            </a:r>
            <a:r>
              <a:rPr lang="en-US" baseline="0" dirty="0"/>
              <a:t> Replacing </a:t>
            </a:r>
            <a:r>
              <a:rPr lang="en-US" baseline="0" dirty="0" smtClean="0"/>
              <a:t>1/2 of Carbon Emitting Resources</a:t>
            </a:r>
            <a:endParaRPr lang="en-US" dirty="0"/>
          </a:p>
        </c:rich>
      </c:tx>
      <c:layout>
        <c:manualLayout>
          <c:xMode val="edge"/>
          <c:yMode val="edge"/>
          <c:x val="0.138681318681319"/>
          <c:y val="3.9324494423068498E-2"/>
        </c:manualLayout>
      </c:layout>
      <c:overlay val="0"/>
      <c:spPr>
        <a:noFill/>
        <a:ln w="25400">
          <a:noFill/>
        </a:ln>
      </c:spPr>
    </c:title>
    <c:autoTitleDeleted val="0"/>
    <c:plotArea>
      <c:layout>
        <c:manualLayout>
          <c:layoutTarget val="inner"/>
          <c:xMode val="edge"/>
          <c:yMode val="edge"/>
          <c:x val="0.262738311557209"/>
          <c:y val="0.180299315838168"/>
          <c:w val="0.51373230319693897"/>
          <c:h val="0.70800083149610704"/>
        </c:manualLayout>
      </c:layout>
      <c:pieChart>
        <c:varyColors val="1"/>
        <c:ser>
          <c:idx val="0"/>
          <c:order val="0"/>
          <c:spPr>
            <a:solidFill>
              <a:srgbClr val="9999FF"/>
            </a:solidFill>
            <a:ln w="25400">
              <a:noFill/>
            </a:ln>
            <a:scene3d>
              <a:camera prst="orthographicFront"/>
              <a:lightRig rig="threePt" dir="t"/>
            </a:scene3d>
            <a:sp3d>
              <a:bevelT/>
            </a:sp3d>
          </c:spPr>
          <c:dPt>
            <c:idx val="0"/>
            <c:bubble3D val="0"/>
            <c:spPr>
              <a:solidFill>
                <a:srgbClr val="BF4D00"/>
              </a:solidFill>
              <a:ln w="25400">
                <a:noFill/>
              </a:ln>
              <a:scene3d>
                <a:camera prst="orthographicFront"/>
                <a:lightRig rig="threePt" dir="t"/>
              </a:scene3d>
              <a:sp3d>
                <a:bevelT/>
              </a:sp3d>
            </c:spPr>
          </c:dPt>
          <c:dPt>
            <c:idx val="1"/>
            <c:bubble3D val="0"/>
            <c:spPr>
              <a:solidFill>
                <a:srgbClr val="47FF47"/>
              </a:solidFill>
              <a:ln w="25400">
                <a:noFill/>
              </a:ln>
              <a:scene3d>
                <a:camera prst="orthographicFront"/>
                <a:lightRig rig="threePt" dir="t"/>
              </a:scene3d>
              <a:sp3d>
                <a:bevelT/>
              </a:sp3d>
            </c:spPr>
          </c:dPt>
          <c:dPt>
            <c:idx val="2"/>
            <c:bubble3D val="0"/>
            <c:spPr>
              <a:solidFill>
                <a:srgbClr val="00B0F0"/>
              </a:solidFill>
              <a:ln w="25400">
                <a:noFill/>
              </a:ln>
              <a:scene3d>
                <a:camera prst="orthographicFront"/>
                <a:lightRig rig="threePt" dir="t"/>
              </a:scene3d>
              <a:sp3d>
                <a:bevelT/>
              </a:sp3d>
            </c:spPr>
          </c:dPt>
          <c:dLbls>
            <c:dLbl>
              <c:idx val="4"/>
              <c:layout>
                <c:manualLayout>
                  <c:x val="-1.3186813186813201E-2"/>
                  <c:y val="4.03429147755925E-2"/>
                </c:manualLayout>
              </c:layout>
              <c:dLblPos val="bestFit"/>
              <c:showLegendKey val="0"/>
              <c:showVal val="0"/>
              <c:showCatName val="1"/>
              <c:showSerName val="0"/>
              <c:showPercent val="1"/>
              <c:showBubbleSize val="0"/>
            </c:dLbl>
            <c:dLbl>
              <c:idx val="5"/>
              <c:layout>
                <c:manualLayout>
                  <c:x val="-7.7655677655677602E-2"/>
                  <c:y val="6.4548663640948106E-2"/>
                </c:manualLayout>
              </c:layout>
              <c:dLblPos val="bestFit"/>
              <c:showLegendKey val="0"/>
              <c:showVal val="0"/>
              <c:showCatName val="1"/>
              <c:showSerName val="0"/>
              <c:showPercent val="1"/>
              <c:showBubbleSize val="0"/>
            </c:dLbl>
            <c:dLbl>
              <c:idx val="6"/>
              <c:layout>
                <c:manualLayout>
                  <c:x val="-7.7655793025871805E-2"/>
                  <c:y val="2.0171457387796299E-2"/>
                </c:manualLayout>
              </c:layout>
              <c:dLblPos val="bestFit"/>
              <c:showLegendKey val="0"/>
              <c:showVal val="0"/>
              <c:showCatName val="1"/>
              <c:showSerName val="0"/>
              <c:showPercent val="1"/>
              <c:showBubbleSize val="0"/>
            </c:dLbl>
            <c:dLbl>
              <c:idx val="7"/>
              <c:layout>
                <c:manualLayout>
                  <c:x val="-7.4725274725274696E-2"/>
                  <c:y val="-3.4291477559253603E-2"/>
                </c:manualLayout>
              </c:layout>
              <c:dLblPos val="bestFit"/>
              <c:showLegendKey val="0"/>
              <c:showVal val="0"/>
              <c:showCatName val="1"/>
              <c:showSerName val="0"/>
              <c:showPercent val="1"/>
              <c:showBubbleSize val="0"/>
            </c:dLbl>
            <c:dLbl>
              <c:idx val="8"/>
              <c:layout>
                <c:manualLayout>
                  <c:x val="5.8608058608058599E-3"/>
                  <c:y val="-7.2617246596066595E-2"/>
                </c:manualLayout>
              </c:layout>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dLbl>
            <c:numFmt formatCode="0%" sourceLinked="0"/>
            <c:spPr>
              <a:noFill/>
              <a:ln w="25400">
                <a:noFill/>
              </a:ln>
            </c:spPr>
            <c:txPr>
              <a:bodyPr/>
              <a:lstStyle/>
              <a:p>
                <a:pPr>
                  <a:defRPr sz="1100" b="0" i="0" u="none" strike="noStrike"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showLeaderLines val="1"/>
          </c:dLbls>
          <c:cat>
            <c:strRef>
              <c:f>Data!$L$43:$L$45</c:f>
              <c:strCache>
                <c:ptCount val="3"/>
                <c:pt idx="0">
                  <c:v>Carbon Emitting</c:v>
                </c:pt>
                <c:pt idx="1">
                  <c:v>Non-Carbon</c:v>
                </c:pt>
                <c:pt idx="2">
                  <c:v>CFPP</c:v>
                </c:pt>
              </c:strCache>
            </c:strRef>
          </c:cat>
          <c:val>
            <c:numRef>
              <c:f>Data!$M$43:$M$45</c:f>
              <c:numCache>
                <c:formatCode>#,##0</c:formatCode>
                <c:ptCount val="3"/>
                <c:pt idx="0">
                  <c:v>1545039.99</c:v>
                </c:pt>
                <c:pt idx="1">
                  <c:v>1739510.4809999999</c:v>
                </c:pt>
                <c:pt idx="2">
                  <c:v>1664400</c:v>
                </c:pt>
              </c:numCache>
            </c:numRef>
          </c:val>
        </c:ser>
        <c:dLbls>
          <c:showLegendKey val="0"/>
          <c:showVal val="0"/>
          <c:showCatName val="0"/>
          <c:showSerName val="0"/>
          <c:showPercent val="0"/>
          <c:showBubbleSize val="0"/>
          <c:showLeaderLines val="1"/>
        </c:dLbls>
        <c:firstSliceAng val="178"/>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0.20549</cdr:x>
      <cdr:y>0.85307</cdr:y>
    </cdr:from>
    <cdr:to>
      <cdr:x>0.37742</cdr:x>
      <cdr:y>0.90122</cdr:y>
    </cdr:to>
    <cdr:sp macro="" textlink="">
      <cdr:nvSpPr>
        <cdr:cNvPr id="2" name="TextBox 1"/>
        <cdr:cNvSpPr txBox="1"/>
      </cdr:nvSpPr>
      <cdr:spPr>
        <a:xfrm xmlns:a="http://schemas.openxmlformats.org/drawingml/2006/main">
          <a:off x="1781175" y="5419725"/>
          <a:ext cx="14859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latin typeface="Arial" panose="020B0604020202020204" pitchFamily="34" charset="0"/>
              <a:cs typeface="Arial" panose="020B0604020202020204" pitchFamily="34" charset="0"/>
            </a:rPr>
            <a:t>(Coal &amp;</a:t>
          </a:r>
          <a:r>
            <a:rPr lang="en-US" sz="1100" baseline="0">
              <a:latin typeface="Arial" panose="020B0604020202020204" pitchFamily="34" charset="0"/>
              <a:cs typeface="Arial" panose="020B0604020202020204" pitchFamily="34" charset="0"/>
            </a:rPr>
            <a:t> Natural Gas)</a:t>
          </a:r>
          <a:endParaRPr lang="en-US" sz="110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0.20549</cdr:x>
      <cdr:y>0.85307</cdr:y>
    </cdr:from>
    <cdr:to>
      <cdr:x>0.37742</cdr:x>
      <cdr:y>0.90122</cdr:y>
    </cdr:to>
    <cdr:sp macro="" textlink="">
      <cdr:nvSpPr>
        <cdr:cNvPr id="2" name="TextBox 1"/>
        <cdr:cNvSpPr txBox="1"/>
      </cdr:nvSpPr>
      <cdr:spPr>
        <a:xfrm xmlns:a="http://schemas.openxmlformats.org/drawingml/2006/main">
          <a:off x="1781175" y="5419725"/>
          <a:ext cx="14859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latin typeface="Arial" panose="020B0604020202020204" pitchFamily="34" charset="0"/>
              <a:cs typeface="Arial" panose="020B0604020202020204" pitchFamily="34" charset="0"/>
            </a:rPr>
            <a:t>(Coal &amp;</a:t>
          </a:r>
          <a:r>
            <a:rPr lang="en-US" sz="1100" baseline="0">
              <a:latin typeface="Arial" panose="020B0604020202020204" pitchFamily="34" charset="0"/>
              <a:cs typeface="Arial" panose="020B0604020202020204" pitchFamily="34" charset="0"/>
            </a:rPr>
            <a:t> Natural Gas)</a:t>
          </a:r>
          <a:endParaRPr lang="en-US" sz="110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B5C3122E-08FD-4DC4-8CA2-6F9E61409C24}" type="datetimeFigureOut">
              <a:rPr lang="en-US" smtClean="0"/>
              <a:t>1/16/2017</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E414F760-7683-4C34-949C-2C9244C91A82}" type="slidenum">
              <a:rPr lang="en-US" smtClean="0"/>
              <a:t>‹#›</a:t>
            </a:fld>
            <a:endParaRPr lang="en-US" dirty="0"/>
          </a:p>
        </p:txBody>
      </p:sp>
    </p:spTree>
    <p:extLst>
      <p:ext uri="{BB962C8B-B14F-4D97-AF65-F5344CB8AC3E}">
        <p14:creationId xmlns:p14="http://schemas.microsoft.com/office/powerpoint/2010/main" val="140498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077A7E8-4E04-4AF3-9157-EECB0AE8FC3C}" type="datetimeFigureOut">
              <a:rPr lang="en-US" smtClean="0"/>
              <a:t>1/16/2017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35949A3-4115-4B49-B192-524C39A9154D}" type="slidenum">
              <a:rPr lang="en-US" smtClean="0"/>
              <a:t>‹#›</a:t>
            </a:fld>
            <a:endParaRPr lang="en-US" dirty="0"/>
          </a:p>
        </p:txBody>
      </p:sp>
    </p:spTree>
    <p:extLst>
      <p:ext uri="{BB962C8B-B14F-4D97-AF65-F5344CB8AC3E}">
        <p14:creationId xmlns:p14="http://schemas.microsoft.com/office/powerpoint/2010/main" val="188071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49A3-4115-4B49-B192-524C39A9154D}" type="slidenum">
              <a:rPr lang="en-US" smtClean="0"/>
              <a:t>1</a:t>
            </a:fld>
            <a:endParaRPr lang="en-US" dirty="0"/>
          </a:p>
        </p:txBody>
      </p:sp>
    </p:spTree>
    <p:extLst>
      <p:ext uri="{BB962C8B-B14F-4D97-AF65-F5344CB8AC3E}">
        <p14:creationId xmlns:p14="http://schemas.microsoft.com/office/powerpoint/2010/main" val="383866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10</a:t>
            </a:fld>
            <a:endParaRPr lang="en-US"/>
          </a:p>
        </p:txBody>
      </p:sp>
    </p:spTree>
    <p:extLst>
      <p:ext uri="{BB962C8B-B14F-4D97-AF65-F5344CB8AC3E}">
        <p14:creationId xmlns:p14="http://schemas.microsoft.com/office/powerpoint/2010/main" val="213082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196EE-65A6-D247-8C30-BBA34A1963FA}" type="slidenum">
              <a:rPr lang="en-US" smtClean="0"/>
              <a:t>11</a:t>
            </a:fld>
            <a:endParaRPr lang="en-US"/>
          </a:p>
        </p:txBody>
      </p:sp>
    </p:spTree>
    <p:extLst>
      <p:ext uri="{BB962C8B-B14F-4D97-AF65-F5344CB8AC3E}">
        <p14:creationId xmlns:p14="http://schemas.microsoft.com/office/powerpoint/2010/main" val="91621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12</a:t>
            </a:fld>
            <a:endParaRPr lang="en-US"/>
          </a:p>
        </p:txBody>
      </p:sp>
    </p:spTree>
    <p:extLst>
      <p:ext uri="{BB962C8B-B14F-4D97-AF65-F5344CB8AC3E}">
        <p14:creationId xmlns:p14="http://schemas.microsoft.com/office/powerpoint/2010/main" val="425513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7150E-3485-EC45-A45C-8379F04335B6}" type="slidenum">
              <a:rPr lang="en-US" smtClean="0"/>
              <a:t>13</a:t>
            </a:fld>
            <a:endParaRPr lang="en-US"/>
          </a:p>
        </p:txBody>
      </p:sp>
    </p:spTree>
    <p:extLst>
      <p:ext uri="{BB962C8B-B14F-4D97-AF65-F5344CB8AC3E}">
        <p14:creationId xmlns:p14="http://schemas.microsoft.com/office/powerpoint/2010/main" val="330852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14</a:t>
            </a:fld>
            <a:endParaRPr lang="en-US"/>
          </a:p>
        </p:txBody>
      </p:sp>
    </p:spTree>
    <p:extLst>
      <p:ext uri="{BB962C8B-B14F-4D97-AF65-F5344CB8AC3E}">
        <p14:creationId xmlns:p14="http://schemas.microsoft.com/office/powerpoint/2010/main" val="230545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15</a:t>
            </a:fld>
            <a:endParaRPr lang="en-US"/>
          </a:p>
        </p:txBody>
      </p:sp>
    </p:spTree>
    <p:extLst>
      <p:ext uri="{BB962C8B-B14F-4D97-AF65-F5344CB8AC3E}">
        <p14:creationId xmlns:p14="http://schemas.microsoft.com/office/powerpoint/2010/main" val="375193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16</a:t>
            </a:fld>
            <a:endParaRPr lang="en-US"/>
          </a:p>
        </p:txBody>
      </p:sp>
    </p:spTree>
    <p:extLst>
      <p:ext uri="{BB962C8B-B14F-4D97-AF65-F5344CB8AC3E}">
        <p14:creationId xmlns:p14="http://schemas.microsoft.com/office/powerpoint/2010/main" val="2331455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18</a:t>
            </a:fld>
            <a:endParaRPr lang="en-US" dirty="0"/>
          </a:p>
        </p:txBody>
      </p:sp>
    </p:spTree>
    <p:extLst>
      <p:ext uri="{BB962C8B-B14F-4D97-AF65-F5344CB8AC3E}">
        <p14:creationId xmlns:p14="http://schemas.microsoft.com/office/powerpoint/2010/main" val="74698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19</a:t>
            </a:fld>
            <a:endParaRPr lang="en-US" dirty="0"/>
          </a:p>
        </p:txBody>
      </p:sp>
    </p:spTree>
    <p:extLst>
      <p:ext uri="{BB962C8B-B14F-4D97-AF65-F5344CB8AC3E}">
        <p14:creationId xmlns:p14="http://schemas.microsoft.com/office/powerpoint/2010/main" val="100840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20</a:t>
            </a:fld>
            <a:endParaRPr lang="en-US" dirty="0"/>
          </a:p>
        </p:txBody>
      </p:sp>
    </p:spTree>
    <p:extLst>
      <p:ext uri="{BB962C8B-B14F-4D97-AF65-F5344CB8AC3E}">
        <p14:creationId xmlns:p14="http://schemas.microsoft.com/office/powerpoint/2010/main" val="243857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a:t>
            </a:fld>
            <a:endParaRPr lang="en-US" dirty="0"/>
          </a:p>
        </p:txBody>
      </p:sp>
    </p:spTree>
    <p:extLst>
      <p:ext uri="{BB962C8B-B14F-4D97-AF65-F5344CB8AC3E}">
        <p14:creationId xmlns:p14="http://schemas.microsoft.com/office/powerpoint/2010/main" val="281186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21</a:t>
            </a:fld>
            <a:endParaRPr lang="en-US" dirty="0"/>
          </a:p>
        </p:txBody>
      </p:sp>
    </p:spTree>
    <p:extLst>
      <p:ext uri="{BB962C8B-B14F-4D97-AF65-F5344CB8AC3E}">
        <p14:creationId xmlns:p14="http://schemas.microsoft.com/office/powerpoint/2010/main" val="340295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22</a:t>
            </a:fld>
            <a:endParaRPr lang="en-US" dirty="0"/>
          </a:p>
        </p:txBody>
      </p:sp>
    </p:spTree>
    <p:extLst>
      <p:ext uri="{BB962C8B-B14F-4D97-AF65-F5344CB8AC3E}">
        <p14:creationId xmlns:p14="http://schemas.microsoft.com/office/powerpoint/2010/main" val="244568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23</a:t>
            </a:fld>
            <a:endParaRPr lang="en-US" dirty="0"/>
          </a:p>
        </p:txBody>
      </p:sp>
    </p:spTree>
    <p:extLst>
      <p:ext uri="{BB962C8B-B14F-4D97-AF65-F5344CB8AC3E}">
        <p14:creationId xmlns:p14="http://schemas.microsoft.com/office/powerpoint/2010/main" val="141736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24</a:t>
            </a:fld>
            <a:endParaRPr lang="en-US" dirty="0"/>
          </a:p>
        </p:txBody>
      </p:sp>
    </p:spTree>
    <p:extLst>
      <p:ext uri="{BB962C8B-B14F-4D97-AF65-F5344CB8AC3E}">
        <p14:creationId xmlns:p14="http://schemas.microsoft.com/office/powerpoint/2010/main" val="1637655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25</a:t>
            </a:fld>
            <a:endParaRPr lang="en-US" dirty="0"/>
          </a:p>
        </p:txBody>
      </p:sp>
    </p:spTree>
    <p:extLst>
      <p:ext uri="{BB962C8B-B14F-4D97-AF65-F5344CB8AC3E}">
        <p14:creationId xmlns:p14="http://schemas.microsoft.com/office/powerpoint/2010/main" val="62407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26</a:t>
            </a:fld>
            <a:endParaRPr lang="en-US" dirty="0"/>
          </a:p>
        </p:txBody>
      </p:sp>
    </p:spTree>
    <p:extLst>
      <p:ext uri="{BB962C8B-B14F-4D97-AF65-F5344CB8AC3E}">
        <p14:creationId xmlns:p14="http://schemas.microsoft.com/office/powerpoint/2010/main" val="425543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27</a:t>
            </a:fld>
            <a:endParaRPr lang="en-US" dirty="0"/>
          </a:p>
        </p:txBody>
      </p:sp>
    </p:spTree>
    <p:extLst>
      <p:ext uri="{BB962C8B-B14F-4D97-AF65-F5344CB8AC3E}">
        <p14:creationId xmlns:p14="http://schemas.microsoft.com/office/powerpoint/2010/main" val="2366443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28</a:t>
            </a:fld>
            <a:endParaRPr lang="en-US" dirty="0"/>
          </a:p>
        </p:txBody>
      </p:sp>
    </p:spTree>
    <p:extLst>
      <p:ext uri="{BB962C8B-B14F-4D97-AF65-F5344CB8AC3E}">
        <p14:creationId xmlns:p14="http://schemas.microsoft.com/office/powerpoint/2010/main" val="1355962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30</a:t>
            </a:fld>
            <a:endParaRPr lang="en-US" dirty="0"/>
          </a:p>
        </p:txBody>
      </p:sp>
    </p:spTree>
    <p:extLst>
      <p:ext uri="{BB962C8B-B14F-4D97-AF65-F5344CB8AC3E}">
        <p14:creationId xmlns:p14="http://schemas.microsoft.com/office/powerpoint/2010/main" val="2897501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31</a:t>
            </a:fld>
            <a:endParaRPr lang="en-US" dirty="0"/>
          </a:p>
        </p:txBody>
      </p:sp>
    </p:spTree>
    <p:extLst>
      <p:ext uri="{BB962C8B-B14F-4D97-AF65-F5344CB8AC3E}">
        <p14:creationId xmlns:p14="http://schemas.microsoft.com/office/powerpoint/2010/main" val="371929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49A3-4115-4B49-B192-524C39A9154D}" type="slidenum">
              <a:rPr lang="en-US" smtClean="0"/>
              <a:t>3</a:t>
            </a:fld>
            <a:endParaRPr lang="en-US" dirty="0"/>
          </a:p>
        </p:txBody>
      </p:sp>
    </p:spTree>
    <p:extLst>
      <p:ext uri="{BB962C8B-B14F-4D97-AF65-F5344CB8AC3E}">
        <p14:creationId xmlns:p14="http://schemas.microsoft.com/office/powerpoint/2010/main" val="4013992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33</a:t>
            </a:fld>
            <a:endParaRPr lang="en-US" dirty="0"/>
          </a:p>
        </p:txBody>
      </p:sp>
    </p:spTree>
    <p:extLst>
      <p:ext uri="{BB962C8B-B14F-4D97-AF65-F5344CB8AC3E}">
        <p14:creationId xmlns:p14="http://schemas.microsoft.com/office/powerpoint/2010/main" val="3806821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34</a:t>
            </a:fld>
            <a:endParaRPr lang="en-US" dirty="0"/>
          </a:p>
        </p:txBody>
      </p:sp>
    </p:spTree>
    <p:extLst>
      <p:ext uri="{BB962C8B-B14F-4D97-AF65-F5344CB8AC3E}">
        <p14:creationId xmlns:p14="http://schemas.microsoft.com/office/powerpoint/2010/main" val="2559679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949A3-4115-4B49-B192-524C39A9154D}" type="slidenum">
              <a:rPr lang="en-US" smtClean="0"/>
              <a:t>36</a:t>
            </a:fld>
            <a:endParaRPr lang="en-US" dirty="0"/>
          </a:p>
        </p:txBody>
      </p:sp>
    </p:spTree>
    <p:extLst>
      <p:ext uri="{BB962C8B-B14F-4D97-AF65-F5344CB8AC3E}">
        <p14:creationId xmlns:p14="http://schemas.microsoft.com/office/powerpoint/2010/main" val="9603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4</a:t>
            </a:fld>
            <a:endParaRPr lang="en-US" dirty="0"/>
          </a:p>
        </p:txBody>
      </p:sp>
    </p:spTree>
    <p:extLst>
      <p:ext uri="{BB962C8B-B14F-4D97-AF65-F5344CB8AC3E}">
        <p14:creationId xmlns:p14="http://schemas.microsoft.com/office/powerpoint/2010/main" val="197974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5</a:t>
            </a:fld>
            <a:endParaRPr lang="en-US" dirty="0"/>
          </a:p>
        </p:txBody>
      </p:sp>
    </p:spTree>
    <p:extLst>
      <p:ext uri="{BB962C8B-B14F-4D97-AF65-F5344CB8AC3E}">
        <p14:creationId xmlns:p14="http://schemas.microsoft.com/office/powerpoint/2010/main" val="397679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6</a:t>
            </a:fld>
            <a:endParaRPr lang="en-US"/>
          </a:p>
        </p:txBody>
      </p:sp>
    </p:spTree>
    <p:extLst>
      <p:ext uri="{BB962C8B-B14F-4D97-AF65-F5344CB8AC3E}">
        <p14:creationId xmlns:p14="http://schemas.microsoft.com/office/powerpoint/2010/main" val="230545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5949A3-4115-4B49-B192-524C39A9154D}" type="slidenum">
              <a:rPr lang="en-US" smtClean="0"/>
              <a:t>7</a:t>
            </a:fld>
            <a:endParaRPr lang="en-US" dirty="0"/>
          </a:p>
        </p:txBody>
      </p:sp>
    </p:spTree>
    <p:extLst>
      <p:ext uri="{BB962C8B-B14F-4D97-AF65-F5344CB8AC3E}">
        <p14:creationId xmlns:p14="http://schemas.microsoft.com/office/powerpoint/2010/main" val="166289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8</a:t>
            </a:fld>
            <a:endParaRPr lang="en-US"/>
          </a:p>
        </p:txBody>
      </p:sp>
    </p:spTree>
    <p:extLst>
      <p:ext uri="{BB962C8B-B14F-4D97-AF65-F5344CB8AC3E}">
        <p14:creationId xmlns:p14="http://schemas.microsoft.com/office/powerpoint/2010/main" val="395952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C556C-2735-7A44-A8DA-9DAE71F5971F}" type="slidenum">
              <a:rPr lang="en-US" smtClean="0"/>
              <a:t>9</a:t>
            </a:fld>
            <a:endParaRPr lang="en-US"/>
          </a:p>
        </p:txBody>
      </p:sp>
    </p:spTree>
    <p:extLst>
      <p:ext uri="{BB962C8B-B14F-4D97-AF65-F5344CB8AC3E}">
        <p14:creationId xmlns:p14="http://schemas.microsoft.com/office/powerpoint/2010/main" val="223183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6DADE-0AB3-4463-AC86-9E90D0D4D52D}"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1397942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01A17-5A6D-41C6-9108-3F749B01C134}"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112564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07EEA-E93E-429D-B4EB-82F6A92E2A1E}"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1854764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5580EE-C6B4-4DAA-9697-CE880A230DEC}"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14777886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0878CE-9E49-449B-9E68-47A88071EE5F}" type="datetime1">
              <a:rPr lang="en-US" smtClean="0"/>
              <a:t>1/16/2017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DAA677D-63E2-4E24-85FF-E49944FF1653}" type="slidenum">
              <a:rPr lang="en-US" smtClean="0"/>
              <a:t>‹#›</a:t>
            </a:fld>
            <a:endParaRPr lang="en-US" dirty="0"/>
          </a:p>
        </p:txBody>
      </p:sp>
      <p:sp>
        <p:nvSpPr>
          <p:cNvPr id="7" name="Rectangle 6"/>
          <p:cNvSpPr/>
          <p:nvPr/>
        </p:nvSpPr>
        <p:spPr>
          <a:xfrm>
            <a:off x="62932" y="1449304"/>
            <a:ext cx="9021537" cy="1527349"/>
          </a:xfrm>
          <a:prstGeom prst="rect">
            <a:avLst/>
          </a:prstGeom>
          <a:solidFill>
            <a:srgbClr val="0070C0"/>
          </a:solidFill>
          <a:ln w="19050" cap="sq" cmpd="sng" algn="ctr">
            <a:solidFill>
              <a:srgbClr val="0070C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2"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03362-02BE-492F-AF56-29A69DF83DD6}"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E50231-69FA-4A3F-A8EB-1BB4834BCD38}" type="slidenum">
              <a:rPr lang="en-US" smtClean="0"/>
              <a:t>‹#›</a:t>
            </a:fld>
            <a:endParaRPr lang="en-US" dirty="0"/>
          </a:p>
        </p:txBody>
      </p:sp>
    </p:spTree>
    <p:extLst>
      <p:ext uri="{BB962C8B-B14F-4D97-AF65-F5344CB8AC3E}">
        <p14:creationId xmlns:p14="http://schemas.microsoft.com/office/powerpoint/2010/main" val="1866743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03362-02BE-492F-AF56-29A69DF83DD6}"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5975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30BA11-CBC5-4E34-8048-26B94A91600D}"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914400" y="1752600"/>
            <a:ext cx="7772400" cy="41148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096000"/>
            <a:ext cx="2057400" cy="55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userDrawn="1"/>
        </p:nvCxnSpPr>
        <p:spPr>
          <a:xfrm flipV="1">
            <a:off x="602649" y="1447800"/>
            <a:ext cx="8134350" cy="10718"/>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0" name="Slide Number Placeholder 28"/>
          <p:cNvSpPr txBox="1">
            <a:spLocks/>
          </p:cNvSpPr>
          <p:nvPr userDrawn="1"/>
        </p:nvSpPr>
        <p:spPr>
          <a:xfrm>
            <a:off x="255702" y="6233841"/>
            <a:ext cx="310896" cy="275684"/>
          </a:xfrm>
          <a:prstGeom prst="ellipse">
            <a:avLst/>
          </a:prstGeom>
          <a:solidFill>
            <a:srgbClr val="0F6FC6"/>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AA677D-63E2-4E24-85FF-E49944FF1653}" type="slidenum">
              <a:rPr kumimoji="0" lang="en-US" sz="12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6"/>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BD6354-6F99-41ED-87FC-EE04ABF62EF2}" type="datetime1">
              <a:rPr lang="en-US" smtClean="0"/>
              <a:t>1/16/2017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DAA677D-63E2-4E24-85FF-E49944FF165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E07358A-887B-411D-A2B7-97AC1AAE626C}"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AA677D-63E2-4E24-85FF-E49944FF1653}"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5F66C83-2F51-4F0B-BD2C-6BE4EE1480CB}" type="datetime1">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AA677D-63E2-4E24-85FF-E49944FF1653}"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3FDC2-FFF1-4E7C-9F2B-B3FF5185A396}"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33257833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22E192-4D87-421D-8A8D-BC155EA04E54}"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096000"/>
            <a:ext cx="2057400" cy="55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8"/>
          <p:cNvSpPr txBox="1">
            <a:spLocks/>
          </p:cNvSpPr>
          <p:nvPr userDrawn="1"/>
        </p:nvSpPr>
        <p:spPr>
          <a:xfrm>
            <a:off x="255702" y="6233841"/>
            <a:ext cx="310896" cy="275684"/>
          </a:xfrm>
          <a:prstGeom prst="ellipse">
            <a:avLst/>
          </a:prstGeom>
          <a:solidFill>
            <a:srgbClr val="0F6FC6"/>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AA677D-63E2-4E24-85FF-E49944FF1653}" type="slidenum">
              <a:rPr kumimoji="0" lang="en-US" sz="12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70B08-F2EA-4C8B-AD19-1E4C2F4E822B}" type="datetime1">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AA677D-63E2-4E24-85FF-E49944FF165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65A327-0A40-41A4-9E16-54BC95BA7620}"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AA677D-63E2-4E24-85FF-E49944FF1653}"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6"/>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37D741-4A5C-469F-BD4B-119D19104447}" type="datetime1">
              <a:rPr lang="en-US" smtClean="0"/>
              <a:t>1/16/2017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DAA677D-63E2-4E24-85FF-E49944FF1653}" type="slidenum">
              <a:rPr lang="en-US" smtClean="0"/>
              <a:t>‹#›</a:t>
            </a:fld>
            <a:endParaRPr lang="en-US" dirty="0"/>
          </a:p>
        </p:txBody>
      </p:sp>
      <p:sp>
        <p:nvSpPr>
          <p:cNvPr id="11" name="Rectangle 10"/>
          <p:cNvSpPr/>
          <p:nvPr/>
        </p:nvSpPr>
        <p:spPr>
          <a:xfrm flipV="1">
            <a:off x="68307" y="4683556"/>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10"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4773225"/>
            <a:ext cx="9006637" cy="488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9" y="66675"/>
            <a:ext cx="9001873" cy="4581526"/>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33232-8844-4EEF-9CFE-DF39E29D3F2C}"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A677D-63E2-4E24-85FF-E49944FF1653}"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3C26B7-C8B0-49EC-A963-1312911CB9D8}"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AA677D-63E2-4E24-85FF-E49944FF1653}"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Nonproprietar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a:effectLst/>
        </p:spPr>
        <p:txBody>
          <a:bodyPr>
            <a:noAutofit/>
          </a:bodyPr>
          <a:lstStyle>
            <a:lvl1pPr algn="l">
              <a:defRPr sz="4000" b="1">
                <a:solidFill>
                  <a:schemeClr val="bg1"/>
                </a:solidFill>
                <a:effectLst/>
                <a:latin typeface="+mn-lt"/>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57200" y="990600"/>
            <a:ext cx="8229600" cy="5029200"/>
          </a:xfrm>
          <a:prstGeom prst="rect">
            <a:avLst/>
          </a:prstGeom>
        </p:spPr>
        <p:txBody>
          <a:bodyPr/>
          <a:lstStyle>
            <a:lvl1pPr marL="230188" indent="-230188">
              <a:spcBef>
                <a:spcPts val="1000"/>
              </a:spcBef>
              <a:defRPr sz="2400"/>
            </a:lvl1pPr>
            <a:lvl2pPr marL="548640" indent="-228600">
              <a:spcBef>
                <a:spcPts val="1000"/>
              </a:spcBef>
              <a:defRPr sz="2000"/>
            </a:lvl2pPr>
            <a:lvl3pPr marL="822960" indent="-228600">
              <a:spcBef>
                <a:spcPts val="1000"/>
              </a:spcBef>
              <a:defRPr sz="1800"/>
            </a:lvl3pPr>
            <a:lvl4pPr marL="1097280" indent="-228600">
              <a:spcBef>
                <a:spcPts val="1000"/>
              </a:spcBef>
              <a:buFont typeface="Arial" pitchFamily="34" charset="0"/>
              <a:buChar char="»"/>
              <a:defRPr sz="1600"/>
            </a:lvl4pPr>
            <a:lvl5pPr>
              <a:spcBef>
                <a:spcPts val="12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5"/>
          <p:cNvSpPr>
            <a:spLocks noGrp="1"/>
          </p:cNvSpPr>
          <p:nvPr>
            <p:ph type="sldNum" sz="quarter" idx="4"/>
          </p:nvPr>
        </p:nvSpPr>
        <p:spPr>
          <a:xfrm>
            <a:off x="76200" y="6400801"/>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a:t>
            </a:fld>
            <a:endParaRPr lang="en-US" dirty="0"/>
          </a:p>
        </p:txBody>
      </p:sp>
    </p:spTree>
    <p:extLst>
      <p:ext uri="{BB962C8B-B14F-4D97-AF65-F5344CB8AC3E}">
        <p14:creationId xmlns:p14="http://schemas.microsoft.com/office/powerpoint/2010/main" val="2917845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1112721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3663366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202278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22E45-6CED-450B-888C-5F3CCF2C794E}"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26672084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3458534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116612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1169610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3578020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1394531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565441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3474312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6D890-B65C-45EA-BAF3-C02BEC8C11A9}" type="datetimeFigureOut">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66F23-0A8C-4C92-8C89-C4B1DA85B145}" type="slidenum">
              <a:rPr lang="en-US" smtClean="0"/>
              <a:t>‹#›</a:t>
            </a:fld>
            <a:endParaRPr lang="en-US" dirty="0"/>
          </a:p>
        </p:txBody>
      </p:sp>
    </p:spTree>
    <p:extLst>
      <p:ext uri="{BB962C8B-B14F-4D97-AF65-F5344CB8AC3E}">
        <p14:creationId xmlns:p14="http://schemas.microsoft.com/office/powerpoint/2010/main" val="124762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D762D4-AC18-40B7-AC76-0793FDC96DA6}"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11639770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A04FDB-5FA3-4FB6-A7F1-359E11F75F46}" type="datetime1">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2379714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E5F9F4-42B8-4D27-BB0C-B18BE42AF910}"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7023368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419B8-9130-4463-8952-55E31F95D778}" type="datetime1">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41712138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98FE2-0F75-4AEB-A552-DEB2D38EED5F}"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230468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6B4C-D795-498D-AB10-C00FBDCD5119}"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91D40B-4237-46A2-9542-BBCF02C44355}" type="slidenum">
              <a:rPr lang="en-US" smtClean="0"/>
              <a:t>‹#›</a:t>
            </a:fld>
            <a:endParaRPr lang="en-US" dirty="0"/>
          </a:p>
        </p:txBody>
      </p:sp>
    </p:spTree>
    <p:extLst>
      <p:ext uri="{BB962C8B-B14F-4D97-AF65-F5344CB8AC3E}">
        <p14:creationId xmlns:p14="http://schemas.microsoft.com/office/powerpoint/2010/main" val="3053494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AAAA1-174D-4BBA-8B95-A583432C15D6}" type="datetime1">
              <a:rPr lang="en-US" smtClean="0"/>
              <a:t>1/16/2017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1D40B-4237-46A2-9542-BBCF02C44355}" type="slidenum">
              <a:rPr lang="en-US" smtClean="0"/>
              <a:t>‹#›</a:t>
            </a:fld>
            <a:endParaRPr lang="en-US" dirty="0"/>
          </a:p>
        </p:txBody>
      </p:sp>
    </p:spTree>
    <p:extLst>
      <p:ext uri="{BB962C8B-B14F-4D97-AF65-F5344CB8AC3E}">
        <p14:creationId xmlns:p14="http://schemas.microsoft.com/office/powerpoint/2010/main" val="838365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1"/>
            <a:ext cx="2476500" cy="476250"/>
          </a:xfrm>
          <a:prstGeom prst="rect">
            <a:avLst/>
          </a:prstGeom>
        </p:spPr>
        <p:txBody>
          <a:bodyPr anchor="ctr" anchorCtr="0"/>
          <a:lstStyle>
            <a:lvl1pPr algn="r" eaLnBrk="1" latinLnBrk="0" hangingPunct="1">
              <a:defRPr kumimoji="0" sz="1400">
                <a:solidFill>
                  <a:schemeClr val="tx2"/>
                </a:solidFill>
              </a:defRPr>
            </a:lvl1pPr>
          </a:lstStyle>
          <a:p>
            <a:fld id="{58303362-02BE-492F-AF56-29A69DF83DD6}" type="datetime1">
              <a:rPr lang="en-US" smtClean="0"/>
              <a:t>1/16/2017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98" r:id="rId2"/>
    <p:sldLayoutId id="214748369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99" r:id="rId14"/>
  </p:sldLayoutIdLs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6D890-B65C-45EA-BAF3-C02BEC8C11A9}" type="datetimeFigureOut">
              <a:rPr lang="en-US" smtClean="0"/>
              <a:t>1/16/2017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6F23-0A8C-4C92-8C89-C4B1DA85B145}" type="slidenum">
              <a:rPr lang="en-US" smtClean="0"/>
              <a:t>‹#›</a:t>
            </a:fld>
            <a:endParaRPr lang="en-US" dirty="0"/>
          </a:p>
        </p:txBody>
      </p:sp>
    </p:spTree>
    <p:extLst>
      <p:ext uri="{BB962C8B-B14F-4D97-AF65-F5344CB8AC3E}">
        <p14:creationId xmlns:p14="http://schemas.microsoft.com/office/powerpoint/2010/main" val="37549039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hyperlink" Target="mailto:Ted@UAMPS.com"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40000" lnSpcReduction="20000"/>
          </a:bodyPr>
          <a:lstStyle/>
          <a:p>
            <a:r>
              <a:rPr lang="en-US" sz="8000" dirty="0" smtClean="0">
                <a:latin typeface="Arial" panose="020B0604020202020204" pitchFamily="34" charset="0"/>
                <a:cs typeface="Arial" panose="020B0604020202020204" pitchFamily="34" charset="0"/>
              </a:rPr>
              <a:t>Briefing to Idaho Governor’s LINE Commission</a:t>
            </a:r>
          </a:p>
          <a:p>
            <a:r>
              <a:rPr lang="en-US" sz="5400" dirty="0" smtClean="0">
                <a:latin typeface="Arial" panose="020B0604020202020204" pitchFamily="34" charset="0"/>
                <a:cs typeface="Arial" panose="020B0604020202020204" pitchFamily="34" charset="0"/>
              </a:rPr>
              <a:t> </a:t>
            </a:r>
            <a:endParaRPr lang="en-US" sz="21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January 17, 2017</a:t>
            </a:r>
            <a:endParaRPr lang="en-US" sz="44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normAutofit fontScale="90000"/>
          </a:bodyPr>
          <a:lstStyle/>
          <a:p>
            <a:r>
              <a:rPr lang="en-US" sz="4800" b="1" dirty="0" smtClean="0">
                <a:latin typeface="Arial" panose="020B0604020202020204" pitchFamily="34" charset="0"/>
                <a:cs typeface="Arial" panose="020B0604020202020204" pitchFamily="34" charset="0"/>
              </a:rPr>
              <a:t>UAMPS Carbon Free Power Project </a:t>
            </a:r>
            <a:r>
              <a:rPr lang="en-US" sz="3200" b="1" dirty="0" smtClean="0">
                <a:latin typeface="Arial" panose="020B0604020202020204" pitchFamily="34" charset="0"/>
                <a:cs typeface="Arial" panose="020B0604020202020204" pitchFamily="34" charset="0"/>
              </a:rPr>
              <a:t>(CFPP)</a:t>
            </a:r>
            <a:endParaRPr lang="en-US" sz="3200" b="1" dirty="0">
              <a:latin typeface="Arial" panose="020B0604020202020204" pitchFamily="34" charset="0"/>
              <a:cs typeface="Arial" panose="020B0604020202020204" pitchFamily="34" charset="0"/>
            </a:endParaRPr>
          </a:p>
        </p:txBody>
      </p:sp>
      <p:pic>
        <p:nvPicPr>
          <p:cNvPr id="6" name="Picture 5" descr="C:\Users\carlyb\Desktop\BITMAPUAMPS Smart Energy Logos-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99" y="5410200"/>
            <a:ext cx="4495800" cy="98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6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Past/Present Environmental Regulatory Pressures</a:t>
            </a:r>
            <a:endParaRPr lang="en-US" b="1"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Clean </a:t>
            </a:r>
            <a:r>
              <a:rPr lang="en-US" dirty="0">
                <a:latin typeface="Arial" panose="020B0604020202020204" pitchFamily="34" charset="0"/>
                <a:cs typeface="Arial" panose="020B0604020202020204" pitchFamily="34" charset="0"/>
              </a:rPr>
              <a:t>Power Plan </a:t>
            </a:r>
          </a:p>
          <a:p>
            <a:pPr lvl="1">
              <a:buFont typeface="Arial"/>
              <a:buChar char="•"/>
            </a:pPr>
            <a:r>
              <a:rPr lang="en-US" sz="2200" dirty="0">
                <a:latin typeface="Arial" panose="020B0604020202020204" pitchFamily="34" charset="0"/>
                <a:cs typeface="Arial" panose="020B0604020202020204" pitchFamily="34" charset="0"/>
              </a:rPr>
              <a:t>Regulates CO2 from existing UAMPS carbon resources, but suggests a very tough regulatory environment for new carbon resources</a:t>
            </a:r>
          </a:p>
          <a:p>
            <a:pPr lvl="1">
              <a:buFont typeface="Arial"/>
              <a:buChar char="•"/>
            </a:pPr>
            <a:r>
              <a:rPr lang="en-US" dirty="0">
                <a:latin typeface="Arial" panose="020B0604020202020204" pitchFamily="34" charset="0"/>
                <a:cs typeface="Arial" panose="020B0604020202020204" pitchFamily="34" charset="0"/>
              </a:rPr>
              <a:t>Compliance cost impact on existing coal plants uncertain</a:t>
            </a:r>
          </a:p>
          <a:p>
            <a:pPr>
              <a:buFont typeface="Arial"/>
              <a:buChar char="•"/>
            </a:pPr>
            <a:r>
              <a:rPr lang="en-US" dirty="0">
                <a:latin typeface="Arial" panose="020B0604020202020204" pitchFamily="34" charset="0"/>
                <a:cs typeface="Arial" panose="020B0604020202020204" pitchFamily="34" charset="0"/>
              </a:rPr>
              <a:t>Clean Power Plan was stayed by the U.S. Supreme Court in February 2016</a:t>
            </a:r>
          </a:p>
          <a:p>
            <a:pPr lvl="1">
              <a:buFont typeface="Arial"/>
              <a:buChar char="•"/>
            </a:pPr>
            <a:r>
              <a:rPr lang="en-US" sz="2200" dirty="0" smtClean="0">
                <a:latin typeface="Arial" panose="020B0604020202020204" pitchFamily="34" charset="0"/>
                <a:cs typeface="Arial" panose="020B0604020202020204" pitchFamily="34" charset="0"/>
              </a:rPr>
              <a:t>Trump unlikely to implement the Clean Power Plan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770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32115630"/>
              </p:ext>
            </p:extLst>
          </p:nvPr>
        </p:nvGraphicFramePr>
        <p:xfrm>
          <a:off x="228600" y="381000"/>
          <a:ext cx="8534400" cy="6007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795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p:spPr>
        <p:txBody>
          <a:bodyPr/>
          <a:lstStyle/>
          <a:p>
            <a:r>
              <a:rPr lang="en-US" dirty="0" smtClean="0"/>
              <a:t>WHY SMRs?</a:t>
            </a:r>
            <a:endParaRPr lang="en-US" dirty="0"/>
          </a:p>
        </p:txBody>
      </p:sp>
      <p:sp>
        <p:nvSpPr>
          <p:cNvPr id="3" name="Content Placeholder 2"/>
          <p:cNvSpPr>
            <a:spLocks noGrp="1"/>
          </p:cNvSpPr>
          <p:nvPr>
            <p:ph idx="1"/>
          </p:nvPr>
        </p:nvSpPr>
        <p:spPr>
          <a:xfrm>
            <a:off x="822960" y="533400"/>
            <a:ext cx="7520940" cy="2191212"/>
          </a:xfrm>
        </p:spPr>
        <p:txBody>
          <a:bodyPr>
            <a:normAutofit/>
          </a:bodyPr>
          <a:lstStyle/>
          <a:p>
            <a:r>
              <a:rPr lang="en-US" dirty="0"/>
              <a:t>Environmental Impacts:</a:t>
            </a:r>
          </a:p>
          <a:p>
            <a:pPr lvl="1"/>
            <a:r>
              <a:rPr lang="en-US" sz="1900" dirty="0"/>
              <a:t>No </a:t>
            </a:r>
            <a:r>
              <a:rPr lang="en-US" sz="1900" dirty="0" smtClean="0"/>
              <a:t>greenhouse gas (GHG) </a:t>
            </a:r>
            <a:r>
              <a:rPr lang="en-US" sz="1900" dirty="0"/>
              <a:t>emissions when generating electricity</a:t>
            </a:r>
          </a:p>
          <a:p>
            <a:pPr lvl="1"/>
            <a:r>
              <a:rPr lang="en-US" sz="1900" dirty="0"/>
              <a:t>Lifecycle GHG emission much lower than </a:t>
            </a:r>
            <a:r>
              <a:rPr lang="en-US" sz="1900" dirty="0" smtClean="0"/>
              <a:t>comparable alternative </a:t>
            </a:r>
            <a:r>
              <a:rPr lang="en-US" sz="1900" dirty="0"/>
              <a:t>(NGCC</a:t>
            </a:r>
            <a:r>
              <a:rPr lang="en-US" sz="1900" dirty="0" smtClean="0"/>
              <a:t>)</a:t>
            </a:r>
          </a:p>
          <a:p>
            <a:pPr lvl="1"/>
            <a:r>
              <a:rPr lang="en-US" sz="1900" dirty="0" smtClean="0"/>
              <a:t>Much smaller environmental footprint/impact than alternative carbon free generating resources (utility scale wind and solar)</a:t>
            </a:r>
            <a:endParaRPr lang="en-US" sz="1900"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51996951"/>
              </p:ext>
            </p:extLst>
          </p:nvPr>
        </p:nvGraphicFramePr>
        <p:xfrm>
          <a:off x="88900" y="2362200"/>
          <a:ext cx="8967318" cy="4378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5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arbon-chart.jpg"/>
          <p:cNvPicPr>
            <a:picLocks noGrp="1" noChangeAspect="1"/>
          </p:cNvPicPr>
          <p:nvPr>
            <p:ph idx="4294967295"/>
          </p:nvPr>
        </p:nvPicPr>
        <p:blipFill>
          <a:blip r:embed="rId3">
            <a:extLst>
              <a:ext uri="{28A0092B-C50C-407E-A947-70E740481C1C}">
                <a14:useLocalDpi xmlns:a14="http://schemas.microsoft.com/office/drawing/2010/main" val="0"/>
              </a:ext>
            </a:extLst>
          </a:blip>
          <a:srcRect l="-8142" r="-8142"/>
          <a:stretch>
            <a:fillRect/>
          </a:stretch>
        </p:blipFill>
        <p:spPr>
          <a:xfrm>
            <a:off x="92075" y="811214"/>
            <a:ext cx="9051925" cy="4979987"/>
          </a:xfrm>
        </p:spPr>
      </p:pic>
    </p:spTree>
    <p:extLst>
      <p:ext uri="{BB962C8B-B14F-4D97-AF65-F5344CB8AC3E}">
        <p14:creationId xmlns:p14="http://schemas.microsoft.com/office/powerpoint/2010/main" val="1421200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emitting resources=Regulatory Risk</a:t>
            </a:r>
            <a:endParaRPr lang="en-US" dirty="0"/>
          </a:p>
        </p:txBody>
      </p:sp>
      <p:sp>
        <p:nvSpPr>
          <p:cNvPr id="3" name="Content Placeholder 2"/>
          <p:cNvSpPr>
            <a:spLocks noGrp="1"/>
          </p:cNvSpPr>
          <p:nvPr>
            <p:ph idx="1"/>
          </p:nvPr>
        </p:nvSpPr>
        <p:spPr/>
        <p:txBody>
          <a:bodyPr/>
          <a:lstStyle/>
          <a:p>
            <a:pPr lvl="2">
              <a:buFont typeface="Arial"/>
              <a:buChar char="•"/>
            </a:pP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11026171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7821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CFPP?</a:t>
            </a:r>
            <a:endParaRPr lang="en-US" dirty="0"/>
          </a:p>
        </p:txBody>
      </p:sp>
      <p:sp>
        <p:nvSpPr>
          <p:cNvPr id="3" name="Content Placeholder 2"/>
          <p:cNvSpPr>
            <a:spLocks noGrp="1"/>
          </p:cNvSpPr>
          <p:nvPr>
            <p:ph idx="1"/>
          </p:nvPr>
        </p:nvSpPr>
        <p:spPr/>
        <p:txBody>
          <a:bodyPr/>
          <a:lstStyle/>
          <a:p>
            <a:pPr>
              <a:buFont typeface="Arial"/>
              <a:buChar char="•"/>
            </a:pP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20282227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extLst>
              <p:ext uri="{D42A27DB-BD31-4B8C-83A1-F6EECF244321}">
                <p14:modId xmlns:p14="http://schemas.microsoft.com/office/powerpoint/2010/main" val="1260650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2065338"/>
      </p:ext>
    </p:extLst>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CFPP?</a:t>
            </a:r>
            <a:endParaRPr lang="en-US" dirty="0"/>
          </a:p>
        </p:txBody>
      </p:sp>
      <p:sp>
        <p:nvSpPr>
          <p:cNvPr id="3" name="Content Placeholder 2"/>
          <p:cNvSpPr>
            <a:spLocks noGrp="1"/>
          </p:cNvSpPr>
          <p:nvPr>
            <p:ph idx="1"/>
          </p:nvPr>
        </p:nvSpPr>
        <p:spPr/>
        <p:txBody>
          <a:bodyPr/>
          <a:lstStyle/>
          <a:p>
            <a:pPr>
              <a:buFont typeface="Arial"/>
              <a:buChar char="•"/>
            </a:pPr>
            <a:endParaRPr lang="en-US" dirty="0" smtClean="0"/>
          </a:p>
        </p:txBody>
      </p:sp>
      <p:graphicFrame>
        <p:nvGraphicFramePr>
          <p:cNvPr id="4" name="Chart 3"/>
          <p:cNvGraphicFramePr>
            <a:graphicFrameLocks noGrp="1"/>
          </p:cNvGraphicFramePr>
          <p:nvPr>
            <p:extLst>
              <p:ext uri="{D42A27DB-BD31-4B8C-83A1-F6EECF244321}">
                <p14:modId xmlns:p14="http://schemas.microsoft.com/office/powerpoint/2010/main" val="225837927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extLst>
              <p:ext uri="{D42A27DB-BD31-4B8C-83A1-F6EECF244321}">
                <p14:modId xmlns:p14="http://schemas.microsoft.com/office/powerpoint/2010/main" val="355437645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493669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Free Power Project</a:t>
            </a:r>
            <a:endParaRPr lang="en-US" dirty="0"/>
          </a:p>
        </p:txBody>
      </p:sp>
      <p:sp>
        <p:nvSpPr>
          <p:cNvPr id="3" name="Content Placeholder 2"/>
          <p:cNvSpPr>
            <a:spLocks noGrp="1"/>
          </p:cNvSpPr>
          <p:nvPr>
            <p:ph sz="quarter" idx="1"/>
          </p:nvPr>
        </p:nvSpPr>
        <p:spPr/>
        <p:txBody>
          <a:bodyPr>
            <a:normAutofit lnSpcReduction="10000"/>
          </a:bodyPr>
          <a:lstStyle/>
          <a:p>
            <a:r>
              <a:rPr lang="en-US" sz="2400" dirty="0">
                <a:latin typeface="Arial" panose="020B0604020202020204" pitchFamily="34" charset="0"/>
                <a:cs typeface="Arial" panose="020B0604020202020204" pitchFamily="34" charset="0"/>
              </a:rPr>
              <a:t>Need for a reliable replacement for carbon dioxide emitting generation sources</a:t>
            </a:r>
          </a:p>
          <a:p>
            <a:pPr lvl="1"/>
            <a:r>
              <a:rPr lang="en-US" sz="2000" dirty="0">
                <a:latin typeface="Arial" panose="020B0604020202020204" pitchFamily="34" charset="0"/>
                <a:cs typeface="Arial" panose="020B0604020202020204" pitchFamily="34" charset="0"/>
              </a:rPr>
              <a:t>Energy Efficiency</a:t>
            </a:r>
          </a:p>
          <a:p>
            <a:pPr lvl="2"/>
            <a:r>
              <a:rPr lang="en-US" dirty="0">
                <a:latin typeface="Arial" panose="020B0604020202020204" pitchFamily="34" charset="0"/>
                <a:cs typeface="Arial" panose="020B0604020202020204" pitchFamily="34" charset="0"/>
              </a:rPr>
              <a:t>Customer satisfaction with correct incentives</a:t>
            </a:r>
          </a:p>
          <a:p>
            <a:pPr lvl="2"/>
            <a:r>
              <a:rPr lang="en-US" dirty="0">
                <a:latin typeface="Arial" panose="020B0604020202020204" pitchFamily="34" charset="0"/>
                <a:cs typeface="Arial" panose="020B0604020202020204" pitchFamily="34" charset="0"/>
              </a:rPr>
              <a:t>Customer makes subsidized (?) capital investment</a:t>
            </a:r>
          </a:p>
          <a:p>
            <a:pPr lvl="1"/>
            <a:r>
              <a:rPr lang="en-US" sz="2000" dirty="0">
                <a:latin typeface="Arial" panose="020B0604020202020204" pitchFamily="34" charset="0"/>
                <a:cs typeface="Arial" panose="020B0604020202020204" pitchFamily="34" charset="0"/>
              </a:rPr>
              <a:t>Rooftop solar or other distributed generation</a:t>
            </a:r>
          </a:p>
          <a:p>
            <a:pPr lvl="2"/>
            <a:r>
              <a:rPr lang="en-US" dirty="0">
                <a:latin typeface="Arial" panose="020B0604020202020204" pitchFamily="34" charset="0"/>
                <a:cs typeface="Arial" panose="020B0604020202020204" pitchFamily="34" charset="0"/>
              </a:rPr>
              <a:t>Feed-in tariff with Member (local utility) or UAMPS</a:t>
            </a:r>
          </a:p>
          <a:p>
            <a:pPr lvl="2"/>
            <a:r>
              <a:rPr lang="en-US" dirty="0">
                <a:latin typeface="Arial" panose="020B0604020202020204" pitchFamily="34" charset="0"/>
                <a:cs typeface="Arial" panose="020B0604020202020204" pitchFamily="34" charset="0"/>
              </a:rPr>
              <a:t>Customer makes subsidized (?) capital investment</a:t>
            </a:r>
          </a:p>
          <a:p>
            <a:pPr lvl="1"/>
            <a:r>
              <a:rPr lang="en-US" sz="2000" dirty="0">
                <a:latin typeface="Arial" panose="020B0604020202020204" pitchFamily="34" charset="0"/>
                <a:cs typeface="Arial" panose="020B0604020202020204" pitchFamily="34" charset="0"/>
              </a:rPr>
              <a:t>NuScale Modular Reactors</a:t>
            </a:r>
          </a:p>
          <a:p>
            <a:pPr lvl="2"/>
            <a:r>
              <a:rPr lang="en-US" dirty="0">
                <a:latin typeface="Arial" panose="020B0604020202020204" pitchFamily="34" charset="0"/>
                <a:cs typeface="Arial" panose="020B0604020202020204" pitchFamily="34" charset="0"/>
              </a:rPr>
              <a:t>Baseload with flexibility resource</a:t>
            </a:r>
          </a:p>
          <a:p>
            <a:pPr lvl="2"/>
            <a:r>
              <a:rPr lang="en-US" dirty="0">
                <a:latin typeface="Arial" panose="020B0604020202020204" pitchFamily="34" charset="0"/>
                <a:cs typeface="Arial" panose="020B0604020202020204" pitchFamily="34" charset="0"/>
              </a:rPr>
              <a:t>Safety</a:t>
            </a:r>
          </a:p>
          <a:p>
            <a:pPr lvl="2"/>
            <a:r>
              <a:rPr lang="en-US" dirty="0">
                <a:latin typeface="Arial" panose="020B0604020202020204" pitchFamily="34" charset="0"/>
                <a:cs typeface="Arial" panose="020B0604020202020204" pitchFamily="34" charset="0"/>
              </a:rPr>
              <a:t>Scalable &amp; with load following capability   </a:t>
            </a:r>
          </a:p>
          <a:p>
            <a:endParaRPr lang="en-US" dirty="0"/>
          </a:p>
        </p:txBody>
      </p:sp>
    </p:spTree>
    <p:extLst>
      <p:ext uri="{BB962C8B-B14F-4D97-AF65-F5344CB8AC3E}">
        <p14:creationId xmlns:p14="http://schemas.microsoft.com/office/powerpoint/2010/main" val="421246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the CFPP?—Concluding remarks</a:t>
            </a:r>
            <a:endParaRPr lang="en-US" dirty="0"/>
          </a:p>
        </p:txBody>
      </p:sp>
      <p:sp>
        <p:nvSpPr>
          <p:cNvPr id="3" name="Content Placeholder 2"/>
          <p:cNvSpPr>
            <a:spLocks noGrp="1"/>
          </p:cNvSpPr>
          <p:nvPr>
            <p:ph idx="1"/>
          </p:nvPr>
        </p:nvSpPr>
        <p:spPr/>
        <p:txBody>
          <a:bodyPr>
            <a:normAutofit fontScale="77500" lnSpcReduction="20000"/>
          </a:bodyPr>
          <a:lstStyle/>
          <a:p>
            <a:r>
              <a:rPr lang="en-US" sz="2700" dirty="0" smtClean="0">
                <a:latin typeface="Arial" panose="020B0604020202020204" pitchFamily="34" charset="0"/>
                <a:cs typeface="Arial" panose="020B0604020202020204" pitchFamily="34" charset="0"/>
              </a:rPr>
              <a:t>NuScale’s technology has promise to be a cost competitive resource with reduced exposure to future environmental regulations (GHG regulation)</a:t>
            </a:r>
          </a:p>
          <a:p>
            <a:pPr lvl="1"/>
            <a:r>
              <a:rPr lang="en-US" dirty="0" smtClean="0">
                <a:latin typeface="Arial" panose="020B0604020202020204" pitchFamily="34" charset="0"/>
                <a:cs typeface="Arial" panose="020B0604020202020204" pitchFamily="34" charset="0"/>
              </a:rPr>
              <a:t>Reduced environmental footprint - reduced environmental exposure</a:t>
            </a:r>
          </a:p>
          <a:p>
            <a:r>
              <a:rPr lang="en-US" sz="2700" dirty="0" smtClean="0">
                <a:latin typeface="Arial" panose="020B0604020202020204" pitchFamily="34" charset="0"/>
                <a:cs typeface="Arial" panose="020B0604020202020204" pitchFamily="34" charset="0"/>
              </a:rPr>
              <a:t>Future GHG regulations are uncertain at present—but increased regulatory pressure on carbon emitting resources is certain</a:t>
            </a:r>
          </a:p>
          <a:p>
            <a:pPr lvl="1"/>
            <a:r>
              <a:rPr lang="en-US" dirty="0" smtClean="0">
                <a:latin typeface="Arial" panose="020B0604020202020204" pitchFamily="34" charset="0"/>
                <a:cs typeface="Arial" panose="020B0604020202020204" pitchFamily="34" charset="0"/>
              </a:rPr>
              <a:t>These regulatory pressures will result in compliance costs</a:t>
            </a:r>
          </a:p>
          <a:p>
            <a:pPr lvl="1"/>
            <a:r>
              <a:rPr lang="en-US" dirty="0" smtClean="0">
                <a:latin typeface="Arial" panose="020B0604020202020204" pitchFamily="34" charset="0"/>
                <a:cs typeface="Arial" panose="020B0604020202020204" pitchFamily="34" charset="0"/>
              </a:rPr>
              <a:t>Magnitude of these costs will be known as CFPP development proceeds</a:t>
            </a:r>
          </a:p>
          <a:p>
            <a:r>
              <a:rPr lang="en-US" sz="2700" dirty="0" smtClean="0">
                <a:latin typeface="Arial" panose="020B0604020202020204" pitchFamily="34" charset="0"/>
                <a:cs typeface="Arial" panose="020B0604020202020204" pitchFamily="34" charset="0"/>
              </a:rPr>
              <a:t>These environmental compliance costs have the potential to make UAMPS’ existing carbon emitting resources and coal based market purchases uneconomic</a:t>
            </a:r>
          </a:p>
        </p:txBody>
      </p:sp>
    </p:spTree>
    <p:extLst>
      <p:ext uri="{BB962C8B-B14F-4D97-AF65-F5344CB8AC3E}">
        <p14:creationId xmlns:p14="http://schemas.microsoft.com/office/powerpoint/2010/main" val="1364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pPr algn="ctr"/>
            <a:r>
              <a:rPr lang="en-US" dirty="0" smtClean="0"/>
              <a:t>Site Selection</a:t>
            </a:r>
            <a:endParaRPr lang="en-US" dirty="0"/>
          </a:p>
        </p:txBody>
      </p:sp>
    </p:spTree>
    <p:extLst>
      <p:ext uri="{BB962C8B-B14F-4D97-AF65-F5344CB8AC3E}">
        <p14:creationId xmlns:p14="http://schemas.microsoft.com/office/powerpoint/2010/main" val="280106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Overview</a:t>
            </a:r>
            <a:endParaRPr lang="en-US" dirty="0"/>
          </a:p>
        </p:txBody>
      </p:sp>
      <p:sp>
        <p:nvSpPr>
          <p:cNvPr id="4" name="Content Placeholder 3"/>
          <p:cNvSpPr>
            <a:spLocks noGrp="1"/>
          </p:cNvSpPr>
          <p:nvPr>
            <p:ph sz="quarter" idx="1"/>
          </p:nvPr>
        </p:nvSpPr>
        <p:spPr/>
        <p:txBody>
          <a:bodyPr>
            <a:normAutofit/>
          </a:bodyPr>
          <a:lstStyle/>
          <a:p>
            <a:pPr lvl="0"/>
            <a:r>
              <a:rPr lang="en-US" sz="4000" b="1" dirty="0" smtClean="0"/>
              <a:t>Description of UAMPS</a:t>
            </a:r>
          </a:p>
          <a:p>
            <a:pPr lvl="0"/>
            <a:r>
              <a:rPr lang="en-US" sz="4000" b="1" dirty="0" smtClean="0"/>
              <a:t>Carbon Free Power Project </a:t>
            </a:r>
          </a:p>
          <a:p>
            <a:pPr lvl="0"/>
            <a:r>
              <a:rPr lang="en-US" sz="4000" b="1" dirty="0" smtClean="0"/>
              <a:t>Need for Project</a:t>
            </a:r>
          </a:p>
          <a:p>
            <a:pPr lvl="0"/>
            <a:r>
              <a:rPr lang="en-US" sz="4000" b="1" dirty="0" smtClean="0"/>
              <a:t>Project Siting Process</a:t>
            </a:r>
          </a:p>
          <a:p>
            <a:pPr lvl="0"/>
            <a:r>
              <a:rPr lang="en-US" sz="4000" b="1" smtClean="0"/>
              <a:t>Funding</a:t>
            </a:r>
            <a:endParaRPr lang="en-US" sz="4000" b="1" dirty="0" smtClean="0"/>
          </a:p>
          <a:p>
            <a:pPr lvl="0"/>
            <a:endParaRPr lang="en-US" sz="4000" b="1" dirty="0" smtClean="0"/>
          </a:p>
          <a:p>
            <a:endParaRPr lang="en-US" dirty="0"/>
          </a:p>
        </p:txBody>
      </p:sp>
    </p:spTree>
    <p:extLst>
      <p:ext uri="{BB962C8B-B14F-4D97-AF65-F5344CB8AC3E}">
        <p14:creationId xmlns:p14="http://schemas.microsoft.com/office/powerpoint/2010/main" val="384121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ctr"/>
            <a:r>
              <a:rPr lang="en-US" dirty="0" smtClean="0"/>
              <a:t>Objective &amp; Methodology</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of the Siting Study is to identify a nuclear power plant site </a:t>
            </a:r>
            <a:r>
              <a:rPr lang="en-US" dirty="0" smtClean="0">
                <a:latin typeface="Arial" panose="020B0604020202020204" pitchFamily="34" charset="0"/>
                <a:cs typeface="Arial" panose="020B0604020202020204" pitchFamily="34" charset="0"/>
              </a:rPr>
              <a:t>that:</a:t>
            </a:r>
          </a:p>
          <a:p>
            <a:pPr lvl="1"/>
            <a:r>
              <a:rPr lang="en-US" dirty="0" smtClean="0">
                <a:latin typeface="Arial" panose="020B0604020202020204" pitchFamily="34" charset="0"/>
                <a:cs typeface="Arial" panose="020B0604020202020204" pitchFamily="34" charset="0"/>
              </a:rPr>
              <a:t>Meets UAMPS’ needs</a:t>
            </a:r>
          </a:p>
          <a:p>
            <a:pPr lvl="1"/>
            <a:r>
              <a:rPr lang="en-US" dirty="0" smtClean="0">
                <a:latin typeface="Arial" panose="020B0604020202020204" pitchFamily="34" charset="0"/>
                <a:cs typeface="Arial" panose="020B0604020202020204" pitchFamily="34" charset="0"/>
              </a:rPr>
              <a:t>Satisfies applicable Nuclear Regulatory Commission (NRC) site suitability requirements</a:t>
            </a:r>
          </a:p>
          <a:p>
            <a:pPr lvl="1"/>
            <a:r>
              <a:rPr lang="en-US" dirty="0" smtClean="0">
                <a:latin typeface="Arial" panose="020B0604020202020204" pitchFamily="34" charset="0"/>
                <a:cs typeface="Arial" panose="020B0604020202020204" pitchFamily="34" charset="0"/>
              </a:rPr>
              <a:t>Is consistent with National Environmental Policy Act (NEPA) requirements regarding the consideration of alternative sites</a:t>
            </a:r>
          </a:p>
        </p:txBody>
      </p:sp>
    </p:spTree>
    <p:extLst>
      <p:ext uri="{BB962C8B-B14F-4D97-AF65-F5344CB8AC3E}">
        <p14:creationId xmlns:p14="http://schemas.microsoft.com/office/powerpoint/2010/main" val="1872823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dirty="0" smtClean="0">
                <a:latin typeface="Arial" panose="020B0604020202020204" pitchFamily="34" charset="0"/>
                <a:cs typeface="Arial" panose="020B0604020202020204" pitchFamily="34" charset="0"/>
              </a:rPr>
              <a:t>Region of Interest (ROI)</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533400" y="1802702"/>
            <a:ext cx="3200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Consistent with UAMPS’ needs</a:t>
            </a:r>
            <a:r>
              <a:rPr lang="en-US" sz="2400" dirty="0" smtClean="0">
                <a:solidFill>
                  <a:schemeClr val="accent6"/>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ROI </a:t>
            </a:r>
            <a:r>
              <a:rPr lang="en-US" sz="2400" dirty="0">
                <a:latin typeface="Arial" panose="020B0604020202020204" pitchFamily="34" charset="0"/>
                <a:cs typeface="Arial" panose="020B0604020202020204" pitchFamily="34" charset="0"/>
              </a:rPr>
              <a:t>is located within 25 miles of the PacifiCorp Transmission Network in Idaho and </a:t>
            </a:r>
            <a:r>
              <a:rPr lang="en-US" sz="2400" dirty="0" smtClean="0">
                <a:latin typeface="Arial" panose="020B0604020202020204" pitchFamily="34" charset="0"/>
                <a:cs typeface="Arial" panose="020B0604020202020204" pitchFamily="34" charset="0"/>
              </a:rPr>
              <a:t>Utah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ROI </a:t>
            </a:r>
            <a:r>
              <a:rPr lang="en-US" sz="2400" dirty="0">
                <a:latin typeface="Arial" panose="020B0604020202020204" pitchFamily="34" charset="0"/>
                <a:cs typeface="Arial" panose="020B0604020202020204" pitchFamily="34" charset="0"/>
              </a:rPr>
              <a:t>encompasses the majority of UAMPS </a:t>
            </a:r>
            <a:r>
              <a:rPr lang="en-US" sz="2400" dirty="0" smtClean="0">
                <a:latin typeface="Arial" panose="020B0604020202020204" pitchFamily="34" charset="0"/>
                <a:cs typeface="Arial" panose="020B0604020202020204" pitchFamily="34" charset="0"/>
              </a:rPr>
              <a:t>members and load centers</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864087" y="1264094"/>
            <a:ext cx="952500" cy="1077218"/>
          </a:xfrm>
          <a:prstGeom prst="rect">
            <a:avLst/>
          </a:prstGeom>
          <a:noFill/>
        </p:spPr>
        <p:txBody>
          <a:bodyPr wrap="square" rtlCol="0">
            <a:spAutoFit/>
          </a:bodyPr>
          <a:lstStyle/>
          <a:p>
            <a:r>
              <a:rPr lang="en-US" sz="3200" dirty="0" err="1" smtClean="0">
                <a:solidFill>
                  <a:srgbClr val="FFFFFF"/>
                </a:solidFill>
              </a:rPr>
              <a:t>dRFTT</a:t>
            </a:r>
            <a:endParaRPr lang="en-US" sz="3200" dirty="0">
              <a:solidFill>
                <a:srgbClr val="FFFFFF"/>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64094"/>
            <a:ext cx="5562600" cy="5138595"/>
          </a:xfrm>
          <a:prstGeom prst="rect">
            <a:avLst/>
          </a:prstGeom>
          <a:noFill/>
          <a:ln>
            <a:noFill/>
          </a:ln>
        </p:spPr>
      </p:pic>
    </p:spTree>
    <p:extLst>
      <p:ext uri="{BB962C8B-B14F-4D97-AF65-F5344CB8AC3E}">
        <p14:creationId xmlns:p14="http://schemas.microsoft.com/office/powerpoint/2010/main" val="2894925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23</a:t>
            </a:r>
            <a:endParaRPr lang="en-US" dirty="0"/>
          </a:p>
        </p:txBody>
      </p:sp>
      <p:sp>
        <p:nvSpPr>
          <p:cNvPr id="2" name="Title 1"/>
          <p:cNvSpPr>
            <a:spLocks noGrp="1"/>
          </p:cNvSpPr>
          <p:nvPr>
            <p:ph type="title" idx="4294967295"/>
          </p:nvPr>
        </p:nvSpPr>
        <p:spPr>
          <a:xfrm>
            <a:off x="0" y="100013"/>
            <a:ext cx="8229600" cy="685800"/>
          </a:xfrm>
        </p:spPr>
        <p:txBody>
          <a:bodyPr>
            <a:normAutofit fontScale="90000"/>
          </a:bodyPr>
          <a:lstStyle/>
          <a:p>
            <a:r>
              <a:rPr lang="en-US" dirty="0" smtClean="0">
                <a:latin typeface="Arial" panose="020B0604020202020204" pitchFamily="34" charset="0"/>
                <a:cs typeface="Arial" panose="020B0604020202020204" pitchFamily="34" charset="0"/>
              </a:rPr>
              <a:t>Candidate Areas</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243766" y="786135"/>
            <a:ext cx="3458818" cy="5964243"/>
          </a:xfrm>
          <a:prstGeom prst="rect">
            <a:avLst/>
          </a:prstGeom>
          <a:solidFill>
            <a:schemeClr val="bg1"/>
          </a:solidFill>
        </p:spPr>
      </p:pic>
      <p:sp>
        <p:nvSpPr>
          <p:cNvPr id="4" name="TextBox 3"/>
          <p:cNvSpPr txBox="1"/>
          <p:nvPr/>
        </p:nvSpPr>
        <p:spPr>
          <a:xfrm>
            <a:off x="228600" y="680621"/>
            <a:ext cx="5015166" cy="5355312"/>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latin typeface="Arial" panose="020B0604020202020204" pitchFamily="34" charset="0"/>
                <a:cs typeface="Arial" panose="020B0604020202020204" pitchFamily="34" charset="0"/>
              </a:rPr>
              <a:t>Two </a:t>
            </a:r>
            <a:r>
              <a:rPr lang="en-US" sz="1900" dirty="0">
                <a:latin typeface="Arial" panose="020B0604020202020204" pitchFamily="34" charset="0"/>
                <a:cs typeface="Arial" panose="020B0604020202020204" pitchFamily="34" charset="0"/>
              </a:rPr>
              <a:t>candidate </a:t>
            </a:r>
            <a:r>
              <a:rPr lang="en-US" sz="1900" dirty="0" smtClean="0">
                <a:latin typeface="Arial" panose="020B0604020202020204" pitchFamily="34" charset="0"/>
                <a:cs typeface="Arial" panose="020B0604020202020204" pitchFamily="34" charset="0"/>
              </a:rPr>
              <a:t>areas: the </a:t>
            </a:r>
            <a:r>
              <a:rPr lang="en-US" sz="1900" dirty="0">
                <a:latin typeface="Arial" panose="020B0604020202020204" pitchFamily="34" charset="0"/>
                <a:cs typeface="Arial" panose="020B0604020202020204" pitchFamily="34" charset="0"/>
              </a:rPr>
              <a:t>Idaho National Laboratory (INL) and the Delta area.  </a:t>
            </a:r>
          </a:p>
          <a:p>
            <a:pPr marL="285750" indent="-285750">
              <a:buFont typeface="Arial" panose="020B0604020202020204" pitchFamily="34" charset="0"/>
              <a:buChar char="•"/>
            </a:pPr>
            <a:r>
              <a:rPr lang="en-US" sz="1900" dirty="0" smtClean="0">
                <a:latin typeface="Arial" panose="020B0604020202020204" pitchFamily="34" charset="0"/>
                <a:cs typeface="Arial" panose="020B0604020202020204" pitchFamily="34" charset="0"/>
              </a:rPr>
              <a:t>Rationale for selection of INL:</a:t>
            </a: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Readily </a:t>
            </a:r>
            <a:r>
              <a:rPr lang="en-US" sz="1900" dirty="0">
                <a:latin typeface="Arial" panose="020B0604020202020204" pitchFamily="34" charset="0"/>
                <a:cs typeface="Arial" panose="020B0604020202020204" pitchFamily="34" charset="0"/>
              </a:rPr>
              <a:t>available land and </a:t>
            </a:r>
            <a:r>
              <a:rPr lang="en-US" sz="1900" dirty="0" smtClean="0">
                <a:latin typeface="Arial" panose="020B0604020202020204" pitchFamily="34" charset="0"/>
                <a:cs typeface="Arial" panose="020B0604020202020204" pitchFamily="34" charset="0"/>
              </a:rPr>
              <a:t>resources;</a:t>
            </a: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Existing Infrastructure;</a:t>
            </a:r>
            <a:endParaRPr lang="en-US" sz="1900" dirty="0">
              <a:latin typeface="Arial" panose="020B0604020202020204" pitchFamily="34" charset="0"/>
              <a:cs typeface="Arial" panose="020B0604020202020204" pitchFamily="34" charset="0"/>
            </a:endParaRP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Is </a:t>
            </a:r>
            <a:r>
              <a:rPr lang="en-US" sz="1900" dirty="0">
                <a:latin typeface="Arial" panose="020B0604020202020204" pitchFamily="34" charset="0"/>
                <a:cs typeface="Arial" panose="020B0604020202020204" pitchFamily="34" charset="0"/>
              </a:rPr>
              <a:t>a secure </a:t>
            </a:r>
            <a:r>
              <a:rPr lang="en-US" sz="1900" dirty="0" smtClean="0">
                <a:latin typeface="Arial" panose="020B0604020202020204" pitchFamily="34" charset="0"/>
                <a:cs typeface="Arial" panose="020B0604020202020204" pitchFamily="34" charset="0"/>
              </a:rPr>
              <a:t>site;</a:t>
            </a: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Additional </a:t>
            </a:r>
            <a:r>
              <a:rPr lang="en-US" sz="1900" dirty="0">
                <a:latin typeface="Arial" panose="020B0604020202020204" pitchFamily="34" charset="0"/>
                <a:cs typeface="Arial" panose="020B0604020202020204" pitchFamily="34" charset="0"/>
              </a:rPr>
              <a:t>benefit of DOE support of the </a:t>
            </a:r>
            <a:r>
              <a:rPr lang="en-US" sz="1900" dirty="0" smtClean="0">
                <a:latin typeface="Arial" panose="020B0604020202020204" pitchFamily="34" charset="0"/>
                <a:cs typeface="Arial" panose="020B0604020202020204" pitchFamily="34" charset="0"/>
              </a:rPr>
              <a:t>project;</a:t>
            </a: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Knowledge </a:t>
            </a:r>
            <a:r>
              <a:rPr lang="en-US" sz="1900" dirty="0">
                <a:latin typeface="Arial" panose="020B0604020202020204" pitchFamily="34" charset="0"/>
                <a:cs typeface="Arial" panose="020B0604020202020204" pitchFamily="34" charset="0"/>
              </a:rPr>
              <a:t>base of workforce to support the plant.</a:t>
            </a:r>
          </a:p>
          <a:p>
            <a:pPr marL="285750" indent="-285750">
              <a:buFont typeface="Arial" panose="020B0604020202020204" pitchFamily="34" charset="0"/>
              <a:buChar char="•"/>
            </a:pPr>
            <a:r>
              <a:rPr lang="en-US" sz="1900" dirty="0" smtClean="0">
                <a:latin typeface="Arial" panose="020B0604020202020204" pitchFamily="34" charset="0"/>
                <a:cs typeface="Arial" panose="020B0604020202020204" pitchFamily="34" charset="0"/>
              </a:rPr>
              <a:t>Rationale for selection of the </a:t>
            </a:r>
            <a:r>
              <a:rPr lang="en-US" sz="1900" dirty="0">
                <a:latin typeface="Arial" panose="020B0604020202020204" pitchFamily="34" charset="0"/>
                <a:cs typeface="Arial" panose="020B0604020202020204" pitchFamily="34" charset="0"/>
              </a:rPr>
              <a:t>Delta A</a:t>
            </a:r>
            <a:r>
              <a:rPr lang="en-US" sz="1900" dirty="0" smtClean="0">
                <a:latin typeface="Arial" panose="020B0604020202020204" pitchFamily="34" charset="0"/>
                <a:cs typeface="Arial" panose="020B0604020202020204" pitchFamily="34" charset="0"/>
              </a:rPr>
              <a:t>rea:</a:t>
            </a:r>
            <a:endParaRPr lang="en-US" sz="1900" dirty="0">
              <a:latin typeface="Arial" panose="020B0604020202020204" pitchFamily="34" charset="0"/>
              <a:cs typeface="Arial" panose="020B0604020202020204" pitchFamily="34" charset="0"/>
            </a:endParaRP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UAMPS </a:t>
            </a:r>
            <a:r>
              <a:rPr lang="en-US" sz="1900" dirty="0">
                <a:latin typeface="Arial" panose="020B0604020202020204" pitchFamily="34" charset="0"/>
                <a:cs typeface="Arial" panose="020B0604020202020204" pitchFamily="34" charset="0"/>
              </a:rPr>
              <a:t>members have an interest in developing this area for a power </a:t>
            </a:r>
            <a:r>
              <a:rPr lang="en-US" sz="1900" dirty="0" smtClean="0">
                <a:latin typeface="Arial" panose="020B0604020202020204" pitchFamily="34" charset="0"/>
                <a:cs typeface="Arial" panose="020B0604020202020204" pitchFamily="34" charset="0"/>
              </a:rPr>
              <a:t>project;</a:t>
            </a: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Development </a:t>
            </a:r>
            <a:r>
              <a:rPr lang="en-US" sz="1900" dirty="0">
                <a:latin typeface="Arial" panose="020B0604020202020204" pitchFamily="34" charset="0"/>
                <a:cs typeface="Arial" panose="020B0604020202020204" pitchFamily="34" charset="0"/>
              </a:rPr>
              <a:t>would provide economic benefits to the </a:t>
            </a:r>
            <a:r>
              <a:rPr lang="en-US" sz="1900" dirty="0" smtClean="0">
                <a:latin typeface="Arial" panose="020B0604020202020204" pitchFamily="34" charset="0"/>
                <a:cs typeface="Arial" panose="020B0604020202020204" pitchFamily="34" charset="0"/>
              </a:rPr>
              <a:t>area;</a:t>
            </a:r>
          </a:p>
          <a:p>
            <a:pPr marL="800100" lvl="1" indent="-342900">
              <a:buFont typeface="+mj-lt"/>
              <a:buAutoNum type="arabicPeriod"/>
            </a:pPr>
            <a:r>
              <a:rPr lang="en-US" sz="1900" dirty="0" smtClean="0">
                <a:latin typeface="Arial" panose="020B0604020202020204" pitchFamily="34" charset="0"/>
                <a:cs typeface="Arial" panose="020B0604020202020204" pitchFamily="34" charset="0"/>
              </a:rPr>
              <a:t>Access </a:t>
            </a:r>
            <a:r>
              <a:rPr lang="en-US" sz="1900" dirty="0">
                <a:latin typeface="Arial" panose="020B0604020202020204" pitchFamily="34" charset="0"/>
                <a:cs typeface="Arial" panose="020B0604020202020204" pitchFamily="34" charset="0"/>
              </a:rPr>
              <a:t>to PacifiCorp Transmission Network</a:t>
            </a:r>
            <a:r>
              <a:rPr lang="en-US" sz="1900" dirty="0"/>
              <a:t>. </a:t>
            </a:r>
          </a:p>
        </p:txBody>
      </p:sp>
      <p:sp>
        <p:nvSpPr>
          <p:cNvPr id="6" name="TextBox 5"/>
          <p:cNvSpPr txBox="1"/>
          <p:nvPr/>
        </p:nvSpPr>
        <p:spPr>
          <a:xfrm>
            <a:off x="7391400" y="5943600"/>
            <a:ext cx="1295400" cy="369332"/>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763455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76200" y="0"/>
            <a:ext cx="8991600" cy="1143000"/>
          </a:xfrm>
        </p:spPr>
        <p:txBody>
          <a:bodyPr>
            <a:noAutofit/>
          </a:bodyPr>
          <a:lstStyle/>
          <a:p>
            <a:r>
              <a:rPr lang="en-US" u="sng" dirty="0" smtClean="0">
                <a:latin typeface="Arial" panose="020B0604020202020204" pitchFamily="34" charset="0"/>
                <a:cs typeface="Arial" panose="020B0604020202020204" pitchFamily="34" charset="0"/>
              </a:rPr>
              <a:t>  UAMPS SMR Siting Study Timeline</a:t>
            </a:r>
            <a:endParaRPr lang="en-US" u="sng" dirty="0">
              <a:latin typeface="Arial" panose="020B0604020202020204" pitchFamily="34" charset="0"/>
              <a:cs typeface="Arial" panose="020B0604020202020204" pitchFamily="34" charset="0"/>
            </a:endParaRPr>
          </a:p>
        </p:txBody>
      </p:sp>
      <p:sp>
        <p:nvSpPr>
          <p:cNvPr id="16" name="Content Placeholder 2"/>
          <p:cNvSpPr>
            <a:spLocks noGrp="1"/>
          </p:cNvSpPr>
          <p:nvPr>
            <p:ph idx="1"/>
          </p:nvPr>
        </p:nvSpPr>
        <p:spPr>
          <a:xfrm>
            <a:off x="457200" y="1524000"/>
            <a:ext cx="8229600" cy="4525963"/>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Candidate Areas Identified – November 2015</a:t>
            </a:r>
          </a:p>
          <a:p>
            <a:r>
              <a:rPr lang="en-US" sz="2800" dirty="0">
                <a:latin typeface="Arial" panose="020B0604020202020204" pitchFamily="34" charset="0"/>
                <a:cs typeface="Arial" panose="020B0604020202020204" pitchFamily="34" charset="0"/>
              </a:rPr>
              <a:t>19 Potential Sites Identified – November 2015</a:t>
            </a:r>
          </a:p>
          <a:p>
            <a:r>
              <a:rPr lang="en-US" sz="2800" dirty="0">
                <a:latin typeface="Arial" panose="020B0604020202020204" pitchFamily="34" charset="0"/>
                <a:cs typeface="Arial" panose="020B0604020202020204" pitchFamily="34" charset="0"/>
              </a:rPr>
              <a:t>9 Candidate Sites Identified – December 2015</a:t>
            </a:r>
          </a:p>
          <a:p>
            <a:r>
              <a:rPr lang="en-US" sz="2800" dirty="0">
                <a:latin typeface="Arial" panose="020B0604020202020204" pitchFamily="34" charset="0"/>
                <a:cs typeface="Arial" panose="020B0604020202020204" pitchFamily="34" charset="0"/>
              </a:rPr>
              <a:t>4 Acceptable Sites Identified – January 2016</a:t>
            </a:r>
          </a:p>
          <a:p>
            <a:r>
              <a:rPr lang="en-US" sz="2800" dirty="0">
                <a:latin typeface="Arial" panose="020B0604020202020204" pitchFamily="34" charset="0"/>
                <a:cs typeface="Arial" panose="020B0604020202020204" pitchFamily="34" charset="0"/>
              </a:rPr>
              <a:t>INL/DOE Review of Acceptable Sites – February/March 2016</a:t>
            </a:r>
          </a:p>
          <a:p>
            <a:r>
              <a:rPr lang="en-US" sz="2800" dirty="0">
                <a:latin typeface="Arial" panose="020B0604020202020204" pitchFamily="34" charset="0"/>
                <a:cs typeface="Arial" panose="020B0604020202020204" pitchFamily="34" charset="0"/>
              </a:rPr>
              <a:t>Field Review of Acceptable Sites – March 2016</a:t>
            </a:r>
          </a:p>
          <a:p>
            <a:r>
              <a:rPr lang="en-US" sz="2800" dirty="0">
                <a:latin typeface="Arial" panose="020B0604020202020204" pitchFamily="34" charset="0"/>
                <a:cs typeface="Arial" panose="020B0604020202020204" pitchFamily="34" charset="0"/>
              </a:rPr>
              <a:t>Preferred Site Identified – March </a:t>
            </a:r>
            <a:r>
              <a:rPr lang="en-US" sz="2800" dirty="0" smtClean="0">
                <a:latin typeface="Arial" panose="020B0604020202020204" pitchFamily="34" charset="0"/>
                <a:cs typeface="Arial" panose="020B0604020202020204" pitchFamily="34" charset="0"/>
              </a:rPr>
              <a:t>2016</a:t>
            </a:r>
          </a:p>
          <a:p>
            <a:pPr lvl="1"/>
            <a:r>
              <a:rPr lang="en-US" dirty="0" smtClean="0">
                <a:latin typeface="Arial" panose="020B0604020202020204" pitchFamily="34" charset="0"/>
                <a:cs typeface="Arial" panose="020B0604020202020204" pitchFamily="34" charset="0"/>
              </a:rPr>
              <a:t>Feedback solicited and received on the four acceptable sites from the Tribes</a:t>
            </a:r>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Siting Study Report Completed – </a:t>
            </a:r>
            <a:r>
              <a:rPr lang="en-US" sz="2800" dirty="0" smtClean="0">
                <a:latin typeface="Arial" panose="020B0604020202020204" pitchFamily="34" charset="0"/>
                <a:cs typeface="Arial" panose="020B0604020202020204" pitchFamily="34" charset="0"/>
              </a:rPr>
              <a:t>July </a:t>
            </a:r>
            <a:r>
              <a:rPr lang="en-US" sz="2800" dirty="0">
                <a:latin typeface="Arial" panose="020B0604020202020204" pitchFamily="34" charset="0"/>
                <a:cs typeface="Arial" panose="020B0604020202020204" pitchFamily="34" charset="0"/>
              </a:rPr>
              <a:t>2016</a:t>
            </a:r>
          </a:p>
          <a:p>
            <a:endParaRPr lang="en-US" sz="2800" dirty="0"/>
          </a:p>
          <a:p>
            <a:pPr>
              <a:lnSpc>
                <a:spcPts val="2880"/>
              </a:lnSpc>
            </a:pPr>
            <a:endParaRPr lang="en-US" sz="1500" dirty="0" smtClean="0">
              <a:latin typeface="Arial" panose="020B0604020202020204" pitchFamily="34" charset="0"/>
              <a:cs typeface="Arial" panose="020B0604020202020204" pitchFamily="34" charset="0"/>
            </a:endParaRPr>
          </a:p>
          <a:p>
            <a:pPr marL="0" indent="0">
              <a:lnSpc>
                <a:spcPts val="2880"/>
              </a:lnSpc>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877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Avoidance Areas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a:bodyPr>
          <a:lstStyle/>
          <a:p>
            <a:pPr lvl="1"/>
            <a:r>
              <a:rPr lang="en-US" dirty="0" smtClean="0">
                <a:latin typeface="Arial" panose="020B0604020202020204" pitchFamily="34" charset="0"/>
                <a:cs typeface="Arial" panose="020B0604020202020204" pitchFamily="34" charset="0"/>
              </a:rPr>
              <a:t>Active Rail Line</a:t>
            </a:r>
          </a:p>
          <a:p>
            <a:pPr lvl="1"/>
            <a:r>
              <a:rPr lang="en-US" dirty="0" smtClean="0">
                <a:latin typeface="Arial" panose="020B0604020202020204" pitchFamily="34" charset="0"/>
                <a:cs typeface="Arial" panose="020B0604020202020204" pitchFamily="34" charset="0"/>
              </a:rPr>
              <a:t>Airports</a:t>
            </a:r>
          </a:p>
          <a:p>
            <a:pPr lvl="1"/>
            <a:r>
              <a:rPr lang="en-US" dirty="0" smtClean="0">
                <a:latin typeface="Arial" panose="020B0604020202020204" pitchFamily="34" charset="0"/>
                <a:cs typeface="Arial" panose="020B0604020202020204" pitchFamily="34" charset="0"/>
              </a:rPr>
              <a:t>Areas of Critical Environmental Concern</a:t>
            </a:r>
          </a:p>
          <a:p>
            <a:pPr lvl="1"/>
            <a:r>
              <a:rPr lang="en-US" dirty="0" smtClean="0">
                <a:latin typeface="Arial" panose="020B0604020202020204" pitchFamily="34" charset="0"/>
                <a:cs typeface="Arial" panose="020B0604020202020204" pitchFamily="34" charset="0"/>
              </a:rPr>
              <a:t>Cooperative Wildlife Management Units</a:t>
            </a:r>
          </a:p>
          <a:p>
            <a:pPr lvl="1"/>
            <a:r>
              <a:rPr lang="en-US" dirty="0" smtClean="0">
                <a:latin typeface="Arial" panose="020B0604020202020204" pitchFamily="34" charset="0"/>
                <a:cs typeface="Arial" panose="020B0604020202020204" pitchFamily="34" charset="0"/>
              </a:rPr>
              <a:t>Designated Federal and State Lands</a:t>
            </a:r>
          </a:p>
          <a:p>
            <a:pPr lvl="1"/>
            <a:r>
              <a:rPr lang="en-US" dirty="0" smtClean="0">
                <a:latin typeface="Arial" panose="020B0604020202020204" pitchFamily="34" charset="0"/>
                <a:cs typeface="Arial" panose="020B0604020202020204" pitchFamily="34" charset="0"/>
              </a:rPr>
              <a:t>Existing Facilities within INL</a:t>
            </a:r>
          </a:p>
          <a:p>
            <a:pPr lvl="1"/>
            <a:r>
              <a:rPr lang="en-US" dirty="0">
                <a:latin typeface="Arial" panose="020B0604020202020204" pitchFamily="34" charset="0"/>
                <a:cs typeface="Arial" panose="020B0604020202020204" pitchFamily="34" charset="0"/>
              </a:rPr>
              <a:t>High Population Density </a:t>
            </a:r>
          </a:p>
          <a:p>
            <a:pPr lvl="1"/>
            <a:endParaRPr lang="en-US" dirty="0" smtClean="0"/>
          </a:p>
          <a:p>
            <a:pPr marL="274320" lvl="1" indent="0">
              <a:buNone/>
            </a:pPr>
            <a:endParaRPr lang="en-US" dirty="0" smtClean="0"/>
          </a:p>
        </p:txBody>
      </p:sp>
      <p:sp>
        <p:nvSpPr>
          <p:cNvPr id="5" name="Content Placeholder 4"/>
          <p:cNvSpPr>
            <a:spLocks noGrp="1"/>
          </p:cNvSpPr>
          <p:nvPr>
            <p:ph sz="half" idx="2"/>
          </p:nvPr>
        </p:nvSpPr>
        <p:spPr/>
        <p:txBody>
          <a:bodyPr>
            <a:normAutofit fontScale="92500"/>
          </a:bodyPr>
          <a:lstStyle/>
          <a:p>
            <a:pPr lvl="1"/>
            <a:r>
              <a:rPr lang="en-US" dirty="0" smtClean="0">
                <a:latin typeface="Arial" panose="020B0604020202020204" pitchFamily="34" charset="0"/>
                <a:cs typeface="Arial" panose="020B0604020202020204" pitchFamily="34" charset="0"/>
              </a:rPr>
              <a:t>Mines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NWI </a:t>
            </a:r>
            <a:r>
              <a:rPr lang="en-US" dirty="0" smtClean="0">
                <a:latin typeface="Arial" panose="020B0604020202020204" pitchFamily="34" charset="0"/>
                <a:cs typeface="Arial" panose="020B0604020202020204" pitchFamily="34" charset="0"/>
              </a:rPr>
              <a:t>Wetlands</a:t>
            </a:r>
          </a:p>
          <a:p>
            <a:pPr lvl="1"/>
            <a:r>
              <a:rPr lang="en-US" dirty="0" smtClean="0">
                <a:latin typeface="Arial" panose="020B0604020202020204" pitchFamily="34" charset="0"/>
                <a:cs typeface="Arial" panose="020B0604020202020204" pitchFamily="34" charset="0"/>
              </a:rPr>
              <a:t>Peak Ground Acceleration (PGA)</a:t>
            </a:r>
          </a:p>
          <a:p>
            <a:pPr lvl="1"/>
            <a:r>
              <a:rPr lang="en-US" dirty="0" smtClean="0">
                <a:latin typeface="Arial" panose="020B0604020202020204" pitchFamily="34" charset="0"/>
                <a:cs typeface="Arial" panose="020B0604020202020204" pitchFamily="34" charset="0"/>
              </a:rPr>
              <a:t>100 Year Floods</a:t>
            </a:r>
          </a:p>
          <a:p>
            <a:pPr lvl="1"/>
            <a:r>
              <a:rPr lang="en-US" dirty="0" smtClean="0">
                <a:latin typeface="Arial" panose="020B0604020202020204" pitchFamily="34" charset="0"/>
                <a:cs typeface="Arial" panose="020B0604020202020204" pitchFamily="34" charset="0"/>
              </a:rPr>
              <a:t>Sage </a:t>
            </a:r>
            <a:r>
              <a:rPr lang="en-US" dirty="0">
                <a:latin typeface="Arial" panose="020B0604020202020204" pitchFamily="34" charset="0"/>
                <a:cs typeface="Arial" panose="020B0604020202020204" pitchFamily="34" charset="0"/>
              </a:rPr>
              <a:t>Grouse activities</a:t>
            </a:r>
          </a:p>
          <a:p>
            <a:pPr lvl="1"/>
            <a:r>
              <a:rPr lang="en-US" dirty="0">
                <a:latin typeface="Arial" panose="020B0604020202020204" pitchFamily="34" charset="0"/>
                <a:cs typeface="Arial" panose="020B0604020202020204" pitchFamily="34" charset="0"/>
              </a:rPr>
              <a:t>BLM land</a:t>
            </a:r>
          </a:p>
          <a:p>
            <a:pPr lvl="1"/>
            <a:r>
              <a:rPr lang="en-US" dirty="0">
                <a:latin typeface="Arial" panose="020B0604020202020204" pitchFamily="34" charset="0"/>
                <a:cs typeface="Arial" panose="020B0604020202020204" pitchFamily="34" charset="0"/>
              </a:rPr>
              <a:t>Quaternary faults</a:t>
            </a:r>
          </a:p>
          <a:p>
            <a:pPr lvl="1"/>
            <a:r>
              <a:rPr lang="en-US" dirty="0">
                <a:latin typeface="Arial" panose="020B0604020202020204" pitchFamily="34" charset="0"/>
                <a:cs typeface="Arial" panose="020B0604020202020204" pitchFamily="34" charset="0"/>
              </a:rPr>
              <a:t>Volcanic </a:t>
            </a:r>
            <a:r>
              <a:rPr lang="en-US" dirty="0" smtClean="0">
                <a:latin typeface="Arial" panose="020B0604020202020204" pitchFamily="34" charset="0"/>
                <a:cs typeface="Arial" panose="020B0604020202020204" pitchFamily="34" charset="0"/>
              </a:rPr>
              <a:t>Hazard Zones</a:t>
            </a:r>
          </a:p>
          <a:p>
            <a:pPr lvl="1"/>
            <a:r>
              <a:rPr lang="en-US" dirty="0" smtClean="0">
                <a:latin typeface="Arial" panose="020B0604020202020204" pitchFamily="34" charset="0"/>
                <a:cs typeface="Arial" panose="020B0604020202020204" pitchFamily="34" charset="0"/>
              </a:rPr>
              <a:t>INL Land Use Committee advice on cultural areas </a:t>
            </a:r>
          </a:p>
          <a:p>
            <a:pPr marL="274320" lvl="1" indent="0">
              <a:buNone/>
            </a:pPr>
            <a:endParaRPr lang="en-US" dirty="0"/>
          </a:p>
        </p:txBody>
      </p:sp>
    </p:spTree>
    <p:extLst>
      <p:ext uri="{BB962C8B-B14F-4D97-AF65-F5344CB8AC3E}">
        <p14:creationId xmlns:p14="http://schemas.microsoft.com/office/powerpoint/2010/main" val="908416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Evaluation of Sites</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1371600" y="1295400"/>
            <a:ext cx="6279542" cy="5139869"/>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Potential Sites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19 Potential Sites evaluated using Screening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riteria</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9 Candidate Sites were selected to move forward</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7 from within INL and 2 from within Delta Area</a:t>
            </a:r>
          </a:p>
          <a:p>
            <a:r>
              <a:rPr lang="en-US" sz="2000" dirty="0" smtClean="0">
                <a:latin typeface="Arial" panose="020B0604020202020204" pitchFamily="34" charset="0"/>
                <a:cs typeface="Arial" panose="020B0604020202020204" pitchFamily="34" charset="0"/>
              </a:rPr>
              <a:t>Candidate Sites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9 Candidate Sites evaluated using </a:t>
            </a:r>
            <a:r>
              <a:rPr lang="en-US" dirty="0">
                <a:latin typeface="Arial" panose="020B0604020202020204" pitchFamily="34" charset="0"/>
                <a:cs typeface="Arial" panose="020B0604020202020204" pitchFamily="34" charset="0"/>
              </a:rPr>
              <a:t>the General Site Criteria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4 Acceptable Sites were selected to move forward (all within INL)</a:t>
            </a:r>
          </a:p>
          <a:p>
            <a:r>
              <a:rPr lang="en-US" sz="2000" dirty="0" smtClean="0">
                <a:latin typeface="Arial" panose="020B0604020202020204" pitchFamily="34" charset="0"/>
                <a:cs typeface="Arial" panose="020B0604020202020204" pitchFamily="34" charset="0"/>
              </a:rPr>
              <a:t>Acceptable Sites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4 Acceptable Sites evaluated using additional/refined criteria</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Independent evaluation performed by INL/DOE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Field review of the 4 sites was performed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Preferred Site selected based on the additional evaluations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endParaRPr lang="en-US" dirty="0" smtClean="0"/>
          </a:p>
        </p:txBody>
      </p:sp>
    </p:spTree>
    <p:extLst>
      <p:ext uri="{BB962C8B-B14F-4D97-AF65-F5344CB8AC3E}">
        <p14:creationId xmlns:p14="http://schemas.microsoft.com/office/powerpoint/2010/main" val="3541770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D4DC44A-99ED-4B7F-9D52-041A7A3EDF40}" type="slidenum">
              <a:rPr lang="en-US" altLang="en-US" sz="1200">
                <a:solidFill>
                  <a:srgbClr val="000000"/>
                </a:solidFill>
                <a:latin typeface="Lucida Grande" charset="0"/>
              </a:rPr>
              <a:pPr>
                <a:spcBef>
                  <a:spcPct val="0"/>
                </a:spcBef>
                <a:buFontTx/>
                <a:buNone/>
              </a:pPr>
              <a:t>26</a:t>
            </a:fld>
            <a:endParaRPr lang="en-US" altLang="en-US" sz="1200">
              <a:solidFill>
                <a:srgbClr val="000000"/>
              </a:solidFill>
              <a:latin typeface="Lucida Grande" charset="0"/>
            </a:endParaRPr>
          </a:p>
        </p:txBody>
      </p:sp>
      <p:sp>
        <p:nvSpPr>
          <p:cNvPr id="16386" name="Title 1"/>
          <p:cNvSpPr>
            <a:spLocks noGrp="1"/>
          </p:cNvSpPr>
          <p:nvPr>
            <p:ph type="title" idx="4294967295"/>
          </p:nvPr>
        </p:nvSpPr>
        <p:spPr>
          <a:xfrm>
            <a:off x="0" y="152400"/>
            <a:ext cx="8382000" cy="685800"/>
          </a:xfrm>
        </p:spPr>
        <p:txBody>
          <a:bodyPr>
            <a:normAutofit fontScale="90000"/>
          </a:bodyPr>
          <a:lstStyle/>
          <a:p>
            <a:pPr algn="ctr"/>
            <a:r>
              <a:rPr lang="en-US" altLang="en-US" dirty="0" smtClean="0">
                <a:latin typeface="Arial" panose="020B0604020202020204" pitchFamily="34" charset="0"/>
                <a:cs typeface="Arial" panose="020B0604020202020204" pitchFamily="34" charset="0"/>
              </a:rPr>
              <a:t>Four Acceptable Sites</a:t>
            </a:r>
          </a:p>
        </p:txBody>
      </p:sp>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l="1111" t="2222" r="1111"/>
          <a:stretch>
            <a:fillRect/>
          </a:stretch>
        </p:blipFill>
        <p:spPr bwMode="auto">
          <a:xfrm>
            <a:off x="1852580" y="990600"/>
            <a:ext cx="5129962" cy="572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35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D1F3E7E-CD64-420B-8757-C03EE12737EA}" type="slidenum">
              <a:rPr lang="en-US" altLang="en-US" sz="1200">
                <a:solidFill>
                  <a:srgbClr val="000000"/>
                </a:solidFill>
                <a:latin typeface="Lucida Grande" charset="0"/>
              </a:rPr>
              <a:pPr>
                <a:spcBef>
                  <a:spcPct val="0"/>
                </a:spcBef>
                <a:buFontTx/>
                <a:buNone/>
              </a:pPr>
              <a:t>27</a:t>
            </a:fld>
            <a:endParaRPr lang="en-US" altLang="en-US" sz="1200">
              <a:solidFill>
                <a:srgbClr val="000000"/>
              </a:solidFill>
              <a:latin typeface="Lucida Grande" charset="0"/>
            </a:endParaRPr>
          </a:p>
        </p:txBody>
      </p:sp>
      <p:sp>
        <p:nvSpPr>
          <p:cNvPr id="30722" name="Title 1"/>
          <p:cNvSpPr>
            <a:spLocks noGrp="1"/>
          </p:cNvSpPr>
          <p:nvPr>
            <p:ph type="title" idx="4294967295"/>
          </p:nvPr>
        </p:nvSpPr>
        <p:spPr>
          <a:xfrm>
            <a:off x="457200" y="304800"/>
            <a:ext cx="8229600" cy="868363"/>
          </a:xfrm>
        </p:spPr>
        <p:txBody>
          <a:bodyPr>
            <a:normAutofit/>
          </a:bodyPr>
          <a:lstStyle/>
          <a:p>
            <a:pPr algn="ctr"/>
            <a:r>
              <a:rPr lang="en-US" altLang="en-US" sz="3600" dirty="0" smtClean="0">
                <a:latin typeface="Arial" panose="020B0604020202020204" pitchFamily="34" charset="0"/>
                <a:cs typeface="Arial" panose="020B0604020202020204" pitchFamily="34" charset="0"/>
              </a:rPr>
              <a:t>Ranking of Acceptable Sites</a:t>
            </a:r>
          </a:p>
        </p:txBody>
      </p:sp>
      <p:graphicFrame>
        <p:nvGraphicFramePr>
          <p:cNvPr id="5" name="Table 4"/>
          <p:cNvGraphicFramePr>
            <a:graphicFrameLocks noGrp="1"/>
          </p:cNvGraphicFramePr>
          <p:nvPr/>
        </p:nvGraphicFramePr>
        <p:xfrm>
          <a:off x="76200" y="1431925"/>
          <a:ext cx="4759325" cy="4880008"/>
        </p:xfrm>
        <a:graphic>
          <a:graphicData uri="http://schemas.openxmlformats.org/drawingml/2006/table">
            <a:tbl>
              <a:tblPr/>
              <a:tblGrid>
                <a:gridCol w="2313942"/>
                <a:gridCol w="513426"/>
                <a:gridCol w="581279"/>
                <a:gridCol w="630759"/>
                <a:gridCol w="719919"/>
              </a:tblGrid>
              <a:tr h="314322">
                <a:tc rowSpan="2">
                  <a:txBody>
                    <a:bodyPr/>
                    <a:lstStyle/>
                    <a:p>
                      <a:pPr algn="ctr" fontAlgn="ctr"/>
                      <a:r>
                        <a:rPr lang="en-US" sz="2000" b="1" i="0" u="none" strike="noStrike" dirty="0">
                          <a:solidFill>
                            <a:srgbClr val="000000"/>
                          </a:solidFill>
                          <a:effectLst/>
                          <a:latin typeface="Calibri" panose="020F0502020204030204" pitchFamily="34" charset="0"/>
                        </a:rPr>
                        <a:t>Evaluation</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2000" b="1" i="0" u="none" strike="noStrike" dirty="0">
                          <a:solidFill>
                            <a:srgbClr val="000000"/>
                          </a:solidFill>
                          <a:effectLst/>
                          <a:latin typeface="Calibri" panose="020F0502020204030204" pitchFamily="34" charset="0"/>
                        </a:rPr>
                        <a:t>Site Ranking</a:t>
                      </a:r>
                    </a:p>
                  </a:txBody>
                  <a:tcPr marL="9526" marR="952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4322">
                <a:tc vMerge="1">
                  <a:txBody>
                    <a:bodyPr/>
                    <a:lstStyle/>
                    <a:p>
                      <a:endParaRPr lang="en-US"/>
                    </a:p>
                  </a:txBody>
                  <a:tcPr/>
                </a:tc>
                <a:tc>
                  <a:txBody>
                    <a:bodyPr/>
                    <a:lstStyle/>
                    <a:p>
                      <a:pPr algn="ctr" fontAlgn="b"/>
                      <a:r>
                        <a:rPr lang="en-US" sz="2000" b="1" i="0" u="none" strike="noStrike" dirty="0">
                          <a:solidFill>
                            <a:srgbClr val="000000"/>
                          </a:solidFill>
                          <a:effectLst/>
                          <a:latin typeface="Calibri" panose="020F0502020204030204" pitchFamily="34" charset="0"/>
                        </a:rPr>
                        <a:t>7</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rgbClr val="000000"/>
                          </a:solidFill>
                          <a:effectLst/>
                          <a:latin typeface="Calibri" panose="020F0502020204030204" pitchFamily="34" charset="0"/>
                        </a:rPr>
                        <a:t>15</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rgbClr val="000000"/>
                          </a:solidFill>
                          <a:effectLst/>
                          <a:latin typeface="Calibri" panose="020F0502020204030204" pitchFamily="34" charset="0"/>
                        </a:rPr>
                        <a:t>17</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i="0" u="none" strike="noStrike" dirty="0">
                          <a:solidFill>
                            <a:srgbClr val="000000"/>
                          </a:solidFill>
                          <a:effectLst/>
                          <a:latin typeface="Calibri" panose="020F0502020204030204" pitchFamily="34" charset="0"/>
                        </a:rPr>
                        <a:t>18</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4322">
                <a:tc>
                  <a:txBody>
                    <a:bodyPr/>
                    <a:lstStyle/>
                    <a:p>
                      <a:pPr algn="l" fontAlgn="b"/>
                      <a:r>
                        <a:rPr lang="en-US" sz="2000" b="0" i="0" u="none" strike="noStrike" dirty="0">
                          <a:solidFill>
                            <a:srgbClr val="000000"/>
                          </a:solidFill>
                          <a:effectLst/>
                          <a:latin typeface="Calibri" panose="020F0502020204030204" pitchFamily="34" charset="0"/>
                        </a:rPr>
                        <a:t>Volcanic Hazards</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14322">
                <a:tc>
                  <a:txBody>
                    <a:bodyPr/>
                    <a:lstStyle/>
                    <a:p>
                      <a:pPr algn="l" fontAlgn="b"/>
                      <a:r>
                        <a:rPr lang="en-US" sz="2000" b="0" i="0" u="none" strike="noStrike" dirty="0">
                          <a:solidFill>
                            <a:srgbClr val="000000"/>
                          </a:solidFill>
                          <a:effectLst/>
                          <a:latin typeface="Calibri" panose="020F0502020204030204" pitchFamily="34" charset="0"/>
                        </a:rPr>
                        <a:t>Transportation</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314322">
                <a:tc>
                  <a:txBody>
                    <a:bodyPr/>
                    <a:lstStyle/>
                    <a:p>
                      <a:pPr algn="l" fontAlgn="b"/>
                      <a:r>
                        <a:rPr lang="en-US" sz="2000" b="0" i="0" u="none" strike="noStrike" dirty="0">
                          <a:solidFill>
                            <a:srgbClr val="000000"/>
                          </a:solidFill>
                          <a:effectLst/>
                          <a:latin typeface="Calibri" panose="020F0502020204030204" pitchFamily="34" charset="0"/>
                        </a:rPr>
                        <a:t>Transmission</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314322">
                <a:tc>
                  <a:txBody>
                    <a:bodyPr/>
                    <a:lstStyle/>
                    <a:p>
                      <a:pPr algn="l" fontAlgn="b"/>
                      <a:r>
                        <a:rPr lang="en-US" sz="2000" b="0" i="0" u="none" strike="noStrike" dirty="0">
                          <a:solidFill>
                            <a:srgbClr val="000000"/>
                          </a:solidFill>
                          <a:effectLst/>
                          <a:latin typeface="Calibri" panose="020F0502020204030204" pitchFamily="34" charset="0"/>
                        </a:rPr>
                        <a:t>Synergies with INL</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r>
              <a:tr h="314322">
                <a:tc>
                  <a:txBody>
                    <a:bodyPr/>
                    <a:lstStyle/>
                    <a:p>
                      <a:pPr algn="l" fontAlgn="b"/>
                      <a:r>
                        <a:rPr lang="en-US" sz="2000" b="0" i="0" u="none" strike="noStrike" dirty="0">
                          <a:solidFill>
                            <a:srgbClr val="000000"/>
                          </a:solidFill>
                          <a:effectLst/>
                          <a:latin typeface="Calibri" panose="020F0502020204030204" pitchFamily="34" charset="0"/>
                        </a:rPr>
                        <a:t>Flooding</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r>
              <a:tr h="563579">
                <a:tc>
                  <a:txBody>
                    <a:bodyPr/>
                    <a:lstStyle/>
                    <a:p>
                      <a:pPr algn="l" fontAlgn="b"/>
                      <a:r>
                        <a:rPr lang="en-US" sz="2000" b="0" i="0" u="none" strike="noStrike" dirty="0">
                          <a:solidFill>
                            <a:srgbClr val="000000"/>
                          </a:solidFill>
                          <a:effectLst/>
                          <a:latin typeface="Calibri" panose="020F0502020204030204" pitchFamily="34" charset="0"/>
                        </a:rPr>
                        <a:t>Cooling Water Supply</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r>
              <a:tr h="619120">
                <a:tc>
                  <a:txBody>
                    <a:bodyPr/>
                    <a:lstStyle/>
                    <a:p>
                      <a:pPr algn="l" fontAlgn="b"/>
                      <a:r>
                        <a:rPr lang="en-US" sz="2000" b="0" i="0" u="none" strike="noStrike" dirty="0">
                          <a:solidFill>
                            <a:srgbClr val="000000"/>
                          </a:solidFill>
                          <a:effectLst/>
                          <a:latin typeface="Calibri" panose="020F0502020204030204" pitchFamily="34" charset="0"/>
                        </a:rPr>
                        <a:t>Ecology / Environmental</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r>
              <a:tr h="563579">
                <a:tc>
                  <a:txBody>
                    <a:bodyPr/>
                    <a:lstStyle/>
                    <a:p>
                      <a:pPr algn="l" fontAlgn="b"/>
                      <a:r>
                        <a:rPr lang="en-US" sz="2000" b="0" i="0" u="none" strike="noStrike" dirty="0">
                          <a:solidFill>
                            <a:srgbClr val="000000"/>
                          </a:solidFill>
                          <a:effectLst/>
                          <a:latin typeface="Calibri" panose="020F0502020204030204" pitchFamily="34" charset="0"/>
                        </a:rPr>
                        <a:t>Site Layout Flexibility</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14322">
                <a:tc>
                  <a:txBody>
                    <a:bodyPr/>
                    <a:lstStyle/>
                    <a:p>
                      <a:pPr algn="l" fontAlgn="b"/>
                      <a:r>
                        <a:rPr lang="en-US" sz="2000" b="0" i="0" u="none" strike="noStrike" dirty="0">
                          <a:solidFill>
                            <a:srgbClr val="000000"/>
                          </a:solidFill>
                          <a:effectLst/>
                          <a:latin typeface="Calibri" panose="020F0502020204030204" pitchFamily="34" charset="0"/>
                        </a:rPr>
                        <a:t>Seismic</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r>
              <a:tr h="619120">
                <a:tc>
                  <a:txBody>
                    <a:bodyPr/>
                    <a:lstStyle/>
                    <a:p>
                      <a:pPr algn="l" fontAlgn="b"/>
                      <a:r>
                        <a:rPr lang="en-US" sz="2000" b="0" i="0" u="none" strike="noStrike" dirty="0">
                          <a:solidFill>
                            <a:srgbClr val="000000"/>
                          </a:solidFill>
                          <a:effectLst/>
                          <a:latin typeface="Calibri" panose="020F0502020204030204" pitchFamily="34" charset="0"/>
                        </a:rPr>
                        <a:t>Logistics of </a:t>
                      </a:r>
                      <a:r>
                        <a:rPr lang="en-US" sz="2000" b="0" i="0" u="none" strike="noStrike" dirty="0" smtClean="0">
                          <a:solidFill>
                            <a:srgbClr val="000000"/>
                          </a:solidFill>
                          <a:effectLst/>
                          <a:latin typeface="Calibri" panose="020F0502020204030204" pitchFamily="34" charset="0"/>
                        </a:rPr>
                        <a:t>Const. </a:t>
                      </a:r>
                      <a:r>
                        <a:rPr lang="en-US" sz="2000" b="0" i="0" u="none" strike="noStrike" dirty="0">
                          <a:solidFill>
                            <a:srgbClr val="000000"/>
                          </a:solidFill>
                          <a:effectLst/>
                          <a:latin typeface="Calibri" panose="020F0502020204030204" pitchFamily="34" charset="0"/>
                        </a:rPr>
                        <a:t>/ Operation</a:t>
                      </a:r>
                    </a:p>
                  </a:txBody>
                  <a:tcPr marL="9526" marR="9526"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US" sz="2000" b="1" i="0" u="none" strike="noStrike" dirty="0">
                          <a:solidFill>
                            <a:srgbClr val="000000"/>
                          </a:solidFill>
                          <a:effectLst/>
                          <a:latin typeface="Calibri" panose="020F0502020204030204" pitchFamily="34" charset="0"/>
                        </a:rPr>
                        <a:t> </a:t>
                      </a: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r>
            </a:tbl>
          </a:graphicData>
        </a:graphic>
      </p:graphicFrame>
      <p:pic>
        <p:nvPicPr>
          <p:cNvPr id="6" name="Picture 5"/>
          <p:cNvPicPr>
            <a:picLocks noChangeAspect="1"/>
          </p:cNvPicPr>
          <p:nvPr/>
        </p:nvPicPr>
        <p:blipFill rotWithShape="1">
          <a:blip r:embed="rId3"/>
          <a:srcRect l="1111" t="2222" r="1111"/>
          <a:stretch/>
        </p:blipFill>
        <p:spPr>
          <a:xfrm>
            <a:off x="5197475" y="1401763"/>
            <a:ext cx="3794125" cy="4910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40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762000"/>
          </a:xfrm>
        </p:spPr>
        <p:txBody>
          <a:bodyPr/>
          <a:lstStyle/>
          <a:p>
            <a:pPr algn="r"/>
            <a:r>
              <a:rPr lang="en-US" altLang="en-US" dirty="0" smtClean="0">
                <a:latin typeface="Arial" panose="020B0604020202020204" pitchFamily="34" charset="0"/>
                <a:cs typeface="Arial" panose="020B0604020202020204" pitchFamily="34" charset="0"/>
              </a:rPr>
              <a:t>Preferred Site Recommendations</a:t>
            </a:r>
          </a:p>
        </p:txBody>
      </p:sp>
      <p:sp>
        <p:nvSpPr>
          <p:cNvPr id="317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9C98CAD-05E3-4FFB-A010-2E4585F6405A}" type="slidenum">
              <a:rPr lang="en-US" altLang="en-US" sz="1200">
                <a:solidFill>
                  <a:srgbClr val="000000"/>
                </a:solidFill>
                <a:latin typeface="Lucida Grande" charset="0"/>
              </a:rPr>
              <a:pPr>
                <a:spcBef>
                  <a:spcPct val="0"/>
                </a:spcBef>
                <a:buFontTx/>
                <a:buNone/>
              </a:pPr>
              <a:t>28</a:t>
            </a:fld>
            <a:endParaRPr lang="en-US" altLang="en-US" sz="1200">
              <a:solidFill>
                <a:srgbClr val="000000"/>
              </a:solidFill>
              <a:latin typeface="Lucida Grande" charset="0"/>
            </a:endParaRPr>
          </a:p>
        </p:txBody>
      </p:sp>
      <p:sp>
        <p:nvSpPr>
          <p:cNvPr id="31748" name="Content Placeholder 4"/>
          <p:cNvSpPr>
            <a:spLocks noGrp="1"/>
          </p:cNvSpPr>
          <p:nvPr>
            <p:ph idx="1"/>
          </p:nvPr>
        </p:nvSpPr>
        <p:spPr>
          <a:xfrm>
            <a:off x="457200" y="1600200"/>
            <a:ext cx="8229600" cy="4297363"/>
          </a:xfrm>
        </p:spPr>
        <p:txBody>
          <a:bodyPr/>
          <a:lstStyle/>
          <a:p>
            <a:r>
              <a:rPr lang="en-US" altLang="en-US" dirty="0" smtClean="0">
                <a:latin typeface="Arial" panose="020B0604020202020204" pitchFamily="34" charset="0"/>
                <a:cs typeface="Arial" panose="020B0604020202020204" pitchFamily="34" charset="0"/>
              </a:rPr>
              <a:t>Site 7 should be deferred due to seismic concerns. </a:t>
            </a:r>
          </a:p>
          <a:p>
            <a:r>
              <a:rPr lang="en-US" altLang="en-US" dirty="0" smtClean="0">
                <a:latin typeface="Arial" panose="020B0604020202020204" pitchFamily="34" charset="0"/>
                <a:cs typeface="Arial" panose="020B0604020202020204" pitchFamily="34" charset="0"/>
              </a:rPr>
              <a:t>Suggest deferring Site 15 due to number of issues (highlighted in orange on graph).</a:t>
            </a:r>
          </a:p>
          <a:p>
            <a:r>
              <a:rPr lang="en-US" altLang="en-US" dirty="0" smtClean="0">
                <a:latin typeface="Arial" panose="020B0604020202020204" pitchFamily="34" charset="0"/>
                <a:cs typeface="Arial" panose="020B0604020202020204" pitchFamily="34" charset="0"/>
              </a:rPr>
              <a:t>Sites 17 and 18 present fewer challenges and are both viable for consideration</a:t>
            </a:r>
          </a:p>
          <a:p>
            <a:pPr lvl="1"/>
            <a:r>
              <a:rPr lang="en-US" altLang="en-US" dirty="0" smtClean="0">
                <a:latin typeface="Arial" panose="020B0604020202020204" pitchFamily="34" charset="0"/>
                <a:cs typeface="Arial" panose="020B0604020202020204" pitchFamily="34" charset="0"/>
              </a:rPr>
              <a:t>Site 17 presents the least challenges and should be considered for development</a:t>
            </a:r>
          </a:p>
        </p:txBody>
      </p:sp>
    </p:spTree>
    <p:extLst>
      <p:ext uri="{BB962C8B-B14F-4D97-AF65-F5344CB8AC3E}">
        <p14:creationId xmlns:p14="http://schemas.microsoft.com/office/powerpoint/2010/main" val="31430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CFPP Transmission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UAMPS has undertaken a high-level analysis of the existing transmission system for the INL site</a:t>
            </a:r>
          </a:p>
          <a:p>
            <a:r>
              <a:rPr lang="en-US" dirty="0" smtClean="0">
                <a:latin typeface="Arial" panose="020B0604020202020204" pitchFamily="34" charset="0"/>
                <a:cs typeface="Arial" panose="020B0604020202020204" pitchFamily="34" charset="0"/>
              </a:rPr>
              <a:t>UAMPS has submitted an interconnection request to PacifiCorp order to understand the transmission line upgrades necessary for the CFPP</a:t>
            </a:r>
          </a:p>
          <a:p>
            <a:r>
              <a:rPr lang="en-US" dirty="0" smtClean="0">
                <a:latin typeface="Arial" panose="020B0604020202020204" pitchFamily="34" charset="0"/>
                <a:cs typeface="Arial" panose="020B0604020202020204" pitchFamily="34" charset="0"/>
              </a:rPr>
              <a:t>CFPP transmission will be studied by NTTG technical working group</a:t>
            </a:r>
          </a:p>
          <a:p>
            <a:r>
              <a:rPr lang="en-US" dirty="0" smtClean="0">
                <a:latin typeface="Arial" panose="020B0604020202020204" pitchFamily="34" charset="0"/>
                <a:cs typeface="Arial" panose="020B0604020202020204" pitchFamily="34" charset="0"/>
              </a:rPr>
              <a:t>UAMPS objectives for CFPP Transmission:</a:t>
            </a:r>
          </a:p>
          <a:p>
            <a:pPr lvl="1"/>
            <a:r>
              <a:rPr lang="en-US" dirty="0" smtClean="0">
                <a:latin typeface="Arial" panose="020B0604020202020204" pitchFamily="34" charset="0"/>
                <a:cs typeface="Arial" panose="020B0604020202020204" pitchFamily="34" charset="0"/>
              </a:rPr>
              <a:t>Minimize environmental disturbance (co-location with existing lines)</a:t>
            </a:r>
          </a:p>
          <a:p>
            <a:pPr lvl="1"/>
            <a:r>
              <a:rPr lang="en-US" dirty="0" smtClean="0">
                <a:latin typeface="Arial" panose="020B0604020202020204" pitchFamily="34" charset="0"/>
                <a:cs typeface="Arial" panose="020B0604020202020204" pitchFamily="34" charset="0"/>
              </a:rPr>
              <a:t>Coordinate with </a:t>
            </a:r>
            <a:r>
              <a:rPr lang="en-US" dirty="0" err="1" smtClean="0">
                <a:latin typeface="Arial" panose="020B0604020202020204" pitchFamily="34" charset="0"/>
                <a:cs typeface="Arial" panose="020B0604020202020204" pitchFamily="34" charset="0"/>
              </a:rPr>
              <a:t>PacifiCorp</a:t>
            </a:r>
            <a:r>
              <a:rPr lang="en-US" dirty="0" smtClean="0">
                <a:latin typeface="Arial" panose="020B0604020202020204" pitchFamily="34" charset="0"/>
                <a:cs typeface="Arial" panose="020B0604020202020204" pitchFamily="34" charset="0"/>
              </a:rPr>
              <a:t> and Idaho Power on transmission planning for the area</a:t>
            </a:r>
          </a:p>
          <a:p>
            <a:pPr lvl="1"/>
            <a:endParaRPr lang="en-US" dirty="0" smtClean="0"/>
          </a:p>
          <a:p>
            <a:pPr lvl="1"/>
            <a:endParaRPr lang="en-US" dirty="0"/>
          </a:p>
        </p:txBody>
      </p:sp>
    </p:spTree>
    <p:extLst>
      <p:ext uri="{BB962C8B-B14F-4D97-AF65-F5344CB8AC3E}">
        <p14:creationId xmlns:p14="http://schemas.microsoft.com/office/powerpoint/2010/main" val="1305528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Description of UAMPS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600" dirty="0">
                <a:latin typeface="Arial" panose="020B0604020202020204" pitchFamily="34" charset="0"/>
                <a:cs typeface="Arial" panose="020B0604020202020204" pitchFamily="34" charset="0"/>
              </a:rPr>
              <a:t>UAMPS is an Energy                       Services </a:t>
            </a:r>
            <a:r>
              <a:rPr lang="en-US" sz="3600" dirty="0" err="1">
                <a:latin typeface="Arial" panose="020B0604020202020204" pitchFamily="34" charset="0"/>
                <a:cs typeface="Arial" panose="020B0604020202020204" pitchFamily="34" charset="0"/>
              </a:rPr>
              <a:t>Interlocal</a:t>
            </a:r>
            <a:r>
              <a:rPr lang="en-US" sz="3600" dirty="0">
                <a:latin typeface="Arial" panose="020B0604020202020204" pitchFamily="34" charset="0"/>
                <a:cs typeface="Arial" panose="020B0604020202020204" pitchFamily="34" charset="0"/>
              </a:rPr>
              <a:t> Agency</a:t>
            </a:r>
          </a:p>
          <a:p>
            <a:pPr lvl="1"/>
            <a:r>
              <a:rPr lang="en-US" sz="3200" dirty="0">
                <a:latin typeface="Arial" panose="020B0604020202020204" pitchFamily="34" charset="0"/>
                <a:cs typeface="Arial" panose="020B0604020202020204" pitchFamily="34" charset="0"/>
              </a:rPr>
              <a:t>Created in 1980 under State of Utah statutes</a:t>
            </a:r>
          </a:p>
          <a:p>
            <a:pPr lvl="1"/>
            <a:r>
              <a:rPr lang="en-US" sz="3200" dirty="0" smtClean="0">
                <a:latin typeface="Arial" panose="020B0604020202020204" pitchFamily="34" charset="0"/>
                <a:cs typeface="Arial" panose="020B0604020202020204" pitchFamily="34" charset="0"/>
              </a:rPr>
              <a:t>47 </a:t>
            </a:r>
            <a:r>
              <a:rPr lang="en-US" sz="3200" dirty="0">
                <a:latin typeface="Arial" panose="020B0604020202020204" pitchFamily="34" charset="0"/>
                <a:cs typeface="Arial" panose="020B0604020202020204" pitchFamily="34" charset="0"/>
              </a:rPr>
              <a:t>members in 7 Western states</a:t>
            </a:r>
          </a:p>
          <a:p>
            <a:pPr lvl="2"/>
            <a:r>
              <a:rPr lang="en-US" sz="2800" dirty="0">
                <a:latin typeface="Arial" panose="020B0604020202020204" pitchFamily="34" charset="0"/>
                <a:cs typeface="Arial" panose="020B0604020202020204" pitchFamily="34" charset="0"/>
              </a:rPr>
              <a:t>Most are municipal electric utilities</a:t>
            </a:r>
          </a:p>
          <a:p>
            <a:pPr lvl="2"/>
            <a:r>
              <a:rPr lang="en-US" sz="2800" dirty="0">
                <a:latin typeface="Arial" panose="020B0604020202020204" pitchFamily="34" charset="0"/>
                <a:cs typeface="Arial" panose="020B0604020202020204" pitchFamily="34" charset="0"/>
              </a:rPr>
              <a:t>Offer an array of various services and projects</a:t>
            </a:r>
          </a:p>
          <a:p>
            <a:pPr lvl="3"/>
            <a:r>
              <a:rPr lang="en-US" sz="2600" dirty="0" smtClean="0">
                <a:latin typeface="Arial" panose="020B0604020202020204" pitchFamily="34" charset="0"/>
                <a:cs typeface="Arial" panose="020B0604020202020204" pitchFamily="34" charset="0"/>
              </a:rPr>
              <a:t>Members free to develop their own projects w/o the group</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431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a:r>
              <a:rPr lang="en-US" dirty="0" smtClean="0">
                <a:latin typeface="Arial" panose="020B0604020202020204" pitchFamily="34" charset="0"/>
                <a:cs typeface="Arial" panose="020B0604020202020204" pitchFamily="34" charset="0"/>
              </a:rPr>
              <a:t>Site Selection Process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81000" y="1527048"/>
            <a:ext cx="8424672" cy="4340352"/>
          </a:xfrm>
        </p:spPr>
        <p:txBody>
          <a:bodyPr>
            <a:normAutofit fontScale="32500" lnSpcReduction="20000"/>
          </a:bodyPr>
          <a:lstStyle/>
          <a:p>
            <a:r>
              <a:rPr lang="en-US" sz="9600" dirty="0" smtClean="0">
                <a:latin typeface="Arial" panose="020B0604020202020204" pitchFamily="34" charset="0"/>
                <a:cs typeface="Arial" panose="020B0604020202020204" pitchFamily="34" charset="0"/>
              </a:rPr>
              <a:t>Next steps</a:t>
            </a:r>
          </a:p>
          <a:p>
            <a:pPr lvl="1"/>
            <a:r>
              <a:rPr lang="en-US" sz="9600" dirty="0" smtClean="0">
                <a:latin typeface="Arial" panose="020B0604020202020204" pitchFamily="34" charset="0"/>
                <a:cs typeface="Arial" panose="020B0604020202020204" pitchFamily="34" charset="0"/>
              </a:rPr>
              <a:t>Continue engagement with  Shoshone – Bannock Tribes in consultation process</a:t>
            </a:r>
          </a:p>
          <a:p>
            <a:pPr lvl="1"/>
            <a:r>
              <a:rPr lang="en-US" sz="9600" dirty="0" smtClean="0">
                <a:latin typeface="Arial" panose="020B0604020202020204" pitchFamily="34" charset="0"/>
                <a:cs typeface="Arial" panose="020B0604020202020204" pitchFamily="34" charset="0"/>
              </a:rPr>
              <a:t>Idaho State government offices</a:t>
            </a:r>
          </a:p>
          <a:p>
            <a:pPr lvl="2"/>
            <a:r>
              <a:rPr lang="en-US" sz="8800" dirty="0">
                <a:latin typeface="Arial" panose="020B0604020202020204" pitchFamily="34" charset="0"/>
                <a:cs typeface="Arial" panose="020B0604020202020204" pitchFamily="34" charset="0"/>
              </a:rPr>
              <a:t>Idaho Governor’s </a:t>
            </a:r>
            <a:r>
              <a:rPr lang="en-US" sz="8800" dirty="0" smtClean="0">
                <a:latin typeface="Arial" panose="020B0604020202020204" pitchFamily="34" charset="0"/>
                <a:cs typeface="Arial" panose="020B0604020202020204" pitchFamily="34" charset="0"/>
              </a:rPr>
              <a:t>Office</a:t>
            </a:r>
            <a:endParaRPr lang="en-US" sz="8800" dirty="0">
              <a:latin typeface="Arial" panose="020B0604020202020204" pitchFamily="34" charset="0"/>
              <a:cs typeface="Arial" panose="020B0604020202020204" pitchFamily="34" charset="0"/>
            </a:endParaRPr>
          </a:p>
          <a:p>
            <a:pPr lvl="2"/>
            <a:r>
              <a:rPr lang="en-US" sz="9200" dirty="0" smtClean="0">
                <a:latin typeface="Arial" panose="020B0604020202020204" pitchFamily="34" charset="0"/>
                <a:cs typeface="Arial" panose="020B0604020202020204" pitchFamily="34" charset="0"/>
              </a:rPr>
              <a:t>Idaho </a:t>
            </a:r>
            <a:r>
              <a:rPr lang="en-US" sz="9200" dirty="0">
                <a:latin typeface="Arial" panose="020B0604020202020204" pitchFamily="34" charset="0"/>
                <a:cs typeface="Arial" panose="020B0604020202020204" pitchFamily="34" charset="0"/>
              </a:rPr>
              <a:t>Attorney </a:t>
            </a:r>
            <a:r>
              <a:rPr lang="en-US" sz="9200" dirty="0" smtClean="0">
                <a:latin typeface="Arial" panose="020B0604020202020204" pitchFamily="34" charset="0"/>
                <a:cs typeface="Arial" panose="020B0604020202020204" pitchFamily="34" charset="0"/>
              </a:rPr>
              <a:t>General’s Office</a:t>
            </a:r>
            <a:endParaRPr lang="en-US" sz="7600" dirty="0">
              <a:latin typeface="Arial" panose="020B0604020202020204" pitchFamily="34" charset="0"/>
              <a:cs typeface="Arial" panose="020B0604020202020204" pitchFamily="34" charset="0"/>
            </a:endParaRPr>
          </a:p>
          <a:p>
            <a:pPr lvl="2"/>
            <a:r>
              <a:rPr lang="en-US" sz="9200" dirty="0">
                <a:latin typeface="Arial" panose="020B0604020202020204" pitchFamily="34" charset="0"/>
                <a:cs typeface="Arial" panose="020B0604020202020204" pitchFamily="34" charset="0"/>
              </a:rPr>
              <a:t>Idaho Department of Environmental </a:t>
            </a:r>
            <a:r>
              <a:rPr lang="en-US" sz="9200" dirty="0" smtClean="0">
                <a:latin typeface="Arial" panose="020B0604020202020204" pitchFamily="34" charset="0"/>
                <a:cs typeface="Arial" panose="020B0604020202020204" pitchFamily="34" charset="0"/>
              </a:rPr>
              <a:t>Quality</a:t>
            </a:r>
          </a:p>
          <a:p>
            <a:pPr lvl="2"/>
            <a:r>
              <a:rPr lang="en-US" sz="9200" dirty="0" smtClean="0">
                <a:latin typeface="Arial" panose="020B0604020202020204" pitchFamily="34" charset="0"/>
                <a:cs typeface="Arial" panose="020B0604020202020204" pitchFamily="34" charset="0"/>
              </a:rPr>
              <a:t>Idaho Department of Water Resources</a:t>
            </a:r>
          </a:p>
          <a:p>
            <a:pPr lvl="2"/>
            <a:r>
              <a:rPr lang="en-US" sz="9200" dirty="0" smtClean="0">
                <a:latin typeface="Arial" panose="020B0604020202020204" pitchFamily="34" charset="0"/>
                <a:cs typeface="Arial" panose="020B0604020202020204" pitchFamily="34" charset="0"/>
              </a:rPr>
              <a:t>Idaho Department of Commerce</a:t>
            </a:r>
          </a:p>
          <a:p>
            <a:pPr lvl="3"/>
            <a:r>
              <a:rPr lang="en-US" sz="7400" dirty="0" smtClean="0">
                <a:latin typeface="Arial" panose="020B0604020202020204" pitchFamily="34" charset="0"/>
                <a:cs typeface="Arial" panose="020B0604020202020204" pitchFamily="34" charset="0"/>
              </a:rPr>
              <a:t>Regional economic development</a:t>
            </a:r>
            <a:endParaRPr lang="en-US" sz="7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583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panose="020B0604020202020204" pitchFamily="34" charset="0"/>
                <a:cs typeface="Arial" panose="020B0604020202020204" pitchFamily="34" charset="0"/>
              </a:rPr>
              <a:t>Regional Economic Development Potential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~1000 construction jobs at its peak, for about 2-3 </a:t>
            </a:r>
            <a:r>
              <a:rPr lang="en-US" dirty="0" smtClean="0">
                <a:latin typeface="Arial" panose="020B0604020202020204" pitchFamily="34" charset="0"/>
                <a:cs typeface="Arial" panose="020B0604020202020204" pitchFamily="34" charset="0"/>
              </a:rPr>
              <a:t>years</a:t>
            </a:r>
          </a:p>
          <a:p>
            <a:pPr lvl="1"/>
            <a:r>
              <a:rPr lang="en-US" dirty="0" smtClean="0">
                <a:latin typeface="Arial" panose="020B0604020202020204" pitchFamily="34" charset="0"/>
                <a:cs typeface="Arial" panose="020B0604020202020204" pitchFamily="34" charset="0"/>
              </a:rPr>
              <a:t>Example:  Welders, riggers, pipefitters, masons, carpenters, millwrights, sheet metal workers, electricians, ironworkers, security</a:t>
            </a:r>
          </a:p>
          <a:p>
            <a:r>
              <a:rPr lang="en-US" dirty="0" smtClean="0">
                <a:latin typeface="Arial" panose="020B0604020202020204" pitchFamily="34" charset="0"/>
                <a:cs typeface="Arial" panose="020B0604020202020204" pitchFamily="34" charset="0"/>
              </a:rPr>
              <a:t>Once plant is operational;</a:t>
            </a:r>
          </a:p>
          <a:p>
            <a:pPr lvl="1"/>
            <a:r>
              <a:rPr lang="en-US" dirty="0" smtClean="0">
                <a:latin typeface="Arial" panose="020B0604020202020204" pitchFamily="34" charset="0"/>
                <a:cs typeface="Arial" panose="020B0604020202020204" pitchFamily="34" charset="0"/>
              </a:rPr>
              <a:t>About 360 workers with average salaries of $85/000/</a:t>
            </a:r>
            <a:r>
              <a:rPr lang="en-US" dirty="0" err="1" smtClean="0">
                <a:latin typeface="Arial" panose="020B0604020202020204" pitchFamily="34" charset="0"/>
                <a:cs typeface="Arial" panose="020B0604020202020204" pitchFamily="34" charset="0"/>
              </a:rPr>
              <a:t>yr</a:t>
            </a:r>
            <a:endParaRPr lang="en-US"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Example: Certified operators, electrical, mechanical maintenance, administrative, security </a:t>
            </a:r>
          </a:p>
          <a:p>
            <a:r>
              <a:rPr lang="en-US" dirty="0" smtClean="0">
                <a:latin typeface="Arial" panose="020B0604020202020204" pitchFamily="34" charset="0"/>
                <a:cs typeface="Arial" panose="020B0604020202020204" pitchFamily="34" charset="0"/>
              </a:rPr>
              <a:t>Eastern Idaho economic benefits from related industries</a:t>
            </a:r>
          </a:p>
          <a:p>
            <a:r>
              <a:rPr lang="en-US" dirty="0" smtClean="0">
                <a:latin typeface="Arial" panose="020B0604020202020204" pitchFamily="34" charset="0"/>
                <a:cs typeface="Arial" panose="020B0604020202020204" pitchFamily="34" charset="0"/>
              </a:rPr>
              <a:t>UAMPS will give preference to local individuals that are qualified for plant positions</a:t>
            </a:r>
          </a:p>
        </p:txBody>
      </p:sp>
    </p:spTree>
    <p:extLst>
      <p:ext uri="{BB962C8B-B14F-4D97-AF65-F5344CB8AC3E}">
        <p14:creationId xmlns:p14="http://schemas.microsoft.com/office/powerpoint/2010/main" val="1279294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6700" dirty="0" smtClean="0"/>
              <a:t>Funding</a:t>
            </a:r>
            <a:endParaRPr lang="en-US" sz="6700" dirty="0"/>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Participant Based</a:t>
            </a:r>
          </a:p>
          <a:p>
            <a:pPr lvl="1"/>
            <a:r>
              <a:rPr lang="en-US" dirty="0" smtClean="0">
                <a:latin typeface="Arial" panose="020B0604020202020204" pitchFamily="34" charset="0"/>
                <a:cs typeface="Arial" panose="020B0604020202020204" pitchFamily="34" charset="0"/>
              </a:rPr>
              <a:t>Budget assessment</a:t>
            </a:r>
          </a:p>
          <a:p>
            <a:r>
              <a:rPr lang="en-US" dirty="0" smtClean="0">
                <a:latin typeface="Arial" panose="020B0604020202020204" pitchFamily="34" charset="0"/>
                <a:cs typeface="Arial" panose="020B0604020202020204" pitchFamily="34" charset="0"/>
              </a:rPr>
              <a:t>Financial</a:t>
            </a:r>
          </a:p>
          <a:p>
            <a:pPr lvl="1"/>
            <a:r>
              <a:rPr lang="en-US" dirty="0" smtClean="0">
                <a:latin typeface="Arial" panose="020B0604020202020204" pitchFamily="34" charset="0"/>
                <a:cs typeface="Arial" panose="020B0604020202020204" pitchFamily="34" charset="0"/>
              </a:rPr>
              <a:t>Tax-exempt</a:t>
            </a:r>
          </a:p>
          <a:p>
            <a:pPr lvl="1"/>
            <a:r>
              <a:rPr lang="en-US" dirty="0" smtClean="0">
                <a:latin typeface="Arial" panose="020B0604020202020204" pitchFamily="34" charset="0"/>
                <a:cs typeface="Arial" panose="020B0604020202020204" pitchFamily="34" charset="0"/>
              </a:rPr>
              <a:t>Taxable</a:t>
            </a:r>
          </a:p>
          <a:p>
            <a:pPr lvl="1"/>
            <a:r>
              <a:rPr lang="en-US" dirty="0" smtClean="0">
                <a:latin typeface="Arial" panose="020B0604020202020204" pitchFamily="34" charset="0"/>
                <a:cs typeface="Arial" panose="020B0604020202020204" pitchFamily="34" charset="0"/>
              </a:rPr>
              <a:t>Guaranteed  </a:t>
            </a:r>
          </a:p>
          <a:p>
            <a:r>
              <a:rPr lang="en-US" dirty="0" smtClean="0">
                <a:latin typeface="Arial" panose="020B0604020202020204" pitchFamily="34" charset="0"/>
                <a:cs typeface="Arial" panose="020B0604020202020204" pitchFamily="34" charset="0"/>
              </a:rPr>
              <a:t>Department of Energy Assistance</a:t>
            </a:r>
          </a:p>
          <a:p>
            <a:pPr lvl="1"/>
            <a:r>
              <a:rPr lang="en-US" dirty="0" smtClean="0">
                <a:latin typeface="Arial" panose="020B0604020202020204" pitchFamily="34" charset="0"/>
                <a:cs typeface="Arial" panose="020B0604020202020204" pitchFamily="34" charset="0"/>
              </a:rPr>
              <a:t>Cooperative Agreement funding</a:t>
            </a:r>
          </a:p>
          <a:p>
            <a:pPr lvl="1"/>
            <a:r>
              <a:rPr lang="en-US" dirty="0" smtClean="0">
                <a:latin typeface="Arial" panose="020B0604020202020204" pitchFamily="34" charset="0"/>
                <a:cs typeface="Arial" panose="020B0604020202020204" pitchFamily="34" charset="0"/>
              </a:rPr>
              <a:t>Load guarantees</a:t>
            </a:r>
          </a:p>
          <a:p>
            <a:pPr lvl="1"/>
            <a:r>
              <a:rPr lang="en-US" dirty="0" smtClean="0">
                <a:latin typeface="Arial" panose="020B0604020202020204" pitchFamily="34" charset="0"/>
                <a:cs typeface="Arial" panose="020B0604020202020204" pitchFamily="34" charset="0"/>
              </a:rPr>
              <a:t>Nuclear Production Tax Credits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839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Schedule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lvl="0"/>
            <a:r>
              <a:rPr lang="en-US" sz="3200" dirty="0">
                <a:latin typeface="Arial" panose="020B0604020202020204" pitchFamily="34" charset="0"/>
                <a:cs typeface="Arial" panose="020B0604020202020204" pitchFamily="34" charset="0"/>
              </a:rPr>
              <a:t>Plant Licensing: 2017- </a:t>
            </a:r>
            <a:r>
              <a:rPr lang="en-US" sz="3200" dirty="0" smtClean="0">
                <a:latin typeface="Arial" panose="020B0604020202020204" pitchFamily="34" charset="0"/>
                <a:cs typeface="Arial" panose="020B0604020202020204" pitchFamily="34" charset="0"/>
              </a:rPr>
              <a:t>2022</a:t>
            </a:r>
          </a:p>
          <a:p>
            <a:pPr lvl="0"/>
            <a:endParaRPr lang="en-US" sz="3200" dirty="0">
              <a:latin typeface="Arial" panose="020B0604020202020204" pitchFamily="34" charset="0"/>
              <a:cs typeface="Arial" panose="020B0604020202020204" pitchFamily="34" charset="0"/>
            </a:endParaRPr>
          </a:p>
          <a:p>
            <a:pPr lvl="0"/>
            <a:r>
              <a:rPr lang="en-US" sz="3200" dirty="0">
                <a:latin typeface="Arial" panose="020B0604020202020204" pitchFamily="34" charset="0"/>
                <a:cs typeface="Arial" panose="020B0604020202020204" pitchFamily="34" charset="0"/>
              </a:rPr>
              <a:t>Site Mobilization, Construction &amp; Startup: 2020 – </a:t>
            </a:r>
            <a:r>
              <a:rPr lang="en-US" sz="3200" dirty="0" smtClean="0">
                <a:latin typeface="Arial" panose="020B0604020202020204" pitchFamily="34" charset="0"/>
                <a:cs typeface="Arial" panose="020B0604020202020204" pitchFamily="34" charset="0"/>
              </a:rPr>
              <a:t>2026</a:t>
            </a:r>
          </a:p>
          <a:p>
            <a:pPr lvl="0"/>
            <a:endParaRPr lang="en-US" sz="3200" dirty="0">
              <a:latin typeface="Arial" panose="020B0604020202020204" pitchFamily="34" charset="0"/>
              <a:cs typeface="Arial" panose="020B0604020202020204" pitchFamily="34" charset="0"/>
            </a:endParaRPr>
          </a:p>
          <a:p>
            <a:pPr lvl="0"/>
            <a:r>
              <a:rPr lang="en-US" sz="3200" dirty="0">
                <a:latin typeface="Arial" panose="020B0604020202020204" pitchFamily="34" charset="0"/>
                <a:cs typeface="Arial" panose="020B0604020202020204" pitchFamily="34" charset="0"/>
              </a:rPr>
              <a:t>Commercial Operations: 2026</a:t>
            </a:r>
          </a:p>
          <a:p>
            <a:endParaRPr lang="en-US" dirty="0"/>
          </a:p>
        </p:txBody>
      </p:sp>
    </p:spTree>
    <p:extLst>
      <p:ext uri="{BB962C8B-B14F-4D97-AF65-F5344CB8AC3E}">
        <p14:creationId xmlns:p14="http://schemas.microsoft.com/office/powerpoint/2010/main" val="299675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46215"/>
            <a:ext cx="5257800" cy="5534527"/>
          </a:xfrm>
          <a:prstGeom prst="rect">
            <a:avLst/>
          </a:prstGeo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278725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78203" y="1828800"/>
            <a:ext cx="7639053" cy="3323987"/>
          </a:xfrm>
          <a:prstGeom prst="rect">
            <a:avLst/>
          </a:prstGeom>
        </p:spPr>
        <p:txBody>
          <a:bodyPr wrap="square">
            <a:spAutoFit/>
          </a:bodyPr>
          <a:lstStyle/>
          <a:p>
            <a:pPr algn="ctr">
              <a:spcBef>
                <a:spcPts val="600"/>
              </a:spcBef>
              <a:buClr>
                <a:prstClr val="black"/>
              </a:buClr>
              <a:defRPr/>
            </a:pPr>
            <a:r>
              <a:rPr lang="en-US" sz="4000" dirty="0" smtClean="0">
                <a:solidFill>
                  <a:prstClr val="black"/>
                </a:solidFill>
                <a:latin typeface="Arial" panose="020B0604020202020204" pitchFamily="34" charset="0"/>
                <a:cs typeface="Arial" panose="020B0604020202020204" pitchFamily="34" charset="0"/>
              </a:rPr>
              <a:t>Ted Rampton</a:t>
            </a:r>
          </a:p>
          <a:p>
            <a:pPr algn="ctr">
              <a:spcBef>
                <a:spcPts val="600"/>
              </a:spcBef>
              <a:buClr>
                <a:prstClr val="black"/>
              </a:buClr>
              <a:defRPr/>
            </a:pPr>
            <a:r>
              <a:rPr lang="en-US" sz="4000" dirty="0" smtClean="0">
                <a:solidFill>
                  <a:prstClr val="black"/>
                </a:solidFill>
                <a:latin typeface="Arial" panose="020B0604020202020204" pitchFamily="34" charset="0"/>
                <a:cs typeface="Arial" panose="020B0604020202020204" pitchFamily="34" charset="0"/>
              </a:rPr>
              <a:t>General Manager UAMPS CFPP</a:t>
            </a:r>
          </a:p>
          <a:p>
            <a:pPr algn="ctr">
              <a:spcBef>
                <a:spcPts val="600"/>
              </a:spcBef>
              <a:buClr>
                <a:prstClr val="black"/>
              </a:buClr>
              <a:defRPr/>
            </a:pPr>
            <a:r>
              <a:rPr lang="en-US" dirty="0" smtClean="0">
                <a:solidFill>
                  <a:prstClr val="black"/>
                </a:solidFill>
                <a:latin typeface="Arial" panose="020B0604020202020204" pitchFamily="34" charset="0"/>
                <a:cs typeface="Arial" panose="020B0604020202020204" pitchFamily="34" charset="0"/>
                <a:hlinkClick r:id="rId2"/>
              </a:rPr>
              <a:t>Ted@UAMPS.com</a:t>
            </a:r>
            <a:endParaRPr lang="en-US" dirty="0" smtClean="0">
              <a:solidFill>
                <a:prstClr val="black"/>
              </a:solidFill>
              <a:latin typeface="Arial" panose="020B0604020202020204" pitchFamily="34" charset="0"/>
              <a:cs typeface="Arial" panose="020B0604020202020204" pitchFamily="34" charset="0"/>
            </a:endParaRPr>
          </a:p>
          <a:p>
            <a:pPr algn="ctr">
              <a:spcBef>
                <a:spcPts val="600"/>
              </a:spcBef>
              <a:buClr>
                <a:prstClr val="black"/>
              </a:buClr>
              <a:defRPr/>
            </a:pPr>
            <a:r>
              <a:rPr lang="en-US" sz="2800" dirty="0" smtClean="0">
                <a:solidFill>
                  <a:prstClr val="black"/>
                </a:solidFill>
                <a:latin typeface="Arial" panose="020B0604020202020204" pitchFamily="34" charset="0"/>
                <a:cs typeface="Arial" panose="020B0604020202020204" pitchFamily="34" charset="0"/>
              </a:rPr>
              <a:t>801-214-6425</a:t>
            </a:r>
          </a:p>
          <a:p>
            <a:pPr>
              <a:spcBef>
                <a:spcPts val="600"/>
              </a:spcBef>
              <a:buClr>
                <a:prstClr val="black"/>
              </a:buClr>
              <a:defRPr/>
            </a:pPr>
            <a:endParaRPr lang="en-US" dirty="0">
              <a:solidFill>
                <a:prstClr val="black"/>
              </a:solidFill>
              <a:latin typeface="Arial" panose="020B0604020202020204" pitchFamily="34" charset="0"/>
              <a:cs typeface="Arial" panose="020B0604020202020204" pitchFamily="34" charset="0"/>
            </a:endParaRPr>
          </a:p>
          <a:p>
            <a:pPr>
              <a:spcBef>
                <a:spcPts val="600"/>
              </a:spcBef>
              <a:buClr>
                <a:prstClr val="black"/>
              </a:buClr>
              <a:defRPr/>
            </a:pPr>
            <a:endParaRPr lang="en-US" dirty="0" smtClean="0">
              <a:solidFill>
                <a:prstClr val="black"/>
              </a:solidFill>
              <a:latin typeface="Arial" panose="020B0604020202020204" pitchFamily="34" charset="0"/>
              <a:cs typeface="Arial" panose="020B0604020202020204" pitchFamily="34" charset="0"/>
              <a:hlinkClick r:id=""/>
            </a:endParaRPr>
          </a:p>
          <a:p>
            <a:pPr>
              <a:spcBef>
                <a:spcPts val="600"/>
              </a:spcBef>
              <a:buClr>
                <a:prstClr val="black"/>
              </a:buClr>
              <a:defRPr/>
            </a:pPr>
            <a:endParaRPr lang="en-US" dirty="0" smtClean="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2832500" y="4343399"/>
            <a:ext cx="3479000" cy="461665"/>
          </a:xfrm>
          <a:prstGeom prst="rect">
            <a:avLst/>
          </a:prstGeom>
        </p:spPr>
        <p:txBody>
          <a:bodyPr wrap="square">
            <a:spAutoFit/>
          </a:bodyPr>
          <a:lstStyle/>
          <a:p>
            <a:pPr algn="ctr">
              <a:spcBef>
                <a:spcPts val="600"/>
              </a:spcBef>
              <a:buClr>
                <a:prstClr val="black"/>
              </a:buClr>
              <a:defRPr/>
            </a:pPr>
            <a:r>
              <a:rPr lang="en-US" sz="2400" dirty="0" smtClean="0">
                <a:solidFill>
                  <a:prstClr val="black"/>
                </a:solidFill>
                <a:latin typeface="Arial" panose="020B0604020202020204" pitchFamily="34" charset="0"/>
                <a:cs typeface="Arial" panose="020B0604020202020204" pitchFamily="34" charset="0"/>
                <a:hlinkClick r:id=""/>
              </a:rPr>
              <a:t>www.uamps.com</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025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Acknowledgment &amp; Disclaimer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914400" y="1752600"/>
            <a:ext cx="7772400" cy="4343400"/>
          </a:xfrm>
        </p:spPr>
        <p:txBody>
          <a:bodyPr>
            <a:noAutofit/>
          </a:bodyPr>
          <a:lstStyle/>
          <a:p>
            <a:pPr marL="0" indent="0">
              <a:buClrTx/>
              <a:buNone/>
            </a:pPr>
            <a:r>
              <a:rPr lang="en-US" sz="1800" dirty="0">
                <a:latin typeface="Arial" panose="020B0604020202020204" pitchFamily="34" charset="0"/>
                <a:cs typeface="Arial" panose="020B0604020202020204" pitchFamily="34" charset="0"/>
              </a:rPr>
              <a:t>This material is based upon work supported by the Department of Energy under Award Number DE-</a:t>
            </a:r>
            <a:r>
              <a:rPr lang="en-US" sz="1800" dirty="0" smtClean="0">
                <a:latin typeface="Arial" panose="020B0604020202020204" pitchFamily="34" charset="0"/>
                <a:cs typeface="Arial" panose="020B0604020202020204" pitchFamily="34" charset="0"/>
              </a:rPr>
              <a:t>NE0008369.</a:t>
            </a:r>
            <a:endParaRPr lang="en-US" sz="1800" dirty="0">
              <a:latin typeface="Arial" panose="020B0604020202020204" pitchFamily="34" charset="0"/>
              <a:cs typeface="Arial" panose="020B0604020202020204" pitchFamily="34" charset="0"/>
            </a:endParaRPr>
          </a:p>
          <a:p>
            <a:pPr marL="0" indent="0">
              <a:spcBef>
                <a:spcPts val="1200"/>
              </a:spcBef>
              <a:buClrTx/>
              <a:buNone/>
            </a:pPr>
            <a:r>
              <a:rPr lang="en-US" sz="1800" dirty="0">
                <a:latin typeface="Arial" panose="020B0604020202020204" pitchFamily="34" charset="0"/>
                <a:cs typeface="Arial" panose="020B0604020202020204" pitchFamily="34" charset="0"/>
              </a:rPr>
              <a:t>This report was prepared as an account of work sponsored by an agency of the United States (U.S.) Government.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68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UAMPS Organization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r>
              <a:rPr lang="en-US" sz="2800" dirty="0" smtClean="0">
                <a:latin typeface="Arial" panose="020B0604020202020204" pitchFamily="34" charset="0"/>
                <a:cs typeface="Arial" panose="020B0604020202020204" pitchFamily="34" charset="0"/>
              </a:rPr>
              <a:t>Project-Based</a:t>
            </a:r>
          </a:p>
          <a:p>
            <a:pPr lvl="1"/>
            <a:r>
              <a:rPr lang="en-US" dirty="0">
                <a:latin typeface="Arial" panose="020B0604020202020204" pitchFamily="34" charset="0"/>
                <a:cs typeface="Arial" panose="020B0604020202020204" pitchFamily="34" charset="0"/>
              </a:rPr>
              <a:t>17 projects of various categories</a:t>
            </a:r>
          </a:p>
          <a:p>
            <a:r>
              <a:rPr lang="en-US" sz="2800" dirty="0">
                <a:latin typeface="Arial" panose="020B0604020202020204" pitchFamily="34" charset="0"/>
                <a:cs typeface="Arial" panose="020B0604020202020204" pitchFamily="34" charset="0"/>
              </a:rPr>
              <a:t>Energy Services</a:t>
            </a:r>
          </a:p>
          <a:p>
            <a:pPr lvl="1"/>
            <a:r>
              <a:rPr lang="en-US" dirty="0">
                <a:latin typeface="Arial" panose="020B0604020202020204" pitchFamily="34" charset="0"/>
                <a:cs typeface="Arial" panose="020B0604020202020204" pitchFamily="34" charset="0"/>
              </a:rPr>
              <a:t>Assist members in their energy needs</a:t>
            </a:r>
          </a:p>
          <a:p>
            <a:r>
              <a:rPr lang="en-US" sz="2800" dirty="0">
                <a:latin typeface="Arial" panose="020B0604020202020204" pitchFamily="34" charset="0"/>
                <a:cs typeface="Arial" panose="020B0604020202020204" pitchFamily="34" charset="0"/>
              </a:rPr>
              <a:t>Not-for-Profit</a:t>
            </a:r>
          </a:p>
          <a:p>
            <a:endParaRPr lang="en-US" dirty="0"/>
          </a:p>
        </p:txBody>
      </p:sp>
    </p:spTree>
    <p:extLst>
      <p:ext uri="{BB962C8B-B14F-4D97-AF65-F5344CB8AC3E}">
        <p14:creationId xmlns:p14="http://schemas.microsoft.com/office/powerpoint/2010/main" val="243779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73"/>
            <a:ext cx="9143999" cy="695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45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emitting resources=Regulatory Risk</a:t>
            </a:r>
            <a:endParaRPr lang="en-US" dirty="0"/>
          </a:p>
        </p:txBody>
      </p:sp>
      <p:sp>
        <p:nvSpPr>
          <p:cNvPr id="3" name="Content Placeholder 2"/>
          <p:cNvSpPr>
            <a:spLocks noGrp="1"/>
          </p:cNvSpPr>
          <p:nvPr>
            <p:ph idx="1"/>
          </p:nvPr>
        </p:nvSpPr>
        <p:spPr/>
        <p:txBody>
          <a:bodyPr/>
          <a:lstStyle/>
          <a:p>
            <a:pPr lvl="2">
              <a:buFont typeface="Arial"/>
              <a:buChar char="•"/>
            </a:pP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79468260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908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UAMPS’ Concerns</a:t>
            </a:r>
            <a:endParaRPr lang="en-US" dirty="0"/>
          </a:p>
        </p:txBody>
      </p:sp>
      <p:sp>
        <p:nvSpPr>
          <p:cNvPr id="3" name="Content Placeholder 2"/>
          <p:cNvSpPr>
            <a:spLocks noGrp="1"/>
          </p:cNvSpPr>
          <p:nvPr>
            <p:ph sz="quarter" idx="1"/>
          </p:nvPr>
        </p:nvSpPr>
        <p:spPr/>
        <p:txBody>
          <a:bodyPr>
            <a:normAutofit/>
          </a:bodyPr>
          <a:lstStyle/>
          <a:p>
            <a:r>
              <a:rPr lang="en-US" dirty="0" smtClean="0">
                <a:latin typeface="Arial" panose="020B0604020202020204" pitchFamily="34" charset="0"/>
                <a:cs typeface="Arial" panose="020B0604020202020204" pitchFamily="34" charset="0"/>
              </a:rPr>
              <a:t>Future </a:t>
            </a:r>
            <a:r>
              <a:rPr lang="en-US" dirty="0">
                <a:latin typeface="Arial" panose="020B0604020202020204" pitchFamily="34" charset="0"/>
                <a:cs typeface="Arial" panose="020B0604020202020204" pitchFamily="34" charset="0"/>
              </a:rPr>
              <a:t>of Coal fueled generation</a:t>
            </a:r>
          </a:p>
          <a:p>
            <a:pPr lvl="1"/>
            <a:r>
              <a:rPr lang="en-US" sz="2100" dirty="0">
                <a:latin typeface="Arial" panose="020B0604020202020204" pitchFamily="34" charset="0"/>
                <a:cs typeface="Arial" panose="020B0604020202020204" pitchFamily="34" charset="0"/>
              </a:rPr>
              <a:t>Clean Air Act</a:t>
            </a:r>
          </a:p>
          <a:p>
            <a:pPr lvl="1"/>
            <a:r>
              <a:rPr lang="en-US" sz="2100" dirty="0">
                <a:latin typeface="Arial" panose="020B0604020202020204" pitchFamily="34" charset="0"/>
                <a:cs typeface="Arial" panose="020B0604020202020204" pitchFamily="34" charset="0"/>
              </a:rPr>
              <a:t>Clean Power Plan</a:t>
            </a:r>
          </a:p>
          <a:p>
            <a:r>
              <a:rPr lang="en-US" dirty="0">
                <a:latin typeface="Arial" panose="020B0604020202020204" pitchFamily="34" charset="0"/>
                <a:cs typeface="Arial" panose="020B0604020202020204" pitchFamily="34" charset="0"/>
              </a:rPr>
              <a:t>Future of power market</a:t>
            </a:r>
          </a:p>
          <a:p>
            <a:pPr lvl="1"/>
            <a:r>
              <a:rPr lang="en-US" sz="2100" dirty="0" smtClean="0">
                <a:latin typeface="Arial" panose="020B0604020202020204" pitchFamily="34" charset="0"/>
                <a:cs typeface="Arial" panose="020B0604020202020204" pitchFamily="34" charset="0"/>
              </a:rPr>
              <a:t>Derivative </a:t>
            </a:r>
            <a:r>
              <a:rPr lang="en-US" sz="2100" dirty="0">
                <a:latin typeface="Arial" panose="020B0604020202020204" pitchFamily="34" charset="0"/>
                <a:cs typeface="Arial" panose="020B0604020202020204" pitchFamily="34" charset="0"/>
              </a:rPr>
              <a:t>of coal fueled generation</a:t>
            </a:r>
          </a:p>
          <a:p>
            <a:r>
              <a:rPr lang="en-US" dirty="0" smtClean="0">
                <a:latin typeface="Arial" panose="020B0604020202020204" pitchFamily="34" charset="0"/>
                <a:cs typeface="Arial" panose="020B0604020202020204" pitchFamily="34" charset="0"/>
              </a:rPr>
              <a:t>Future of natural gas fueled generation</a:t>
            </a:r>
            <a:endParaRPr lang="en-US" dirty="0">
              <a:latin typeface="Arial" panose="020B0604020202020204" pitchFamily="34" charset="0"/>
              <a:cs typeface="Arial" panose="020B0604020202020204" pitchFamily="34" charset="0"/>
            </a:endParaRPr>
          </a:p>
          <a:p>
            <a:pPr lvl="1"/>
            <a:r>
              <a:rPr lang="en-US" sz="2100" dirty="0">
                <a:latin typeface="Arial" panose="020B0604020202020204" pitchFamily="34" charset="0"/>
                <a:cs typeface="Arial" panose="020B0604020202020204" pitchFamily="34" charset="0"/>
              </a:rPr>
              <a:t>What is the end-goal for C02 reduction?</a:t>
            </a:r>
          </a:p>
          <a:p>
            <a:pPr lvl="1"/>
            <a:r>
              <a:rPr lang="en-US" sz="2100" dirty="0">
                <a:latin typeface="Arial" panose="020B0604020202020204" pitchFamily="34" charset="0"/>
                <a:cs typeface="Arial" panose="020B0604020202020204" pitchFamily="34" charset="0"/>
              </a:rPr>
              <a:t>Fuel price volatility</a:t>
            </a:r>
          </a:p>
          <a:p>
            <a:endParaRPr lang="en-US" dirty="0"/>
          </a:p>
        </p:txBody>
      </p:sp>
    </p:spTree>
    <p:extLst>
      <p:ext uri="{BB962C8B-B14F-4D97-AF65-F5344CB8AC3E}">
        <p14:creationId xmlns:p14="http://schemas.microsoft.com/office/powerpoint/2010/main" val="90954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What is the </a:t>
            </a:r>
            <a:r>
              <a:rPr lang="en-US" b="1" dirty="0" err="1" smtClean="0">
                <a:latin typeface="Arial" panose="020B0604020202020204" pitchFamily="34" charset="0"/>
                <a:cs typeface="Arial" panose="020B0604020202020204" pitchFamily="34" charset="0"/>
              </a:rPr>
              <a:t>CFPP</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Carbon Free Power Project - UAMPS effort, to examine how to de-risk UAMPS’ exposure to carbon regulation</a:t>
            </a:r>
          </a:p>
          <a:p>
            <a:r>
              <a:rPr lang="en-US" dirty="0" smtClean="0">
                <a:latin typeface="Arial" panose="020B0604020202020204" pitchFamily="34" charset="0"/>
                <a:cs typeface="Arial" panose="020B0604020202020204" pitchFamily="34" charset="0"/>
              </a:rPr>
              <a:t>Three pronged approach - Investigation of Nuclear Small Modular Reactors, Energy Efficiency, and Distributed Generation (Rooftop Solar)</a:t>
            </a:r>
          </a:p>
          <a:p>
            <a:pPr lvl="1"/>
            <a:r>
              <a:rPr lang="en-US" dirty="0" smtClean="0">
                <a:latin typeface="Arial" panose="020B0604020202020204" pitchFamily="34" charset="0"/>
                <a:cs typeface="Arial" panose="020B0604020202020204" pitchFamily="34" charset="0"/>
              </a:rPr>
              <a:t>Pursue Above 3 Resources:</a:t>
            </a:r>
          </a:p>
          <a:p>
            <a:pPr lvl="2"/>
            <a:r>
              <a:rPr lang="en-US" dirty="0" smtClean="0">
                <a:latin typeface="Arial" panose="020B0604020202020204" pitchFamily="34" charset="0"/>
                <a:cs typeface="Arial" panose="020B0604020202020204" pitchFamily="34" charset="0"/>
              </a:rPr>
              <a:t>Industry is shifting towards cleaner forms of electricity production, which is characteristic to all 3 of the above resource options.</a:t>
            </a:r>
          </a:p>
          <a:p>
            <a:r>
              <a:rPr lang="en-US" dirty="0" smtClean="0">
                <a:latin typeface="Arial" panose="020B0604020202020204" pitchFamily="34" charset="0"/>
                <a:cs typeface="Arial" panose="020B0604020202020204" pitchFamily="34" charset="0"/>
              </a:rPr>
              <a:t>Developing this resource option by additional work on submitting an application to the Nuclear Regulatory Commission to ultimately construct and operate the CFPP Project</a:t>
            </a:r>
          </a:p>
        </p:txBody>
      </p:sp>
    </p:spTree>
    <p:extLst>
      <p:ext uri="{BB962C8B-B14F-4D97-AF65-F5344CB8AC3E}">
        <p14:creationId xmlns:p14="http://schemas.microsoft.com/office/powerpoint/2010/main" val="3630605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Arial" panose="020B0604020202020204" pitchFamily="34" charset="0"/>
                <a:cs typeface="Arial" panose="020B0604020202020204" pitchFamily="34" charset="0"/>
              </a:rPr>
              <a:t>UAMPS’ Approach to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Environmental Regulation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pPr>
              <a:buFont typeface="Arial"/>
              <a:buChar char="•"/>
            </a:pPr>
            <a:r>
              <a:rPr lang="en-US" dirty="0" smtClean="0">
                <a:latin typeface="Arial" panose="020B0604020202020204" pitchFamily="34" charset="0"/>
                <a:cs typeface="Arial" panose="020B0604020202020204" pitchFamily="34" charset="0"/>
              </a:rPr>
              <a:t>Manage risk associated with environmental compliance obligations</a:t>
            </a:r>
          </a:p>
          <a:p>
            <a:pPr>
              <a:buFont typeface="Arial"/>
              <a:buChar char="•"/>
            </a:pPr>
            <a:r>
              <a:rPr lang="en-US" dirty="0" smtClean="0">
                <a:latin typeface="Arial" panose="020B0604020202020204" pitchFamily="34" charset="0"/>
                <a:cs typeface="Arial" panose="020B0604020202020204" pitchFamily="34" charset="0"/>
              </a:rPr>
              <a:t>New Resource Option Feasibility – A cost competitive resource that will meet environmental compliance over its expected lifespan.</a:t>
            </a:r>
          </a:p>
          <a:p>
            <a:pPr lvl="1">
              <a:buFont typeface="Arial"/>
              <a:buChar char="•"/>
            </a:pPr>
            <a:r>
              <a:rPr lang="en-US" dirty="0" smtClean="0">
                <a:latin typeface="Arial" panose="020B0604020202020204" pitchFamily="34" charset="0"/>
                <a:cs typeface="Arial" panose="020B0604020202020204" pitchFamily="34" charset="0"/>
              </a:rPr>
              <a:t>Coal - Every indication is that existing coal resources will not be competitive due to proposed and future regulations.</a:t>
            </a:r>
          </a:p>
          <a:p>
            <a:pPr lvl="1">
              <a:buFont typeface="Arial"/>
              <a:buChar char="•"/>
            </a:pPr>
            <a:r>
              <a:rPr lang="en-US" dirty="0" smtClean="0">
                <a:latin typeface="Arial" panose="020B0604020202020204" pitchFamily="34" charset="0"/>
                <a:cs typeface="Arial" panose="020B0604020202020204" pitchFamily="34" charset="0"/>
              </a:rPr>
              <a:t>Natural Gas – Possible growing environmental compliance obligations surrounding natural gas generation.</a:t>
            </a:r>
          </a:p>
          <a:p>
            <a:pPr lvl="1">
              <a:buFont typeface="Arial"/>
              <a:buChar char="•"/>
            </a:pPr>
            <a:r>
              <a:rPr lang="en-US" dirty="0" smtClean="0">
                <a:latin typeface="Arial" panose="020B0604020202020204" pitchFamily="34" charset="0"/>
                <a:cs typeface="Arial" panose="020B0604020202020204" pitchFamily="34" charset="0"/>
              </a:rPr>
              <a:t>Nuclear - Poses no risk of greenhouse gas compliance costs and other environmental compliance are minimized by NuScale’s technology.</a:t>
            </a:r>
          </a:p>
          <a:p>
            <a:pPr>
              <a:buFont typeface="Arial"/>
              <a:buChar char="•"/>
            </a:pPr>
            <a:endParaRPr lang="en-US" dirty="0" smtClean="0"/>
          </a:p>
          <a:p>
            <a:pPr>
              <a:buFont typeface="Arial"/>
              <a:buChar char="•"/>
            </a:pPr>
            <a:endParaRPr lang="en-US" dirty="0"/>
          </a:p>
        </p:txBody>
      </p:sp>
    </p:spTree>
    <p:extLst>
      <p:ext uri="{BB962C8B-B14F-4D97-AF65-F5344CB8AC3E}">
        <p14:creationId xmlns:p14="http://schemas.microsoft.com/office/powerpoint/2010/main" val="86201786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31579</TotalTime>
  <Words>1630</Words>
  <Application>Microsoft Office PowerPoint</Application>
  <PresentationFormat>On-screen Show (4:3)</PresentationFormat>
  <Paragraphs>309</Paragraphs>
  <Slides>36</Slides>
  <Notes>32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Custom Design</vt:lpstr>
      <vt:lpstr>Equity</vt:lpstr>
      <vt:lpstr>1_Custom Design</vt:lpstr>
      <vt:lpstr>UAMPS Carbon Free Power Project (CFPP)</vt:lpstr>
      <vt:lpstr>Overview</vt:lpstr>
      <vt:lpstr>Description of UAMPS</vt:lpstr>
      <vt:lpstr>UAMPS Organization</vt:lpstr>
      <vt:lpstr>PowerPoint Presentation</vt:lpstr>
      <vt:lpstr>Carbon emitting resources=Regulatory Risk</vt:lpstr>
      <vt:lpstr>UAMPS’ Concerns</vt:lpstr>
      <vt:lpstr>What is the CFPP?</vt:lpstr>
      <vt:lpstr>UAMPS’ Approach to  Environmental Regulation</vt:lpstr>
      <vt:lpstr>Past/Present Environmental Regulatory Pressures</vt:lpstr>
      <vt:lpstr>PowerPoint Presentation</vt:lpstr>
      <vt:lpstr>WHY SMRs?</vt:lpstr>
      <vt:lpstr>PowerPoint Presentation</vt:lpstr>
      <vt:lpstr>Carbon emitting resources=Regulatory Risk</vt:lpstr>
      <vt:lpstr>WHY the CFPP?</vt:lpstr>
      <vt:lpstr>WHY the CFPP?</vt:lpstr>
      <vt:lpstr>Carbon Free Power Project</vt:lpstr>
      <vt:lpstr>Why the CFPP?—Concluding remarks</vt:lpstr>
      <vt:lpstr>Site Selection</vt:lpstr>
      <vt:lpstr>Objective &amp; Methodology</vt:lpstr>
      <vt:lpstr>Region of Interest (ROI)</vt:lpstr>
      <vt:lpstr>Candidate Areas</vt:lpstr>
      <vt:lpstr>  UAMPS SMR Siting Study Timeline</vt:lpstr>
      <vt:lpstr>Avoidance Areas</vt:lpstr>
      <vt:lpstr>Evaluation of Sites</vt:lpstr>
      <vt:lpstr>Four Acceptable Sites</vt:lpstr>
      <vt:lpstr>Ranking of Acceptable Sites</vt:lpstr>
      <vt:lpstr>Preferred Site Recommendations</vt:lpstr>
      <vt:lpstr>CFPP Transmission</vt:lpstr>
      <vt:lpstr>Site Selection Process</vt:lpstr>
      <vt:lpstr>Regional Economic Development Potential </vt:lpstr>
      <vt:lpstr> Funding</vt:lpstr>
      <vt:lpstr>Schedule</vt:lpstr>
      <vt:lpstr>PowerPoint Presentation</vt:lpstr>
      <vt:lpstr>PowerPoint Presentation</vt:lpstr>
      <vt:lpstr>Acknowledgment &amp; 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Rampton</dc:creator>
  <cp:lastModifiedBy>Ted Rampton</cp:lastModifiedBy>
  <cp:revision>219</cp:revision>
  <cp:lastPrinted>2016-11-30T15:47:37Z</cp:lastPrinted>
  <dcterms:created xsi:type="dcterms:W3CDTF">2015-06-12T17:55:38Z</dcterms:created>
  <dcterms:modified xsi:type="dcterms:W3CDTF">2017-01-16T15:24:09Z</dcterms:modified>
</cp:coreProperties>
</file>