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32" r:id="rId2"/>
  </p:sldMasterIdLst>
  <p:notesMasterIdLst>
    <p:notesMasterId r:id="rId17"/>
  </p:notesMasterIdLst>
  <p:sldIdLst>
    <p:sldId id="263" r:id="rId3"/>
    <p:sldId id="300" r:id="rId4"/>
    <p:sldId id="301" r:id="rId5"/>
    <p:sldId id="305" r:id="rId6"/>
    <p:sldId id="302" r:id="rId7"/>
    <p:sldId id="303" r:id="rId8"/>
    <p:sldId id="304" r:id="rId9"/>
    <p:sldId id="307" r:id="rId10"/>
    <p:sldId id="308" r:id="rId11"/>
    <p:sldId id="309" r:id="rId12"/>
    <p:sldId id="314" r:id="rId13"/>
    <p:sldId id="310" r:id="rId14"/>
    <p:sldId id="315" r:id="rId15"/>
    <p:sldId id="316"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83">
          <p15:clr>
            <a:srgbClr val="A4A3A4"/>
          </p15:clr>
        </p15:guide>
        <p15:guide id="3" pos="2880">
          <p15:clr>
            <a:srgbClr val="A4A3A4"/>
          </p15:clr>
        </p15:guide>
        <p15:guide id="4" pos="3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ovan Robinson" initials="DOR" lastIdx="6" clrIdx="0"/>
  <p:cmAuthor id="1" name="max.postman" initials="m" lastIdx="1" clrIdx="1"/>
  <p:cmAuthor id="2" name="Nartker, Michael" initials="NM" lastIdx="24" clrIdx="2">
    <p:extLst/>
  </p:cmAuthor>
  <p:cmAuthor id="3" name="Bugger, Bradley P" initials="BPB" lastIdx="1" clrIdx="3"/>
  <p:cmAuthor id="4" name="Temple, Patricia" initials="TP"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9"/>
    <a:srgbClr val="285C12"/>
    <a:srgbClr val="FFE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8282" autoAdjust="0"/>
  </p:normalViewPr>
  <p:slideViewPr>
    <p:cSldViewPr snapToGrid="0">
      <p:cViewPr varScale="1">
        <p:scale>
          <a:sx n="104" d="100"/>
          <a:sy n="104" d="100"/>
        </p:scale>
        <p:origin x="588" y="90"/>
      </p:cViewPr>
      <p:guideLst>
        <p:guide orient="horz" pos="2160"/>
        <p:guide orient="horz" pos="1383"/>
        <p:guide pos="2880"/>
        <p:guide pos="3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76697F-53D4-4515-99DA-5CA5712CB4A5}" type="datetimeFigureOut">
              <a:rPr lang="en-US" smtClean="0"/>
              <a:pPr/>
              <a:t>1/12/2017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0BD232-542E-45A1-90F5-8EE8DCE21F6C}" type="slidenum">
              <a:rPr lang="en-US" smtClean="0"/>
              <a:pPr/>
              <a:t>‹#›</a:t>
            </a:fld>
            <a:endParaRPr lang="en-US" dirty="0"/>
          </a:p>
        </p:txBody>
      </p:sp>
    </p:spTree>
    <p:extLst>
      <p:ext uri="{BB962C8B-B14F-4D97-AF65-F5344CB8AC3E}">
        <p14:creationId xmlns:p14="http://schemas.microsoft.com/office/powerpoint/2010/main" val="235366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idx="1"/>
          </p:nvPr>
        </p:nvSpPr>
        <p:spPr bwMode="auto">
          <a:noFill/>
        </p:spPr>
        <p:txBody>
          <a:bodyPr numCol="1">
            <a:prstTxWarp prst="textNoShape">
              <a:avLst/>
            </a:prstTxWarp>
          </a:bodyPr>
          <a:lstStyle/>
          <a:p>
            <a:endParaRPr dirty="0" smtClean="0">
              <a:latin typeface="Calibri"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numCol="1">
            <a:prstTxWarp prst="textNoShape">
              <a:avLst/>
            </a:prstTxWarp>
          </a:bodyPr>
          <a:lstStyle/>
          <a:p>
            <a:pPr defTabSz="943098"/>
            <a:fld id="{DAC9AEE7-C675-48A7-8DF5-3F543C92FC95}" type="slidenum">
              <a:rPr>
                <a:solidFill>
                  <a:prstClr val="black"/>
                </a:solidFill>
                <a:latin typeface="Calibri" pitchFamily="34" charset="0"/>
              </a:rPr>
              <a:pPr defTabSz="943098"/>
              <a:t>1</a:t>
            </a:fld>
            <a:endParaRPr dirty="0">
              <a:solidFill>
                <a:prstClr val="black"/>
              </a:solidFill>
              <a:latin typeface="Calibri" pitchFamily="34" charset="0"/>
            </a:endParaRPr>
          </a:p>
        </p:txBody>
      </p:sp>
    </p:spTree>
    <p:extLst>
      <p:ext uri="{BB962C8B-B14F-4D97-AF65-F5344CB8AC3E}">
        <p14:creationId xmlns:p14="http://schemas.microsoft.com/office/powerpoint/2010/main" val="154717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2</a:t>
            </a:fld>
            <a:endParaRPr lang="en-US" dirty="0"/>
          </a:p>
        </p:txBody>
      </p:sp>
    </p:spTree>
    <p:extLst>
      <p:ext uri="{BB962C8B-B14F-4D97-AF65-F5344CB8AC3E}">
        <p14:creationId xmlns:p14="http://schemas.microsoft.com/office/powerpoint/2010/main" val="76914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noGrp="1"/>
          </p:cNvSpPr>
          <p:nvPr>
            <p:ph type="ctrTitle" hasCustomPrompt="1"/>
          </p:nvPr>
        </p:nvSpPr>
        <p:spPr>
          <a:xfrm>
            <a:off x="685800" y="2058909"/>
            <a:ext cx="7772400" cy="1470181"/>
          </a:xfrm>
        </p:spPr>
        <p:txBody>
          <a:bodyPr/>
          <a:lstStyle>
            <a:lvl1pPr algn="ctr">
              <a:lnSpc>
                <a:spcPct val="90000"/>
              </a:lnSpc>
              <a:defRPr sz="3200"/>
            </a:lvl1pPr>
          </a:lstStyle>
          <a:p>
            <a:pPr lvl="0"/>
            <a:r>
              <a:rPr lang="en-US" dirty="0" smtClean="0"/>
              <a:t>Title</a:t>
            </a:r>
            <a:endParaRPr lang="en-US" dirty="0"/>
          </a:p>
        </p:txBody>
      </p:sp>
      <p:sp>
        <p:nvSpPr>
          <p:cNvPr id="9" name="Title 1"/>
          <p:cNvSpPr txBox="1">
            <a:spLocks/>
          </p:cNvSpPr>
          <p:nvPr userDrawn="1"/>
        </p:nvSpPr>
        <p:spPr bwMode="auto">
          <a:xfrm>
            <a:off x="5971169" y="5125346"/>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0" name="Title 1"/>
          <p:cNvSpPr txBox="1">
            <a:spLocks/>
          </p:cNvSpPr>
          <p:nvPr userDrawn="1"/>
        </p:nvSpPr>
        <p:spPr bwMode="auto">
          <a:xfrm>
            <a:off x="685800" y="5141619"/>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2499"/>
              </a:solidFill>
              <a:effectLst/>
              <a:uLnTx/>
              <a:uFillTx/>
              <a:latin typeface="+mj-lt"/>
              <a:ea typeface="ヒラギノ角ゴ ProN W3"/>
              <a:cs typeface="ヒラギノ角ゴ ProN W3"/>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D539-1620-4C97-BA0A-66FA1A89D0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pic>
        <p:nvPicPr>
          <p:cNvPr id="15" name="Picture 14" descr="EM-new-header-light-gold-swoosh.jpg"/>
          <p:cNvPicPr>
            <a:picLocks noChangeAspect="1"/>
          </p:cNvPicPr>
          <p:nvPr/>
        </p:nvPicPr>
        <p:blipFill>
          <a:blip r:embed="rId3" cstate="print"/>
          <a:srcRect r="16342"/>
          <a:stretch>
            <a:fillRect/>
          </a:stretch>
        </p:blipFill>
        <p:spPr>
          <a:xfrm>
            <a:off x="1" y="0"/>
            <a:ext cx="9143999" cy="2280267"/>
          </a:xfrm>
          <a:prstGeom prst="rect">
            <a:avLst/>
          </a:prstGeom>
        </p:spPr>
      </p:pic>
      <p:sp>
        <p:nvSpPr>
          <p:cNvPr id="2054" name="Rectangle 5"/>
          <p:cNvSpPr txBox="1">
            <a:spLocks noGrp="1"/>
          </p:cNvSpPr>
          <p:nvPr>
            <p:ph type="title"/>
          </p:nvPr>
        </p:nvSpPr>
        <p:spPr bwMode="auto">
          <a:xfrm>
            <a:off x="1250076" y="2776756"/>
            <a:ext cx="6629400" cy="60447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Title</a:t>
            </a:r>
          </a:p>
        </p:txBody>
      </p:sp>
      <p:sp>
        <p:nvSpPr>
          <p:cNvPr id="2055" name="Rectangle 6"/>
          <p:cNvSpPr txBox="1">
            <a:spLocks noGrp="1"/>
          </p:cNvSpPr>
          <p:nvPr>
            <p:ph type="body" idx="1"/>
          </p:nvPr>
        </p:nvSpPr>
        <p:spPr bwMode="auto">
          <a:xfrm>
            <a:off x="685800" y="3984771"/>
            <a:ext cx="7772400" cy="247794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Name</a:t>
            </a: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Director of External Affairs</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Office of Environmental Management</a:t>
            </a:r>
          </a:p>
          <a:p>
            <a:pPr marL="0" marR="0" lvl="0" indent="0" defTabSz="914400" rtl="0" eaLnBrk="0" fontAlgn="base" latinLnBrk="0" hangingPunct="0">
              <a:lnSpc>
                <a:spcPct val="90000"/>
              </a:lnSpc>
              <a:spcBef>
                <a:spcPct val="0"/>
              </a:spcBef>
              <a:spcAft>
                <a:spcPct val="0"/>
              </a:spcAft>
              <a:buClrTx/>
              <a:buSzTx/>
              <a:buFontTx/>
              <a:buNone/>
              <a:tabLst/>
              <a:defRPr/>
            </a:pP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algn="ctr" defTabSz="914400" rtl="0" eaLnBrk="0" fontAlgn="base" latinLnBrk="0" hangingPunct="0">
              <a:lnSpc>
                <a:spcPct val="90000"/>
              </a:lnSpc>
              <a:spcBef>
                <a:spcPct val="0"/>
              </a:spcBef>
              <a:spcAft>
                <a:spcPct val="0"/>
              </a:spcAft>
              <a:buClrTx/>
              <a:buSzTx/>
              <a:buFontTx/>
              <a:buNone/>
              <a:tabLst/>
              <a:defRPr/>
            </a:pPr>
            <a:r>
              <a:rPr lang="en-US" sz="2400" b="1" kern="0" dirty="0" smtClean="0">
                <a:solidFill>
                  <a:srgbClr val="002499"/>
                </a:solidFill>
                <a:latin typeface="+mn-lt"/>
                <a:ea typeface="ヒラギノ角ゴ ProN W3"/>
                <a:cs typeface="ヒラギノ角ゴ ProN W3"/>
              </a:rPr>
              <a:t>Month X</a:t>
            </a:r>
            <a:r>
              <a:rPr kumimoji="0" lang="en-US" sz="2400" b="1" i="0" u="none" strike="noStrike" kern="0" cap="none" spc="0" normalizeH="0" baseline="0" noProof="0" dirty="0" smtClean="0">
                <a:ln>
                  <a:noFill/>
                </a:ln>
                <a:solidFill>
                  <a:srgbClr val="002499"/>
                </a:solidFill>
                <a:effectLst/>
                <a:uLnTx/>
                <a:uFillTx/>
                <a:latin typeface="+mn-lt"/>
                <a:ea typeface="ヒラギノ角ゴ ProN W3"/>
                <a:cs typeface="ヒラギノ角ゴ ProN W3"/>
              </a:rPr>
              <a:t>, 2013</a:t>
            </a: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lvl="0"/>
            <a:endParaRPr lang="en-US" dirty="0" smtClean="0"/>
          </a:p>
        </p:txBody>
      </p:sp>
      <p:sp>
        <p:nvSpPr>
          <p:cNvPr id="11"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2" name="TextBox 2"/>
          <p:cNvSpPr txBox="1">
            <a:spLocks noChangeArrowheads="1"/>
          </p:cNvSpPr>
          <p:nvPr/>
        </p:nvSpPr>
        <p:spPr bwMode="auto">
          <a:xfrm>
            <a:off x="7780020" y="6634639"/>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1" r:id="rId1"/>
  </p:sldLayoutIdLst>
  <p:transition/>
  <p:txStyles>
    <p:titleStyle>
      <a:lvl1pPr algn="ctr" rtl="0" eaLnBrk="1" fontAlgn="base" hangingPunct="1">
        <a:spcBef>
          <a:spcPct val="0"/>
        </a:spcBef>
        <a:spcAft>
          <a:spcPct val="0"/>
        </a:spcAft>
        <a:defRPr lang="en-US" sz="3400" b="1">
          <a:solidFill>
            <a:srgbClr val="002499"/>
          </a:solidFill>
          <a:latin typeface="+mj-lt"/>
          <a:ea typeface="ヒラギノ角ゴ ProN W3"/>
          <a:cs typeface="ヒラギノ角ゴ ProN W3"/>
        </a:defRPr>
      </a:lvl1pPr>
      <a:lvl2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2pPr>
      <a:lvl3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3pPr>
      <a:lvl4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4pPr>
      <a:lvl5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marL="0" marR="0" indent="0" algn="ctr" defTabSz="914400" rtl="0" eaLnBrk="1" fontAlgn="base" latinLnBrk="0" hangingPunct="1">
        <a:lnSpc>
          <a:spcPct val="90000"/>
        </a:lnSpc>
        <a:spcBef>
          <a:spcPct val="0"/>
        </a:spcBef>
        <a:spcAft>
          <a:spcPct val="0"/>
        </a:spcAft>
        <a:buClrTx/>
        <a:buSzTx/>
        <a:buFontTx/>
        <a:buNone/>
        <a:tabLst/>
        <a:defRPr kumimoji="0" lang="en-US" sz="1800" b="1" i="0" strike="noStrike" kern="0" cap="none" spc="0" normalizeH="0" baseline="0" noProof="0">
          <a:ln>
            <a:noFill/>
          </a:ln>
          <a:solidFill>
            <a:schemeClr val="tx1">
              <a:lumMod val="50000"/>
              <a:lumOff val="50000"/>
            </a:schemeClr>
          </a:solidFill>
          <a:effectLst/>
          <a:uLnTx/>
          <a:uFillTx/>
          <a:latin typeface="+mn-lt"/>
          <a:ea typeface="ヒラギノ角ゴ ProN W3"/>
          <a:cs typeface="ヒラギノ角ゴ ProN W3"/>
        </a:defRPr>
      </a:lvl1pPr>
      <a:lvl2pPr marL="514350" lvl="1"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p:nvPicPr>
        <p:blipFill>
          <a:blip r:embed="rId3" cstate="print"/>
          <a:srcRect b="2366"/>
          <a:stretch>
            <a:fillRect/>
          </a:stretch>
        </p:blipFill>
        <p:spPr>
          <a:xfrm>
            <a:off x="0" y="-1"/>
            <a:ext cx="9144000" cy="6858001"/>
          </a:xfrm>
          <a:prstGeom prst="rect">
            <a:avLst/>
          </a:prstGeom>
        </p:spPr>
      </p:pic>
      <p:sp>
        <p:nvSpPr>
          <p:cNvPr id="2" name="Title Placeholder 1"/>
          <p:cNvSpPr>
            <a:spLocks noGrp="1"/>
          </p:cNvSpPr>
          <p:nvPr>
            <p:ph type="title"/>
          </p:nvPr>
        </p:nvSpPr>
        <p:spPr>
          <a:xfrm>
            <a:off x="3523376" y="274638"/>
            <a:ext cx="5163424" cy="5055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pPr/>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pPr/>
              <a:t>‹#›</a:t>
            </a:fld>
            <a:endParaRPr lang="en-US"/>
          </a:p>
        </p:txBody>
      </p:sp>
      <p:sp>
        <p:nvSpPr>
          <p:cNvPr id="8"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0" name="TextBox 2"/>
          <p:cNvSpPr txBox="1">
            <a:spLocks noChangeArrowheads="1"/>
          </p:cNvSpPr>
          <p:nvPr/>
        </p:nvSpPr>
        <p:spPr bwMode="auto">
          <a:xfrm>
            <a:off x="7783800" y="6618463"/>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ctrTitle"/>
          </p:nvPr>
        </p:nvSpPr>
        <p:spPr>
          <a:xfrm>
            <a:off x="677487" y="2058962"/>
            <a:ext cx="7772400" cy="1470181"/>
          </a:xfrm>
        </p:spPr>
        <p:txBody>
          <a:bodyPr/>
          <a:lstStyle>
            <a:lvl1pPr algn="ctr">
              <a:defRPr/>
            </a:lvl1pPr>
          </a:lstStyle>
          <a:p>
            <a:pPr lvl="0">
              <a:lnSpc>
                <a:spcPct val="90000"/>
              </a:lnSpc>
            </a:pPr>
            <a:r>
              <a:rPr lang="en-US" sz="3200" dirty="0" smtClean="0"/>
              <a:t>Leadership </a:t>
            </a:r>
            <a:r>
              <a:rPr lang="en-US" dirty="0" smtClean="0"/>
              <a:t>in Nuclear Energy Commission </a:t>
            </a:r>
            <a:br>
              <a:rPr lang="en-US" dirty="0" smtClean="0"/>
            </a:br>
            <a:r>
              <a:rPr lang="en-US" dirty="0" smtClean="0"/>
              <a:t>Update on Idaho Cleanup Project</a:t>
            </a:r>
            <a:endParaRPr lang="en-US" sz="3200" dirty="0"/>
          </a:p>
        </p:txBody>
      </p:sp>
      <p:sp>
        <p:nvSpPr>
          <p:cNvPr id="11" name="Title 1"/>
          <p:cNvSpPr txBox="1">
            <a:spLocks/>
          </p:cNvSpPr>
          <p:nvPr/>
        </p:nvSpPr>
        <p:spPr bwMode="auto">
          <a:xfrm>
            <a:off x="652548" y="3799885"/>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Jack Zimmerman</a:t>
            </a: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Manager </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Idaho Cleanup Project </a:t>
            </a: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2" name="Title 1"/>
          <p:cNvSpPr txBox="1">
            <a:spLocks/>
          </p:cNvSpPr>
          <p:nvPr/>
        </p:nvSpPr>
        <p:spPr bwMode="auto">
          <a:xfrm>
            <a:off x="671209" y="5222391"/>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lang="en-US" b="1" kern="0" dirty="0" smtClean="0">
                <a:solidFill>
                  <a:srgbClr val="002499"/>
                </a:solidFill>
                <a:latin typeface="+mj-lt"/>
                <a:ea typeface="ヒラギノ角ゴ ProN W3"/>
                <a:cs typeface="ヒラギノ角ゴ ProN W3"/>
              </a:rPr>
              <a:t>January  17</a:t>
            </a:r>
            <a:r>
              <a:rPr kumimoji="0" lang="en-US" b="1" i="0" u="none" strike="noStrike" kern="0" cap="none" spc="0" normalizeH="0" baseline="0" noProof="0" dirty="0" smtClean="0">
                <a:ln>
                  <a:noFill/>
                </a:ln>
                <a:solidFill>
                  <a:srgbClr val="002499"/>
                </a:solidFill>
                <a:effectLst/>
                <a:uLnTx/>
                <a:uFillTx/>
                <a:latin typeface="+mj-lt"/>
                <a:ea typeface="ヒラギノ角ゴ ProN W3"/>
                <a:cs typeface="ヒラギノ角ゴ ProN W3"/>
              </a:rPr>
              <a:t>, 2016</a:t>
            </a:r>
          </a:p>
        </p:txBody>
      </p:sp>
      <p:cxnSp>
        <p:nvCxnSpPr>
          <p:cNvPr id="14" name="Straight Connector 13"/>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225" y="152400"/>
            <a:ext cx="6934200" cy="505538"/>
          </a:xfrm>
        </p:spPr>
        <p:txBody>
          <a:bodyPr/>
          <a:lstStyle/>
          <a:p>
            <a:pPr algn="l"/>
            <a:r>
              <a:rPr lang="en-US" sz="2400" dirty="0" smtClean="0"/>
              <a:t>Issues, Solutions for Starting Liquid Waste Treatment</a:t>
            </a:r>
            <a:endParaRPr lang="en-US" sz="2400"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b="3269"/>
          <a:stretch/>
        </p:blipFill>
        <p:spPr bwMode="auto">
          <a:xfrm>
            <a:off x="1143000" y="1295400"/>
            <a:ext cx="7162799" cy="4953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 y="6185043"/>
            <a:ext cx="9030984" cy="461665"/>
          </a:xfrm>
          <a:prstGeom prst="rect">
            <a:avLst/>
          </a:prstGeom>
          <a:noFill/>
        </p:spPr>
        <p:txBody>
          <a:bodyPr wrap="square" rtlCol="0">
            <a:spAutoFit/>
          </a:bodyPr>
          <a:lstStyle/>
          <a:p>
            <a:r>
              <a:rPr lang="en-US" sz="1200" dirty="0" smtClean="0"/>
              <a:t>This chart summarizes the major technical issues that have prevented the beginning of waste treatment in IWTU, and Fluor Idaho and DOE’s planned approaches to resolve each issue. </a:t>
            </a:r>
            <a:endParaRPr lang="en-US" sz="1200" dirty="0"/>
          </a:p>
        </p:txBody>
      </p:sp>
    </p:spTree>
    <p:extLst>
      <p:ext uri="{BB962C8B-B14F-4D97-AF65-F5344CB8AC3E}">
        <p14:creationId xmlns:p14="http://schemas.microsoft.com/office/powerpoint/2010/main" val="227440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Waste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17" y="1253447"/>
            <a:ext cx="3876086" cy="4792252"/>
          </a:xfrm>
          <a:prstGeom prst="rect">
            <a:avLst/>
          </a:prstGeom>
        </p:spPr>
      </p:pic>
      <p:sp>
        <p:nvSpPr>
          <p:cNvPr id="6" name="TextBox 5"/>
          <p:cNvSpPr txBox="1"/>
          <p:nvPr/>
        </p:nvSpPr>
        <p:spPr>
          <a:xfrm>
            <a:off x="4284325" y="1448656"/>
            <a:ext cx="4859676"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There are about 4,400 cubic meters of “calcined,” high-level waste in storage at the Idaho Site.</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Under the Idaho Settlement Agreement, the waste must be treated and “road ready” to leave the state by 2035.</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A Record of Decision was issued in 2007 that determined that DOE would use Hot Isostatic Pressing to treat calcined material for disposal.</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However, an alternatives analysis completed in 2016 suggests that this decision be reviewed. </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DOE and Fluor Idaho are focusing currently on a project to demonstrate the calcine waste can be safely retrieved and transferred.</a:t>
            </a:r>
            <a:endParaRPr lang="en-US" dirty="0">
              <a:solidFill>
                <a:schemeClr val="tx2"/>
              </a:solidFill>
            </a:endParaRPr>
          </a:p>
        </p:txBody>
      </p:sp>
      <p:sp>
        <p:nvSpPr>
          <p:cNvPr id="7" name="TextBox 6"/>
          <p:cNvSpPr txBox="1"/>
          <p:nvPr/>
        </p:nvSpPr>
        <p:spPr>
          <a:xfrm>
            <a:off x="0" y="6046543"/>
            <a:ext cx="4124544" cy="461665"/>
          </a:xfrm>
          <a:prstGeom prst="rect">
            <a:avLst/>
          </a:prstGeom>
          <a:noFill/>
        </p:spPr>
        <p:txBody>
          <a:bodyPr wrap="square" rtlCol="0">
            <a:spAutoFit/>
          </a:bodyPr>
          <a:lstStyle/>
          <a:p>
            <a:r>
              <a:rPr lang="en-US" sz="1200" dirty="0" smtClean="0"/>
              <a:t>“Calcined” high-level waste is stored in stainless steel canisters encased in concrete bins (above). </a:t>
            </a:r>
            <a:endParaRPr lang="en-US" sz="1200" dirty="0"/>
          </a:p>
        </p:txBody>
      </p:sp>
    </p:spTree>
    <p:extLst>
      <p:ext uri="{BB962C8B-B14F-4D97-AF65-F5344CB8AC3E}">
        <p14:creationId xmlns:p14="http://schemas.microsoft.com/office/powerpoint/2010/main" val="149339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Remote-Handled Waste Project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860" y="952938"/>
            <a:ext cx="2770638" cy="2476062"/>
          </a:xfrm>
          <a:prstGeom prst="rect">
            <a:avLst/>
          </a:prstGeom>
        </p:spPr>
      </p:pic>
      <p:sp>
        <p:nvSpPr>
          <p:cNvPr id="7" name="TextBox 6"/>
          <p:cNvSpPr txBox="1"/>
          <p:nvPr/>
        </p:nvSpPr>
        <p:spPr>
          <a:xfrm>
            <a:off x="6087498" y="2962986"/>
            <a:ext cx="2804845" cy="461665"/>
          </a:xfrm>
          <a:prstGeom prst="rect">
            <a:avLst/>
          </a:prstGeom>
          <a:noFill/>
        </p:spPr>
        <p:txBody>
          <a:bodyPr wrap="square" rtlCol="0">
            <a:spAutoFit/>
          </a:bodyPr>
          <a:lstStyle/>
          <a:p>
            <a:r>
              <a:rPr lang="en-US" sz="1200" dirty="0" smtClean="0"/>
              <a:t>Spritzing reaction chamber, used to treat sodium-contaminated waste. </a:t>
            </a:r>
            <a:endParaRPr lang="en-US" sz="1200" dirty="0"/>
          </a:p>
        </p:txBody>
      </p:sp>
      <p:sp>
        <p:nvSpPr>
          <p:cNvPr id="8" name="TextBox 7"/>
          <p:cNvSpPr txBox="1"/>
          <p:nvPr/>
        </p:nvSpPr>
        <p:spPr>
          <a:xfrm>
            <a:off x="246579" y="3606229"/>
            <a:ext cx="8804953"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DOE-ID has agreed under the Site Treatment Plan to an enforceable schedule for treatment of legacy remote handled mixed low-level waste.</a:t>
            </a:r>
          </a:p>
          <a:p>
            <a:endParaRPr lang="en-US" dirty="0" smtClean="0">
              <a:solidFill>
                <a:schemeClr val="tx2"/>
              </a:solidFill>
            </a:endParaRPr>
          </a:p>
          <a:p>
            <a:pPr marL="285750" indent="-285750">
              <a:buFont typeface="Arial" panose="020B0604020202020204" pitchFamily="34" charset="0"/>
              <a:buChar char="•"/>
            </a:pPr>
            <a:r>
              <a:rPr lang="en-US" dirty="0">
                <a:solidFill>
                  <a:schemeClr val="tx2"/>
                </a:solidFill>
              </a:rPr>
              <a:t>The schedule includes treating 24 cubic meters of mixed waste by September 30, 2018 and concludes with the treatment of all legacy remote-handled mixed waste at INL by </a:t>
            </a:r>
            <a:r>
              <a:rPr lang="en-US" dirty="0" smtClean="0">
                <a:solidFill>
                  <a:schemeClr val="tx2"/>
                </a:solidFill>
              </a:rPr>
              <a:t>2045. </a:t>
            </a:r>
            <a:endParaRPr lang="en-US" dirty="0">
              <a:solidFill>
                <a:schemeClr val="tx2"/>
              </a:solidFill>
            </a:endParaRP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The treatment plan includes significant facility upgrades to the hot cell in 2024 through 2027, and in 2040 through 2043.  </a:t>
            </a:r>
          </a:p>
        </p:txBody>
      </p:sp>
    </p:spTree>
    <p:extLst>
      <p:ext uri="{BB962C8B-B14F-4D97-AF65-F5344CB8AC3E}">
        <p14:creationId xmlns:p14="http://schemas.microsoft.com/office/powerpoint/2010/main" val="24531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Cleanup Accomplishments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936" y="1220056"/>
            <a:ext cx="4000500" cy="29527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093" y="1367212"/>
            <a:ext cx="3544584" cy="2658438"/>
          </a:xfrm>
          <a:prstGeom prst="rect">
            <a:avLst/>
          </a:prstGeom>
        </p:spPr>
      </p:pic>
      <p:sp>
        <p:nvSpPr>
          <p:cNvPr id="6" name="TextBox 5"/>
          <p:cNvSpPr txBox="1"/>
          <p:nvPr/>
        </p:nvSpPr>
        <p:spPr>
          <a:xfrm>
            <a:off x="123290" y="1367212"/>
            <a:ext cx="1191803" cy="2123658"/>
          </a:xfrm>
          <a:prstGeom prst="rect">
            <a:avLst/>
          </a:prstGeom>
          <a:noFill/>
        </p:spPr>
        <p:txBody>
          <a:bodyPr wrap="square" rtlCol="0">
            <a:spAutoFit/>
          </a:bodyPr>
          <a:lstStyle/>
          <a:p>
            <a:r>
              <a:rPr lang="en-US" sz="1200" dirty="0" smtClean="0"/>
              <a:t>Using specially-equipped excavators, our contractors have safely exhumed  over 7,500 cubic meters of targeted buried waste (near right).  </a:t>
            </a:r>
            <a:endParaRPr lang="en-US" sz="1200" dirty="0"/>
          </a:p>
        </p:txBody>
      </p:sp>
      <p:sp>
        <p:nvSpPr>
          <p:cNvPr id="7" name="TextBox 6"/>
          <p:cNvSpPr txBox="1"/>
          <p:nvPr/>
        </p:nvSpPr>
        <p:spPr>
          <a:xfrm>
            <a:off x="1356392" y="4025650"/>
            <a:ext cx="3653544" cy="461665"/>
          </a:xfrm>
          <a:prstGeom prst="rect">
            <a:avLst/>
          </a:prstGeom>
          <a:noFill/>
        </p:spPr>
        <p:txBody>
          <a:bodyPr wrap="square" rtlCol="0">
            <a:spAutoFit/>
          </a:bodyPr>
          <a:lstStyle/>
          <a:p>
            <a:r>
              <a:rPr lang="en-US" sz="1200" dirty="0" smtClean="0"/>
              <a:t>The photo at far right shows how clean an emptied high-level waste tank is after washing.  </a:t>
            </a:r>
            <a:endParaRPr lang="en-US" sz="1200" dirty="0"/>
          </a:p>
        </p:txBody>
      </p:sp>
      <p:sp>
        <p:nvSpPr>
          <p:cNvPr id="8" name="TextBox 7"/>
          <p:cNvSpPr txBox="1"/>
          <p:nvPr/>
        </p:nvSpPr>
        <p:spPr>
          <a:xfrm>
            <a:off x="339047" y="4487315"/>
            <a:ext cx="8671389"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tx2"/>
                </a:solidFill>
              </a:rPr>
              <a:t>In addition to the exhumation of over 7,500 cubic meters of targeted buried waste at a pace well ahead of the regulatory schedule, DOE’s contractors have also removed 243,205 pounds of volatile organic vapors from the Vadose Zone above the aquifer.  </a:t>
            </a:r>
          </a:p>
          <a:p>
            <a:pPr marL="285750" indent="-285750">
              <a:buFont typeface="Arial" panose="020B0604020202020204" pitchFamily="34" charset="0"/>
              <a:buChar char="•"/>
            </a:pPr>
            <a:r>
              <a:rPr lang="en-US" sz="1600" dirty="0" smtClean="0">
                <a:solidFill>
                  <a:schemeClr val="tx2"/>
                </a:solidFill>
              </a:rPr>
              <a:t>We have safely emptied, cleaned and closed 11 of 15 high-level waste storage tanks on site. </a:t>
            </a:r>
          </a:p>
          <a:p>
            <a:pPr marL="285750" indent="-285750">
              <a:buFont typeface="Arial" panose="020B0604020202020204" pitchFamily="34" charset="0"/>
              <a:buChar char="•"/>
            </a:pPr>
            <a:r>
              <a:rPr lang="en-US" sz="1600" dirty="0" smtClean="0">
                <a:solidFill>
                  <a:schemeClr val="tx2"/>
                </a:solidFill>
              </a:rPr>
              <a:t>Over 50,000 cubic meters of the original 65,000 cubic meter inventory of stored transuranic waste has been safely and efficiently retrieved, repackaged, characterized and shipped off-site for disposal.</a:t>
            </a:r>
            <a:endParaRPr lang="en-US" sz="1600" dirty="0">
              <a:solidFill>
                <a:schemeClr val="tx2"/>
              </a:solidFill>
            </a:endParaRPr>
          </a:p>
        </p:txBody>
      </p:sp>
    </p:spTree>
    <p:extLst>
      <p:ext uri="{BB962C8B-B14F-4D97-AF65-F5344CB8AC3E}">
        <p14:creationId xmlns:p14="http://schemas.microsoft.com/office/powerpoint/2010/main" val="54411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Cleanup Accomplishments (continued)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589" y="1053380"/>
            <a:ext cx="3231603" cy="24237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459" y="940364"/>
            <a:ext cx="3699620" cy="2430564"/>
          </a:xfrm>
          <a:prstGeom prst="rect">
            <a:avLst/>
          </a:prstGeom>
        </p:spPr>
      </p:pic>
      <p:sp>
        <p:nvSpPr>
          <p:cNvPr id="6" name="TextBox 5"/>
          <p:cNvSpPr txBox="1"/>
          <p:nvPr/>
        </p:nvSpPr>
        <p:spPr>
          <a:xfrm>
            <a:off x="193774" y="4028331"/>
            <a:ext cx="859011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Our contractors have decommissioned over 200 contaminated buildings and structures, including three nuclear reactors, the largest hot cell in North America and facilities at the former spent nuclear fuel reprocessing facility. </a:t>
            </a:r>
          </a:p>
          <a:p>
            <a:pPr marL="285750" indent="-285750">
              <a:buFont typeface="Arial" panose="020B0604020202020204" pitchFamily="34" charset="0"/>
              <a:buChar char="•"/>
            </a:pPr>
            <a:r>
              <a:rPr lang="en-US" dirty="0" smtClean="0">
                <a:solidFill>
                  <a:schemeClr val="tx2"/>
                </a:solidFill>
              </a:rPr>
              <a:t>Contractors completed CERCLA prescribed cleanup activities at five of the 10 Waste Area Groups on site. </a:t>
            </a:r>
          </a:p>
          <a:p>
            <a:pPr marL="285750" indent="-285750">
              <a:buFont typeface="Arial" panose="020B0604020202020204" pitchFamily="34" charset="0"/>
              <a:buChar char="•"/>
            </a:pPr>
            <a:r>
              <a:rPr lang="en-US" dirty="0" smtClean="0">
                <a:solidFill>
                  <a:schemeClr val="tx2"/>
                </a:solidFill>
              </a:rPr>
              <a:t>The Department has invested over $8.4 billion in cleanup and waste management activities in Idaho over the past 20 years. This investment has resulted in a safer aquifer, significantly less waste in Idaho, and safer storage of the waste that remains. </a:t>
            </a:r>
            <a:endParaRPr lang="en-US" dirty="0">
              <a:solidFill>
                <a:schemeClr val="tx2"/>
              </a:solidFill>
            </a:endParaRPr>
          </a:p>
        </p:txBody>
      </p:sp>
      <p:sp>
        <p:nvSpPr>
          <p:cNvPr id="7" name="TextBox 6"/>
          <p:cNvSpPr txBox="1"/>
          <p:nvPr/>
        </p:nvSpPr>
        <p:spPr>
          <a:xfrm>
            <a:off x="1437458" y="3227089"/>
            <a:ext cx="7346434" cy="646331"/>
          </a:xfrm>
          <a:prstGeom prst="rect">
            <a:avLst/>
          </a:prstGeom>
          <a:noFill/>
        </p:spPr>
        <p:txBody>
          <a:bodyPr wrap="square" rtlCol="0">
            <a:spAutoFit/>
          </a:bodyPr>
          <a:lstStyle/>
          <a:p>
            <a:endParaRPr lang="en-US" sz="1200" dirty="0" smtClean="0"/>
          </a:p>
          <a:p>
            <a:r>
              <a:rPr lang="en-US" sz="1200" dirty="0" smtClean="0"/>
              <a:t>Among facilities decontaminated, decommissioned and demolished at the Idaho Site were this nuclear reactor (left) and the Sodium Boiler Building (right) at the Materials  and Fuels Complex. </a:t>
            </a:r>
            <a:endParaRPr lang="en-US" sz="1200" dirty="0"/>
          </a:p>
        </p:txBody>
      </p:sp>
    </p:spTree>
    <p:extLst>
      <p:ext uri="{BB962C8B-B14F-4D97-AF65-F5344CB8AC3E}">
        <p14:creationId xmlns:p14="http://schemas.microsoft.com/office/powerpoint/2010/main" val="256051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Cleanup Priorities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482" y="1331668"/>
            <a:ext cx="4407408" cy="2859024"/>
          </a:xfrm>
          <a:prstGeom prst="rect">
            <a:avLst/>
          </a:prstGeom>
        </p:spPr>
      </p:pic>
      <p:sp>
        <p:nvSpPr>
          <p:cNvPr id="6" name="TextBox 5"/>
          <p:cNvSpPr txBox="1"/>
          <p:nvPr/>
        </p:nvSpPr>
        <p:spPr>
          <a:xfrm>
            <a:off x="369870" y="1253447"/>
            <a:ext cx="3852809"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2"/>
                </a:solidFill>
              </a:rPr>
              <a:t>Protect workers, the public and the environment.</a:t>
            </a:r>
          </a:p>
          <a:p>
            <a:pPr marL="285750" indent="-285750">
              <a:buFont typeface="Arial" panose="020B0604020202020204" pitchFamily="34" charset="0"/>
              <a:buChar char="•"/>
            </a:pPr>
            <a:r>
              <a:rPr lang="en-US" sz="2000" dirty="0" smtClean="0">
                <a:solidFill>
                  <a:schemeClr val="tx2"/>
                </a:solidFill>
              </a:rPr>
              <a:t>Protect the Snake River Plain Aquifer.</a:t>
            </a:r>
          </a:p>
          <a:p>
            <a:pPr marL="285750" indent="-285750">
              <a:buFont typeface="Arial" panose="020B0604020202020204" pitchFamily="34" charset="0"/>
              <a:buChar char="•"/>
            </a:pPr>
            <a:r>
              <a:rPr lang="en-US" sz="2000" dirty="0" smtClean="0">
                <a:solidFill>
                  <a:schemeClr val="tx2"/>
                </a:solidFill>
              </a:rPr>
              <a:t>Comply with all laws, regulations and regulatory agreements. </a:t>
            </a:r>
            <a:endParaRPr lang="en-US" sz="2000" dirty="0">
              <a:solidFill>
                <a:schemeClr val="tx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10" y="3631544"/>
            <a:ext cx="4397338" cy="2805345"/>
          </a:xfrm>
          <a:prstGeom prst="rect">
            <a:avLst/>
          </a:prstGeom>
        </p:spPr>
      </p:pic>
      <p:sp>
        <p:nvSpPr>
          <p:cNvPr id="8" name="TextBox 7"/>
          <p:cNvSpPr txBox="1"/>
          <p:nvPr/>
        </p:nvSpPr>
        <p:spPr>
          <a:xfrm>
            <a:off x="4695290" y="4438436"/>
            <a:ext cx="4345968" cy="1877437"/>
          </a:xfrm>
          <a:prstGeom prst="rect">
            <a:avLst/>
          </a:prstGeom>
          <a:noFill/>
        </p:spPr>
        <p:txBody>
          <a:bodyPr wrap="square" rtlCol="0">
            <a:spAutoFit/>
          </a:bodyPr>
          <a:lstStyle/>
          <a:p>
            <a:r>
              <a:rPr lang="en-US" dirty="0" smtClean="0">
                <a:solidFill>
                  <a:schemeClr val="tx2"/>
                </a:solidFill>
              </a:rPr>
              <a:t>Primary Cleanup Agreements:</a:t>
            </a:r>
          </a:p>
          <a:p>
            <a:pPr marL="285750" indent="-285750">
              <a:buFont typeface="Arial" panose="020B0604020202020204" pitchFamily="34" charset="0"/>
              <a:buChar char="•"/>
            </a:pPr>
            <a:r>
              <a:rPr lang="en-US" sz="1400" dirty="0" smtClean="0">
                <a:solidFill>
                  <a:schemeClr val="tx2"/>
                </a:solidFill>
              </a:rPr>
              <a:t>Idaho Settlement Agreement</a:t>
            </a:r>
          </a:p>
          <a:p>
            <a:endParaRPr lang="en-US" sz="1400" dirty="0" smtClean="0">
              <a:solidFill>
                <a:schemeClr val="tx2"/>
              </a:solidFill>
            </a:endParaRPr>
          </a:p>
          <a:p>
            <a:pPr marL="285750" indent="-285750">
              <a:buFont typeface="Arial" panose="020B0604020202020204" pitchFamily="34" charset="0"/>
              <a:buChar char="•"/>
            </a:pPr>
            <a:r>
              <a:rPr lang="en-US" sz="1400" dirty="0" smtClean="0">
                <a:solidFill>
                  <a:schemeClr val="tx2"/>
                </a:solidFill>
              </a:rPr>
              <a:t>Federal Facility Agreement/Consent Order</a:t>
            </a:r>
          </a:p>
          <a:p>
            <a:endParaRPr lang="en-US" sz="1400" dirty="0" smtClean="0">
              <a:solidFill>
                <a:schemeClr val="tx2"/>
              </a:solidFill>
            </a:endParaRPr>
          </a:p>
          <a:p>
            <a:pPr marL="285750" indent="-285750">
              <a:buFont typeface="Arial" panose="020B0604020202020204" pitchFamily="34" charset="0"/>
              <a:buChar char="•"/>
            </a:pPr>
            <a:r>
              <a:rPr lang="en-US" sz="1400" dirty="0" smtClean="0">
                <a:solidFill>
                  <a:schemeClr val="tx2"/>
                </a:solidFill>
              </a:rPr>
              <a:t>Notice of Non-Compliance/Consent Order</a:t>
            </a:r>
          </a:p>
          <a:p>
            <a:pPr marL="285750" indent="-285750">
              <a:buFont typeface="Arial" panose="020B0604020202020204" pitchFamily="34" charset="0"/>
              <a:buChar char="•"/>
            </a:pPr>
            <a:endParaRPr lang="en-US" sz="1400" dirty="0" smtClean="0">
              <a:solidFill>
                <a:schemeClr val="tx2"/>
              </a:solidFill>
            </a:endParaRPr>
          </a:p>
          <a:p>
            <a:pPr marL="285750" indent="-285750">
              <a:buFont typeface="Arial" panose="020B0604020202020204" pitchFamily="34" charset="0"/>
              <a:buChar char="•"/>
            </a:pPr>
            <a:r>
              <a:rPr lang="en-US" sz="1400" dirty="0" smtClean="0">
                <a:solidFill>
                  <a:schemeClr val="tx2"/>
                </a:solidFill>
              </a:rPr>
              <a:t>Site Treatment Plan</a:t>
            </a:r>
            <a:endParaRPr lang="en-US" sz="1400" dirty="0">
              <a:solidFill>
                <a:schemeClr val="tx2"/>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Buried Waste Exhumation </a:t>
            </a:r>
            <a:endParaRPr lang="en-US" dirty="0"/>
          </a:p>
        </p:txBody>
      </p:sp>
      <p:pic>
        <p:nvPicPr>
          <p:cNvPr id="4" name="Picture 3" descr="O:\DOE-ID\Shared\Pictures\ARP Operations\20150317_1104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3" y="933707"/>
            <a:ext cx="3482999" cy="2359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04" y="1015900"/>
            <a:ext cx="3536960" cy="2359152"/>
          </a:xfrm>
          <a:prstGeom prst="rect">
            <a:avLst/>
          </a:prstGeom>
        </p:spPr>
      </p:pic>
      <p:sp>
        <p:nvSpPr>
          <p:cNvPr id="6" name="TextBox 5"/>
          <p:cNvSpPr txBox="1"/>
          <p:nvPr/>
        </p:nvSpPr>
        <p:spPr>
          <a:xfrm>
            <a:off x="832202" y="3375052"/>
            <a:ext cx="7212461" cy="461665"/>
          </a:xfrm>
          <a:prstGeom prst="rect">
            <a:avLst/>
          </a:prstGeom>
          <a:noFill/>
        </p:spPr>
        <p:txBody>
          <a:bodyPr wrap="square" rtlCol="0">
            <a:spAutoFit/>
          </a:bodyPr>
          <a:lstStyle/>
          <a:p>
            <a:r>
              <a:rPr lang="en-US" sz="1200" dirty="0" smtClean="0"/>
              <a:t>A specially-equipped backhoe excavates targeted buried waste (left); workers sort through the waste (right), which is then characterized, repackaged and eventually shipped off-site for disposal. </a:t>
            </a:r>
            <a:endParaRPr lang="en-US" sz="1200" dirty="0"/>
          </a:p>
        </p:txBody>
      </p:sp>
      <p:sp>
        <p:nvSpPr>
          <p:cNvPr id="7" name="TextBox 6"/>
          <p:cNvSpPr txBox="1"/>
          <p:nvPr/>
        </p:nvSpPr>
        <p:spPr>
          <a:xfrm>
            <a:off x="0" y="3896667"/>
            <a:ext cx="9069572"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Through the Accelerated Retrieval Project (“ARP”), DOE’s contractors have successfully removed over 7,500 cubic meters of “targeted buried waste” from the Subsurface Disposal Area – that is the equivalent of nearly 36,000 55-gallon drums of waste.</a:t>
            </a:r>
          </a:p>
          <a:p>
            <a:pPr marL="285750" indent="-285750">
              <a:buFont typeface="Arial" panose="020B0604020202020204" pitchFamily="34" charset="0"/>
              <a:buChar char="•"/>
            </a:pPr>
            <a:r>
              <a:rPr lang="en-US" dirty="0" smtClean="0">
                <a:solidFill>
                  <a:schemeClr val="tx2"/>
                </a:solidFill>
              </a:rPr>
              <a:t>The “targeted waste” contains the highest concentrations of organic solvents and transuranic nuclides of all the waste in the burial ground. Once exhumed, the waste is characterized, repackaged and shipped off-site for disposal. </a:t>
            </a:r>
          </a:p>
          <a:p>
            <a:pPr marL="285750" indent="-285750">
              <a:buFont typeface="Arial" panose="020B0604020202020204" pitchFamily="34" charset="0"/>
              <a:buChar char="•"/>
            </a:pPr>
            <a:r>
              <a:rPr lang="en-US" dirty="0" smtClean="0">
                <a:solidFill>
                  <a:schemeClr val="tx2"/>
                </a:solidFill>
              </a:rPr>
              <a:t>Under an agreement with the State of Idaho, DOE will exhume a combined area of 5.69 acres from the 97-acre burial ground. We are currently ahead of schedule to meet the deadline of completing exhumation by the end of 2023. </a:t>
            </a:r>
            <a:endParaRPr lang="en-US"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Buried  Waste Exhumation (cont.)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413" y="1149096"/>
            <a:ext cx="6236414" cy="2279904"/>
          </a:xfrm>
          <a:prstGeom prst="rect">
            <a:avLst/>
          </a:prstGeom>
        </p:spPr>
      </p:pic>
      <p:sp>
        <p:nvSpPr>
          <p:cNvPr id="5" name="TextBox 4"/>
          <p:cNvSpPr txBox="1"/>
          <p:nvPr/>
        </p:nvSpPr>
        <p:spPr>
          <a:xfrm>
            <a:off x="1700373" y="3449549"/>
            <a:ext cx="6164494" cy="461665"/>
          </a:xfrm>
          <a:prstGeom prst="rect">
            <a:avLst/>
          </a:prstGeom>
          <a:noFill/>
        </p:spPr>
        <p:txBody>
          <a:bodyPr wrap="square" rtlCol="0">
            <a:spAutoFit/>
          </a:bodyPr>
          <a:lstStyle/>
          <a:p>
            <a:r>
              <a:rPr lang="en-US" sz="1200" dirty="0" smtClean="0"/>
              <a:t>Construction is underway on ARP </a:t>
            </a:r>
            <a:r>
              <a:rPr lang="en-US" sz="1200" dirty="0"/>
              <a:t>I</a:t>
            </a:r>
            <a:r>
              <a:rPr lang="en-US" sz="1200" dirty="0" smtClean="0"/>
              <a:t>X, the final retrieval enclosure  that will allow completion of the  exhumation of targeted buried waste. </a:t>
            </a:r>
            <a:endParaRPr lang="en-US" sz="1200" dirty="0"/>
          </a:p>
        </p:txBody>
      </p:sp>
      <p:sp>
        <p:nvSpPr>
          <p:cNvPr id="7" name="TextBox 6"/>
          <p:cNvSpPr txBox="1"/>
          <p:nvPr/>
        </p:nvSpPr>
        <p:spPr>
          <a:xfrm>
            <a:off x="410967" y="4243227"/>
            <a:ext cx="873303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The final ARP enclosure facility – ARP IX – is currently under construction by North Wind Services, Inc., an Idaho Falls-based small business, and is expected to be completed later this year. </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Waste exhumation in ARP VIII is currently about 67 percent complete, and is expected to be finished by the end of this year. </a:t>
            </a:r>
            <a:endParaRPr lang="en-US" dirty="0">
              <a:solidFill>
                <a:schemeClr val="tx2"/>
              </a:solidFill>
            </a:endParaRPr>
          </a:p>
        </p:txBody>
      </p:sp>
    </p:spTree>
    <p:extLst>
      <p:ext uri="{BB962C8B-B14F-4D97-AF65-F5344CB8AC3E}">
        <p14:creationId xmlns:p14="http://schemas.microsoft.com/office/powerpoint/2010/main" val="180341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Transuranic Waste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04" y="966744"/>
            <a:ext cx="3750323" cy="2890228"/>
          </a:xfrm>
          <a:prstGeom prst="rect">
            <a:avLst/>
          </a:prstGeom>
        </p:spPr>
      </p:pic>
      <p:sp>
        <p:nvSpPr>
          <p:cNvPr id="6" name="TextBox 5"/>
          <p:cNvSpPr txBox="1"/>
          <p:nvPr/>
        </p:nvSpPr>
        <p:spPr>
          <a:xfrm>
            <a:off x="4664467" y="1212351"/>
            <a:ext cx="4479533" cy="1015663"/>
          </a:xfrm>
          <a:prstGeom prst="rect">
            <a:avLst/>
          </a:prstGeom>
          <a:noFill/>
        </p:spPr>
        <p:txBody>
          <a:bodyPr wrap="square" rtlCol="0">
            <a:spAutoFit/>
          </a:bodyPr>
          <a:lstStyle/>
          <a:p>
            <a:r>
              <a:rPr lang="en-US" sz="1200" dirty="0" smtClean="0"/>
              <a:t>Before and after: transuranic waste was stacked on plywood over an asphalt pad, then covered with dirt in the 1971 time period (left). Immediately below, these are the last boxes of waste left to be retrieved of the estimated 65,000 cubic meters of stored transuranic waste.  </a:t>
            </a:r>
            <a:endParaRPr lang="en-US" sz="1200" dirty="0"/>
          </a:p>
        </p:txBody>
      </p:sp>
      <p:sp>
        <p:nvSpPr>
          <p:cNvPr id="7" name="TextBox 6"/>
          <p:cNvSpPr txBox="1"/>
          <p:nvPr/>
        </p:nvSpPr>
        <p:spPr>
          <a:xfrm>
            <a:off x="375006" y="4718601"/>
            <a:ext cx="857892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Nearly all of the estimated 65,000 cubic meters of stored transuranic waste has been retrieved from beneath the earthen berms, characterized, repackaged and prepared for certification for off-site disposal. There are currently  35 boxes left to be retrieved, and that is expected to be completed by March of 2017. </a:t>
            </a:r>
            <a:r>
              <a:rPr lang="en-US" dirty="0" smtClean="0">
                <a:solidFill>
                  <a:schemeClr val="accent2"/>
                </a:solidFill>
              </a:rPr>
              <a:t> </a:t>
            </a: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Over 50,000 cubic meters of waste has been shipped off-site for  disposal.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372" y="2251475"/>
            <a:ext cx="4090736" cy="2301039"/>
          </a:xfrm>
          <a:prstGeom prst="rect">
            <a:avLst/>
          </a:prstGeom>
        </p:spPr>
      </p:pic>
    </p:spTree>
    <p:extLst>
      <p:ext uri="{BB962C8B-B14F-4D97-AF65-F5344CB8AC3E}">
        <p14:creationId xmlns:p14="http://schemas.microsoft.com/office/powerpoint/2010/main" val="115868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Transuranic Waste (cont.)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586" y="1514171"/>
            <a:ext cx="3572256" cy="23835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816" y="1028271"/>
            <a:ext cx="4304154" cy="2869436"/>
          </a:xfrm>
          <a:prstGeom prst="rect">
            <a:avLst/>
          </a:prstGeom>
        </p:spPr>
      </p:pic>
      <p:sp>
        <p:nvSpPr>
          <p:cNvPr id="6" name="TextBox 5"/>
          <p:cNvSpPr txBox="1"/>
          <p:nvPr/>
        </p:nvSpPr>
        <p:spPr>
          <a:xfrm>
            <a:off x="0" y="1755815"/>
            <a:ext cx="1388586" cy="1754326"/>
          </a:xfrm>
          <a:prstGeom prst="rect">
            <a:avLst/>
          </a:prstGeom>
          <a:noFill/>
        </p:spPr>
        <p:txBody>
          <a:bodyPr wrap="square" rtlCol="0">
            <a:spAutoFit/>
          </a:bodyPr>
          <a:lstStyle/>
          <a:p>
            <a:r>
              <a:rPr lang="en-US" sz="1200" dirty="0" smtClean="0"/>
              <a:t>The white drums (far right) are 55-gallon drums, the black are 100-gallon product drums of waste, both  certified ready to ship to WIPP for disposal. </a:t>
            </a:r>
            <a:endParaRPr lang="en-US" sz="1200" dirty="0"/>
          </a:p>
        </p:txBody>
      </p:sp>
      <p:sp>
        <p:nvSpPr>
          <p:cNvPr id="7" name="TextBox 6"/>
          <p:cNvSpPr txBox="1"/>
          <p:nvPr/>
        </p:nvSpPr>
        <p:spPr>
          <a:xfrm>
            <a:off x="195209" y="4150760"/>
            <a:ext cx="8948791"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With the closure of the Waste Isolation Pilot Plant in New Mexico, the Idaho Site has been unable to ship waste since 2014. There is  the equivalent of approximately 820 shipments of contact-handled waste and 90 shipments of remote-handled waste that were certified ready to ship to WIPP currently in storage at the Idaho Site.</a:t>
            </a:r>
          </a:p>
          <a:p>
            <a:pPr marL="285750" indent="-285750">
              <a:buFont typeface="Arial" panose="020B0604020202020204" pitchFamily="34" charset="0"/>
              <a:buChar char="•"/>
            </a:pPr>
            <a:r>
              <a:rPr lang="en-US" dirty="0" smtClean="0">
                <a:solidFill>
                  <a:schemeClr val="tx2"/>
                </a:solidFill>
              </a:rPr>
              <a:t>The Idaho Settlement Agreement requires all transuranic waste to be removed from the state by the end of 2018, a deadline that is currently at risk.</a:t>
            </a:r>
          </a:p>
          <a:p>
            <a:pPr marL="285750" indent="-285750">
              <a:buFont typeface="Arial" panose="020B0604020202020204" pitchFamily="34" charset="0"/>
              <a:buChar char="•"/>
            </a:pPr>
            <a:r>
              <a:rPr lang="en-US" dirty="0" smtClean="0">
                <a:solidFill>
                  <a:schemeClr val="tx2"/>
                </a:solidFill>
              </a:rPr>
              <a:t>WIPP has resumed waste emplacement, using waste already stored on site. The current expectation is that the Idaho Site will be able to resume shipments to WIPP in 2017. </a:t>
            </a:r>
            <a:endParaRPr lang="en-US" dirty="0">
              <a:solidFill>
                <a:schemeClr val="tx2"/>
              </a:solidFill>
            </a:endParaRPr>
          </a:p>
        </p:txBody>
      </p:sp>
    </p:spTree>
    <p:extLst>
      <p:ext uri="{BB962C8B-B14F-4D97-AF65-F5344CB8AC3E}">
        <p14:creationId xmlns:p14="http://schemas.microsoft.com/office/powerpoint/2010/main" val="363870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Transuranic Waste (cont.)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9709" y="976898"/>
            <a:ext cx="3446979" cy="2297987"/>
          </a:xfrm>
          <a:prstGeom prst="rect">
            <a:avLst/>
          </a:prstGeom>
        </p:spPr>
      </p:pic>
      <p:sp>
        <p:nvSpPr>
          <p:cNvPr id="5" name="TextBox 4"/>
          <p:cNvSpPr txBox="1"/>
          <p:nvPr/>
        </p:nvSpPr>
        <p:spPr>
          <a:xfrm>
            <a:off x="102742" y="3842535"/>
            <a:ext cx="8887146"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Due largely to ventilation constraints, the rate of shipments to WIPP will be considerably lower than the rate prior to the accidents that closed the facility.</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A permanent ventilation upgrade at WIPP is expected to be completed in 2021, allowing a higher shipping rate.  </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WIPP waste emplacement operations will initially focus on contact-handled waste.</a:t>
            </a:r>
            <a:endParaRPr lang="en-US" strike="sngStrike" dirty="0" smtClean="0">
              <a:solidFill>
                <a:schemeClr val="tx2"/>
              </a:solidFill>
            </a:endParaRPr>
          </a:p>
          <a:p>
            <a:endParaRPr lang="en-US" dirty="0"/>
          </a:p>
        </p:txBody>
      </p:sp>
      <p:sp>
        <p:nvSpPr>
          <p:cNvPr id="6" name="TextBox 5"/>
          <p:cNvSpPr txBox="1"/>
          <p:nvPr/>
        </p:nvSpPr>
        <p:spPr>
          <a:xfrm>
            <a:off x="2799709" y="3295434"/>
            <a:ext cx="4267258" cy="276999"/>
          </a:xfrm>
          <a:prstGeom prst="rect">
            <a:avLst/>
          </a:prstGeom>
          <a:noFill/>
        </p:spPr>
        <p:txBody>
          <a:bodyPr wrap="none" rtlCol="0">
            <a:spAutoFit/>
          </a:bodyPr>
          <a:lstStyle/>
          <a:p>
            <a:r>
              <a:rPr lang="en-US" sz="1200" dirty="0" smtClean="0"/>
              <a:t>Remote-handled waste shipments to WIPP are currently on hold. </a:t>
            </a:r>
            <a:endParaRPr lang="en-US" sz="1200" dirty="0"/>
          </a:p>
        </p:txBody>
      </p:sp>
    </p:spTree>
    <p:extLst>
      <p:ext uri="{BB962C8B-B14F-4D97-AF65-F5344CB8AC3E}">
        <p14:creationId xmlns:p14="http://schemas.microsoft.com/office/powerpoint/2010/main" val="122353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Radioactive Waste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386" y="973644"/>
            <a:ext cx="6349429" cy="3837427"/>
          </a:xfrm>
        </p:spPr>
      </p:pic>
      <p:sp>
        <p:nvSpPr>
          <p:cNvPr id="5" name="TextBox 4"/>
          <p:cNvSpPr txBox="1"/>
          <p:nvPr/>
        </p:nvSpPr>
        <p:spPr>
          <a:xfrm>
            <a:off x="5794625" y="1294652"/>
            <a:ext cx="3267182"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About 900,000 gallons of liquid radioactive waste remain stored at the Idaho Site, left over from the decontamination activities of the reprocessing facilities.</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This waste, which has a high sodium content, was scheduled to be solidified in the Integrated Waste Treatment Unit (IWTU) and the storage tanks emptied, cleaned and closed by the end of 2012 under a Consent Order.</a:t>
            </a:r>
          </a:p>
        </p:txBody>
      </p:sp>
      <p:sp>
        <p:nvSpPr>
          <p:cNvPr id="6" name="TextBox 5"/>
          <p:cNvSpPr txBox="1"/>
          <p:nvPr/>
        </p:nvSpPr>
        <p:spPr>
          <a:xfrm>
            <a:off x="318499" y="4941870"/>
            <a:ext cx="5476126" cy="1200329"/>
          </a:xfrm>
          <a:prstGeom prst="rect">
            <a:avLst/>
          </a:prstGeom>
          <a:noFill/>
        </p:spPr>
        <p:txBody>
          <a:bodyPr wrap="square" rtlCol="0">
            <a:spAutoFit/>
          </a:bodyPr>
          <a:lstStyle/>
          <a:p>
            <a:r>
              <a:rPr lang="en-US" sz="1200" dirty="0" smtClean="0"/>
              <a:t>This diagram shows the flow sheet for how the IWTU is designed to treat the 900,000 gallons of liquid radioactive waste now stored in stainless steel underground tanks at the Idaho Nuclear Technology and Engineering Center.  Contractor Fluor Idaho has developed a four-phased approach to identify and resolve the technical and process problems that have prevented start-up of the IWTU treatment facility . </a:t>
            </a:r>
          </a:p>
          <a:p>
            <a:endParaRPr lang="en-US" sz="1200" dirty="0"/>
          </a:p>
        </p:txBody>
      </p:sp>
    </p:spTree>
    <p:extLst>
      <p:ext uri="{BB962C8B-B14F-4D97-AF65-F5344CB8AC3E}">
        <p14:creationId xmlns:p14="http://schemas.microsoft.com/office/powerpoint/2010/main" val="73554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542" y="76200"/>
            <a:ext cx="6907658" cy="505538"/>
          </a:xfrm>
        </p:spPr>
        <p:txBody>
          <a:bodyPr/>
          <a:lstStyle/>
          <a:p>
            <a:r>
              <a:rPr lang="en-US" dirty="0" smtClean="0"/>
              <a:t>Fluor Idaho Approach to Start-Up of IWTU</a:t>
            </a:r>
            <a:endParaRPr lang="en-US" dirty="0"/>
          </a:p>
        </p:txBody>
      </p:sp>
      <p:sp>
        <p:nvSpPr>
          <p:cNvPr id="3" name="Content Placeholder 2"/>
          <p:cNvSpPr>
            <a:spLocks noGrp="1"/>
          </p:cNvSpPr>
          <p:nvPr>
            <p:ph idx="1"/>
          </p:nvPr>
        </p:nvSpPr>
        <p:spPr>
          <a:xfrm>
            <a:off x="304800" y="914400"/>
            <a:ext cx="8229600" cy="4060025"/>
          </a:xfrm>
        </p:spPr>
        <p:txBody>
          <a:bodyPr/>
          <a:lstStyle/>
          <a:p>
            <a:endParaRPr lang="en-US" dirty="0" smtClean="0">
              <a:solidFill>
                <a:schemeClr val="tx2"/>
              </a:solidFill>
            </a:endParaRPr>
          </a:p>
        </p:txBody>
      </p:sp>
      <p:grpSp>
        <p:nvGrpSpPr>
          <p:cNvPr id="5" name="Group 4"/>
          <p:cNvGrpSpPr/>
          <p:nvPr/>
        </p:nvGrpSpPr>
        <p:grpSpPr>
          <a:xfrm>
            <a:off x="449335" y="2057401"/>
            <a:ext cx="7714950" cy="3048000"/>
            <a:chOff x="421980" y="2220682"/>
            <a:chExt cx="9390899" cy="3416765"/>
          </a:xfrm>
        </p:grpSpPr>
        <p:grpSp>
          <p:nvGrpSpPr>
            <p:cNvPr id="6" name="Group 5"/>
            <p:cNvGrpSpPr/>
            <p:nvPr/>
          </p:nvGrpSpPr>
          <p:grpSpPr>
            <a:xfrm>
              <a:off x="421980" y="2220682"/>
              <a:ext cx="9390899" cy="3416765"/>
              <a:chOff x="421980" y="2220682"/>
              <a:chExt cx="9390899" cy="3416765"/>
            </a:xfrm>
          </p:grpSpPr>
          <p:pic>
            <p:nvPicPr>
              <p:cNvPr id="10" name="Picture 2" descr="C:\Users\THOMLE\AppData\Local\Microsoft\Windows\Temporary Internet Files\Content.Outlook\HHFD7BE5\G2787-19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80" y="2313861"/>
                <a:ext cx="9390899" cy="3323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6749" y="2220682"/>
                <a:ext cx="1348446" cy="461665"/>
              </a:xfrm>
              <a:prstGeom prst="rect">
                <a:avLst/>
              </a:prstGeom>
              <a:solidFill>
                <a:schemeClr val="bg1"/>
              </a:solidFill>
            </p:spPr>
            <p:txBody>
              <a:bodyPr wrap="none" rtlCol="0">
                <a:spAutoFit/>
              </a:bodyPr>
              <a:lstStyle/>
              <a:p>
                <a:r>
                  <a:rPr lang="en-US" sz="2400" dirty="0" smtClean="0">
                    <a:solidFill>
                      <a:srgbClr val="DB7F31"/>
                    </a:solidFill>
                  </a:rPr>
                  <a:t>Phase 2</a:t>
                </a:r>
                <a:endParaRPr lang="en-US" sz="2400" dirty="0">
                  <a:solidFill>
                    <a:srgbClr val="DB7F31"/>
                  </a:solidFill>
                </a:endParaRPr>
              </a:p>
            </p:txBody>
          </p:sp>
        </p:grpSp>
        <p:sp>
          <p:nvSpPr>
            <p:cNvPr id="7" name="TextBox 6"/>
            <p:cNvSpPr txBox="1"/>
            <p:nvPr/>
          </p:nvSpPr>
          <p:spPr>
            <a:xfrm>
              <a:off x="2335131" y="2220682"/>
              <a:ext cx="1348446" cy="461665"/>
            </a:xfrm>
            <a:prstGeom prst="rect">
              <a:avLst/>
            </a:prstGeom>
            <a:solidFill>
              <a:schemeClr val="bg1"/>
            </a:solidFill>
          </p:spPr>
          <p:txBody>
            <a:bodyPr wrap="none" rtlCol="0">
              <a:spAutoFit/>
            </a:bodyPr>
            <a:lstStyle/>
            <a:p>
              <a:r>
                <a:rPr lang="en-US" sz="2400" dirty="0" smtClean="0">
                  <a:solidFill>
                    <a:srgbClr val="DB7F31"/>
                  </a:solidFill>
                </a:rPr>
                <a:t>Phase 1</a:t>
              </a:r>
              <a:endParaRPr lang="en-US" sz="2400" dirty="0">
                <a:solidFill>
                  <a:srgbClr val="DB7F31"/>
                </a:solidFill>
              </a:endParaRPr>
            </a:p>
          </p:txBody>
        </p:sp>
        <p:sp>
          <p:nvSpPr>
            <p:cNvPr id="8" name="TextBox 7"/>
            <p:cNvSpPr txBox="1"/>
            <p:nvPr/>
          </p:nvSpPr>
          <p:spPr>
            <a:xfrm>
              <a:off x="7657472" y="2313861"/>
              <a:ext cx="958916" cy="338554"/>
            </a:xfrm>
            <a:prstGeom prst="rect">
              <a:avLst/>
            </a:prstGeom>
            <a:solidFill>
              <a:schemeClr val="bg1"/>
            </a:solidFill>
          </p:spPr>
          <p:txBody>
            <a:bodyPr wrap="none" rtlCol="0">
              <a:spAutoFit/>
            </a:bodyPr>
            <a:lstStyle/>
            <a:p>
              <a:r>
                <a:rPr lang="en-US" sz="1600" dirty="0" smtClean="0">
                  <a:solidFill>
                    <a:srgbClr val="DB7F31"/>
                  </a:solidFill>
                </a:rPr>
                <a:t>Phase 3</a:t>
              </a:r>
              <a:endParaRPr lang="en-US" sz="1600" dirty="0">
                <a:solidFill>
                  <a:srgbClr val="DB7F31"/>
                </a:solidFill>
              </a:endParaRPr>
            </a:p>
          </p:txBody>
        </p:sp>
        <p:sp>
          <p:nvSpPr>
            <p:cNvPr id="9" name="TextBox 8"/>
            <p:cNvSpPr txBox="1"/>
            <p:nvPr/>
          </p:nvSpPr>
          <p:spPr>
            <a:xfrm>
              <a:off x="8768787" y="2322282"/>
              <a:ext cx="958917" cy="338554"/>
            </a:xfrm>
            <a:prstGeom prst="rect">
              <a:avLst/>
            </a:prstGeom>
            <a:solidFill>
              <a:schemeClr val="bg1"/>
            </a:solidFill>
          </p:spPr>
          <p:txBody>
            <a:bodyPr wrap="none" rtlCol="0">
              <a:spAutoFit/>
            </a:bodyPr>
            <a:lstStyle/>
            <a:p>
              <a:r>
                <a:rPr lang="en-US" sz="1600" dirty="0" smtClean="0">
                  <a:solidFill>
                    <a:srgbClr val="DB7F31"/>
                  </a:solidFill>
                </a:rPr>
                <a:t>Phase </a:t>
              </a:r>
              <a:r>
                <a:rPr lang="en-US" sz="1600" dirty="0">
                  <a:solidFill>
                    <a:srgbClr val="DB7F31"/>
                  </a:solidFill>
                </a:rPr>
                <a:t>4</a:t>
              </a:r>
            </a:p>
          </p:txBody>
        </p:sp>
      </p:grpSp>
      <p:sp>
        <p:nvSpPr>
          <p:cNvPr id="4" name="TextBox 3"/>
          <p:cNvSpPr txBox="1"/>
          <p:nvPr/>
        </p:nvSpPr>
        <p:spPr>
          <a:xfrm>
            <a:off x="369870" y="5455578"/>
            <a:ext cx="8568647" cy="646331"/>
          </a:xfrm>
          <a:prstGeom prst="rect">
            <a:avLst/>
          </a:prstGeom>
          <a:noFill/>
        </p:spPr>
        <p:txBody>
          <a:bodyPr wrap="square" rtlCol="0">
            <a:spAutoFit/>
          </a:bodyPr>
          <a:lstStyle/>
          <a:p>
            <a:r>
              <a:rPr lang="en-US" sz="1200" dirty="0" smtClean="0"/>
              <a:t>Chart shows how Flour Idaho and DOE intend to proceed with start-up of radioactive waste treatment at the IWTU. The process will be driven by success in each phase, so there is currently no timeline associated with each phase.  Fluor is currently in the early portion of Phase 2. </a:t>
            </a:r>
            <a:endParaRPr lang="en-US" sz="1200" dirty="0"/>
          </a:p>
        </p:txBody>
      </p:sp>
    </p:spTree>
    <p:extLst>
      <p:ext uri="{BB962C8B-B14F-4D97-AF65-F5344CB8AC3E}">
        <p14:creationId xmlns:p14="http://schemas.microsoft.com/office/powerpoint/2010/main" val="172286298"/>
      </p:ext>
    </p:extLst>
  </p:cSld>
  <p:clrMapOvr>
    <a:masterClrMapping/>
  </p:clrMapOvr>
</p:sld>
</file>

<file path=ppt/theme/theme1.xml><?xml version="1.0" encoding="utf-8"?>
<a:theme xmlns:a="http://schemas.openxmlformats.org/drawingml/2006/main" name="EM_PowerPoint_Template-091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EM_PowerPoint_Template-091013</Template>
  <TotalTime>225</TotalTime>
  <Words>1382</Words>
  <Application>Microsoft Office PowerPoint</Application>
  <PresentationFormat>On-screen Show (4:3)</PresentationFormat>
  <Paragraphs>88</Paragraphs>
  <Slides>14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Helvetica Neue</vt:lpstr>
      <vt:lpstr>ヒラギノ角ゴ ProN W3</vt:lpstr>
      <vt:lpstr>EM_PowerPoint_Template-091013</vt:lpstr>
      <vt:lpstr>Custom Design</vt:lpstr>
      <vt:lpstr>Leadership in Nuclear Energy Commission  Update on Idaho Cleanup Project</vt:lpstr>
      <vt:lpstr>Cleanup Priorities </vt:lpstr>
      <vt:lpstr>Buried Waste Exhumation </vt:lpstr>
      <vt:lpstr>Buried  Waste Exhumation (cont.)</vt:lpstr>
      <vt:lpstr>Stored Transuranic Waste </vt:lpstr>
      <vt:lpstr>Stored Transuranic Waste (cont.)</vt:lpstr>
      <vt:lpstr>Stored Transuranic Waste (cont.) </vt:lpstr>
      <vt:lpstr>Liquid Radioactive Waste </vt:lpstr>
      <vt:lpstr>Fluor Idaho Approach to Start-Up of IWTU</vt:lpstr>
      <vt:lpstr>Issues, Solutions for Starting Liquid Waste Treatment</vt:lpstr>
      <vt:lpstr>High-Level Waste </vt:lpstr>
      <vt:lpstr>Remote-Handled Waste Project</vt:lpstr>
      <vt:lpstr>Idaho Cleanup Accomplishments</vt:lpstr>
      <vt:lpstr>Idaho Cleanup Accomplishments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Nuclear Energy Commission  Update on Idaho Cleanup Project</dc:title>
  <dc:creator>Bugger, Bradley P</dc:creator>
  <cp:lastModifiedBy>Elli F. Brown</cp:lastModifiedBy>
  <cp:revision>73</cp:revision>
  <cp:lastPrinted>2017-01-09T20:47:34Z</cp:lastPrinted>
  <dcterms:created xsi:type="dcterms:W3CDTF">2016-12-21T21:07:43Z</dcterms:created>
  <dcterms:modified xsi:type="dcterms:W3CDTF">2017-01-12T15:52:02Z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