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32" r:id="rId2"/>
  </p:sldMasterIdLst>
  <p:notesMasterIdLst>
    <p:notesMasterId r:id="rId21"/>
  </p:notesMasterIdLst>
  <p:sldIdLst>
    <p:sldId id="263" r:id="rId3"/>
    <p:sldId id="308" r:id="rId4"/>
    <p:sldId id="300" r:id="rId5"/>
    <p:sldId id="309" r:id="rId6"/>
    <p:sldId id="301" r:id="rId7"/>
    <p:sldId id="321" r:id="rId8"/>
    <p:sldId id="310" r:id="rId9"/>
    <p:sldId id="302" r:id="rId10"/>
    <p:sldId id="311" r:id="rId11"/>
    <p:sldId id="314" r:id="rId12"/>
    <p:sldId id="315" r:id="rId13"/>
    <p:sldId id="316" r:id="rId14"/>
    <p:sldId id="317" r:id="rId15"/>
    <p:sldId id="318" r:id="rId16"/>
    <p:sldId id="319" r:id="rId17"/>
    <p:sldId id="320" r:id="rId18"/>
    <p:sldId id="322" r:id="rId19"/>
    <p:sldId id="32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83">
          <p15:clr>
            <a:srgbClr val="A4A3A4"/>
          </p15:clr>
        </p15:guide>
        <p15:guide id="3" pos="2880">
          <p15:clr>
            <a:srgbClr val="A4A3A4"/>
          </p15:clr>
        </p15:guide>
        <p15:guide id="4" pos="3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ovan Robinson" initials="DOR" lastIdx="6" clrIdx="0"/>
  <p:cmAuthor id="1" name="max.postman" initials="m" lastIdx="1" clrIdx="1"/>
  <p:cmAuthor id="2" name="Nartker, Michael (CONTR)" initials="NM(" lastIdx="4" clrIdx="2">
    <p:extLst/>
  </p:cmAuthor>
  <p:cmAuthor id="3" name="Urie, Matthew" initials="UM"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9"/>
    <a:srgbClr val="285C12"/>
    <a:srgbClr val="FFE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8282" autoAdjust="0"/>
  </p:normalViewPr>
  <p:slideViewPr>
    <p:cSldViewPr snapToGrid="0">
      <p:cViewPr varScale="1">
        <p:scale>
          <a:sx n="119" d="100"/>
          <a:sy n="119" d="100"/>
        </p:scale>
        <p:origin x="84" y="90"/>
      </p:cViewPr>
      <p:guideLst>
        <p:guide orient="horz" pos="2160"/>
        <p:guide orient="horz" pos="1383"/>
        <p:guide pos="2880"/>
        <p:guide pos="3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76697F-53D4-4515-99DA-5CA5712CB4A5}" type="datetimeFigureOut">
              <a:rPr lang="en-US" smtClean="0"/>
              <a:pPr/>
              <a:t>4/17/2017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0BD232-542E-45A1-90F5-8EE8DCE21F6C}" type="slidenum">
              <a:rPr lang="en-US" smtClean="0"/>
              <a:pPr/>
              <a:t>‹#›</a:t>
            </a:fld>
            <a:endParaRPr lang="en-US" dirty="0"/>
          </a:p>
        </p:txBody>
      </p:sp>
    </p:spTree>
    <p:extLst>
      <p:ext uri="{BB962C8B-B14F-4D97-AF65-F5344CB8AC3E}">
        <p14:creationId xmlns:p14="http://schemas.microsoft.com/office/powerpoint/2010/main" val="235366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idx="1"/>
          </p:nvPr>
        </p:nvSpPr>
        <p:spPr bwMode="auto">
          <a:noFill/>
        </p:spPr>
        <p:txBody>
          <a:bodyPr numCol="1">
            <a:prstTxWarp prst="textNoShape">
              <a:avLst/>
            </a:prstTxWarp>
          </a:bodyPr>
          <a:lstStyle/>
          <a:p>
            <a:endParaRPr dirty="0" smtClean="0">
              <a:latin typeface="Calibri"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numCol="1">
            <a:prstTxWarp prst="textNoShape">
              <a:avLst/>
            </a:prstTxWarp>
          </a:bodyPr>
          <a:lstStyle/>
          <a:p>
            <a:pPr defTabSz="943098"/>
            <a:fld id="{DAC9AEE7-C675-48A7-8DF5-3F543C92FC95}" type="slidenum">
              <a:rPr>
                <a:solidFill>
                  <a:prstClr val="black"/>
                </a:solidFill>
                <a:latin typeface="Calibri" pitchFamily="34" charset="0"/>
              </a:rPr>
              <a:pPr defTabSz="943098"/>
              <a:t>1</a:t>
            </a:fld>
            <a:endParaRPr dirty="0">
              <a:solidFill>
                <a:prstClr val="black"/>
              </a:solidFill>
              <a:latin typeface="Calibri" pitchFamily="34" charset="0"/>
            </a:endParaRPr>
          </a:p>
        </p:txBody>
      </p:sp>
    </p:spTree>
    <p:extLst>
      <p:ext uri="{BB962C8B-B14F-4D97-AF65-F5344CB8AC3E}">
        <p14:creationId xmlns:p14="http://schemas.microsoft.com/office/powerpoint/2010/main" val="19839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28,700 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estimated remaining inventory as of Oct. 1, 2011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*Counts cargo container void volume, which is not reported for Regulatory compliance.</a:t>
            </a:r>
          </a:p>
          <a:p>
            <a:pPr lvl="0"/>
            <a:r>
              <a:rPr lang="en-US" sz="1200" u="sng" kern="1200" dirty="0" smtClean="0">
                <a:solidFill>
                  <a:schemeClr val="tx1"/>
                </a:solidFill>
                <a:effectLst/>
                <a:latin typeface="+mn-lt"/>
                <a:ea typeface="+mn-ea"/>
                <a:cs typeface="+mn-cs"/>
              </a:rPr>
              <a:t>Re-evaluation of the volume remaining to process on May 31, 2016 was 10,300m</a:t>
            </a:r>
            <a:r>
              <a:rPr lang="en-US" sz="1200" u="sng"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which excludes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volumes (e.g. cargo containers,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drums,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boxes, etc.)</a:t>
            </a:r>
          </a:p>
          <a:p>
            <a:pPr lvl="0"/>
            <a:r>
              <a:rPr lang="en-US" sz="1200" kern="1200" dirty="0" smtClean="0">
                <a:solidFill>
                  <a:schemeClr val="tx1"/>
                </a:solidFill>
                <a:effectLst/>
                <a:latin typeface="+mn-lt"/>
                <a:ea typeface="+mn-ea"/>
                <a:cs typeface="+mn-cs"/>
              </a:rPr>
              <a:t>Projection of current production demonstrates risk to compliance with ISA</a:t>
            </a:r>
          </a:p>
          <a:p>
            <a:pPr lvl="1"/>
            <a:r>
              <a:rPr lang="en-US" sz="1200" kern="1200" dirty="0" smtClean="0">
                <a:solidFill>
                  <a:schemeClr val="tx1"/>
                </a:solidFill>
                <a:effectLst/>
                <a:latin typeface="+mn-lt"/>
                <a:ea typeface="+mn-ea"/>
                <a:cs typeface="+mn-cs"/>
              </a:rPr>
              <a:t>Projection shows completion near Dec. 31, 2018 if current production rate is increased</a:t>
            </a:r>
          </a:p>
          <a:p>
            <a:pPr lvl="1"/>
            <a:r>
              <a:rPr lang="en-US" sz="1200" kern="1200" dirty="0" smtClean="0">
                <a:solidFill>
                  <a:schemeClr val="tx1"/>
                </a:solidFill>
                <a:effectLst/>
                <a:latin typeface="+mn-lt"/>
                <a:ea typeface="+mn-ea"/>
                <a:cs typeface="+mn-cs"/>
              </a:rPr>
              <a:t>Does not account for increasing difficulty of waste to be treated or increasing facility downtime</a:t>
            </a:r>
          </a:p>
          <a:p>
            <a:pPr lvl="0"/>
            <a:r>
              <a:rPr lang="en-US" sz="1200" kern="1200" dirty="0" smtClean="0">
                <a:solidFill>
                  <a:schemeClr val="tx1"/>
                </a:solidFill>
                <a:effectLst/>
                <a:latin typeface="+mn-lt"/>
                <a:ea typeface="+mn-ea"/>
                <a:cs typeface="+mn-cs"/>
              </a:rPr>
              <a:t>Total Production through March 31</a:t>
            </a:r>
            <a:r>
              <a:rPr lang="en-US" sz="1200" kern="1200" baseline="0" dirty="0" smtClean="0">
                <a:solidFill>
                  <a:schemeClr val="tx1"/>
                </a:solidFill>
                <a:effectLst/>
                <a:latin typeface="+mn-lt"/>
                <a:ea typeface="+mn-ea"/>
                <a:cs typeface="+mn-cs"/>
              </a:rPr>
              <a:t>, 2017</a:t>
            </a:r>
            <a:r>
              <a:rPr lang="en-US" sz="1200" kern="1200" dirty="0" smtClean="0">
                <a:solidFill>
                  <a:schemeClr val="tx1"/>
                </a:solidFill>
                <a:effectLst/>
                <a:latin typeface="+mn-lt"/>
                <a:ea typeface="+mn-ea"/>
                <a:cs typeface="+mn-cs"/>
              </a:rPr>
              <a:t> – 20,012m</a:t>
            </a:r>
            <a:r>
              <a:rPr lang="en-US" sz="1200" kern="1200" baseline="30000" dirty="0" smtClean="0">
                <a:solidFill>
                  <a:schemeClr val="tx1"/>
                </a:solidFill>
                <a:effectLst/>
                <a:latin typeface="+mn-lt"/>
                <a:ea typeface="+mn-ea"/>
                <a:cs typeface="+mn-cs"/>
              </a:rPr>
              <a:t>3</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Remaining Volume to Process – 8,688m</a:t>
            </a:r>
            <a:r>
              <a:rPr lang="en-US" sz="1200" kern="1200" baseline="30000" dirty="0" smtClean="0">
                <a:solidFill>
                  <a:schemeClr val="tx1"/>
                </a:solidFill>
                <a:effectLst/>
                <a:latin typeface="+mn-lt"/>
                <a:ea typeface="+mn-ea"/>
                <a:cs typeface="+mn-cs"/>
              </a:rPr>
              <a:t>3</a:t>
            </a:r>
          </a:p>
          <a:p>
            <a:pPr lvl="0"/>
            <a:r>
              <a:rPr lang="en-US" sz="1200" kern="1200" baseline="0" dirty="0" smtClean="0">
                <a:solidFill>
                  <a:schemeClr val="tx1"/>
                </a:solidFill>
                <a:effectLst/>
                <a:latin typeface="+mn-lt"/>
                <a:ea typeface="+mn-ea"/>
                <a:cs typeface="+mn-cs"/>
              </a:rPr>
              <a:t>Volume Remaining to Treat – 7,566m</a:t>
            </a:r>
            <a:r>
              <a:rPr lang="en-US" sz="1200" kern="1200" baseline="30000" dirty="0" smtClean="0">
                <a:solidFill>
                  <a:schemeClr val="tx1"/>
                </a:solidFill>
                <a:effectLst/>
                <a:latin typeface="+mn-lt"/>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Challenges Facing Project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Facility Availability --With North Box Line on-line, Jan.</a:t>
            </a:r>
            <a:r>
              <a:rPr lang="en-US" sz="1200" kern="1200" baseline="0" dirty="0" smtClean="0">
                <a:solidFill>
                  <a:schemeClr val="tx1"/>
                </a:solidFill>
                <a:effectLst/>
                <a:latin typeface="+mn-lt"/>
                <a:ea typeface="+mn-ea"/>
                <a:cs typeface="+mn-cs"/>
              </a:rPr>
              <a:t> 5, 2017 the facility availability issues have been resolved.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Feed Availability – Due to limited amount of characterized waste in front of treatment processes.</a:t>
            </a:r>
          </a:p>
          <a:p>
            <a:pPr lvl="1"/>
            <a:r>
              <a:rPr lang="en-US" sz="1200" kern="1200" dirty="0" smtClean="0">
                <a:solidFill>
                  <a:schemeClr val="tx1"/>
                </a:solidFill>
                <a:effectLst/>
                <a:latin typeface="+mn-lt"/>
                <a:ea typeface="+mn-ea"/>
                <a:cs typeface="+mn-cs"/>
              </a:rPr>
              <a:t>	Challenging Waste – High fissile, Roaster Oxides, Oversized Containers, etc.</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8B0BD232-542E-45A1-90F5-8EE8DCE21F6C}" type="slidenum">
              <a:rPr lang="en-US" smtClean="0"/>
              <a:pPr/>
              <a:t>6</a:t>
            </a:fld>
            <a:endParaRPr lang="en-US" dirty="0"/>
          </a:p>
        </p:txBody>
      </p:sp>
    </p:spTree>
    <p:extLst>
      <p:ext uri="{BB962C8B-B14F-4D97-AF65-F5344CB8AC3E}">
        <p14:creationId xmlns:p14="http://schemas.microsoft.com/office/powerpoint/2010/main" val="203987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509C3-BCC6-489B-BDB1-8D3EFFEC2ECE}" type="slidenum">
              <a:rPr lang="en-US" smtClean="0"/>
              <a:t>11</a:t>
            </a:fld>
            <a:endParaRPr lang="en-US"/>
          </a:p>
        </p:txBody>
      </p:sp>
    </p:spTree>
    <p:extLst>
      <p:ext uri="{BB962C8B-B14F-4D97-AF65-F5344CB8AC3E}">
        <p14:creationId xmlns:p14="http://schemas.microsoft.com/office/powerpoint/2010/main" val="368686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en-US" smtClean="0"/>
              <a:t>GV20060702005.ppt</a:t>
            </a:r>
            <a:endParaRPr lang="en-US" altLang="en-US" dirty="0"/>
          </a:p>
        </p:txBody>
      </p:sp>
      <p:sp>
        <p:nvSpPr>
          <p:cNvPr id="5" name="Slide Number Placeholder 4"/>
          <p:cNvSpPr>
            <a:spLocks noGrp="1"/>
          </p:cNvSpPr>
          <p:nvPr>
            <p:ph type="sldNum" sz="quarter" idx="11"/>
          </p:nvPr>
        </p:nvSpPr>
        <p:spPr/>
        <p:txBody>
          <a:bodyPr/>
          <a:lstStyle/>
          <a:p>
            <a:fld id="{A7F14C81-8982-4C6E-9990-D700B4EE783B}" type="slidenum">
              <a:rPr lang="en-US" altLang="en-US" smtClean="0"/>
              <a:pPr/>
              <a:t>12</a:t>
            </a:fld>
            <a:endParaRPr lang="en-US" altLang="en-US" dirty="0"/>
          </a:p>
        </p:txBody>
      </p:sp>
    </p:spTree>
    <p:extLst>
      <p:ext uri="{BB962C8B-B14F-4D97-AF65-F5344CB8AC3E}">
        <p14:creationId xmlns:p14="http://schemas.microsoft.com/office/powerpoint/2010/main" val="27696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noGrp="1"/>
          </p:cNvSpPr>
          <p:nvPr>
            <p:ph type="ctrTitle" hasCustomPrompt="1"/>
          </p:nvPr>
        </p:nvSpPr>
        <p:spPr>
          <a:xfrm>
            <a:off x="685800" y="2058909"/>
            <a:ext cx="7772400" cy="1470181"/>
          </a:xfrm>
        </p:spPr>
        <p:txBody>
          <a:bodyPr/>
          <a:lstStyle>
            <a:lvl1pPr algn="ctr">
              <a:lnSpc>
                <a:spcPct val="90000"/>
              </a:lnSpc>
              <a:defRPr sz="3200"/>
            </a:lvl1pPr>
          </a:lstStyle>
          <a:p>
            <a:pPr lvl="0"/>
            <a:r>
              <a:rPr lang="en-US" dirty="0" smtClean="0"/>
              <a:t>Title</a:t>
            </a:r>
            <a:endParaRPr lang="en-US" dirty="0"/>
          </a:p>
        </p:txBody>
      </p:sp>
      <p:sp>
        <p:nvSpPr>
          <p:cNvPr id="9" name="Title 1"/>
          <p:cNvSpPr txBox="1">
            <a:spLocks/>
          </p:cNvSpPr>
          <p:nvPr userDrawn="1"/>
        </p:nvSpPr>
        <p:spPr bwMode="auto">
          <a:xfrm>
            <a:off x="5971169" y="5125346"/>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0" name="Title 1"/>
          <p:cNvSpPr txBox="1">
            <a:spLocks/>
          </p:cNvSpPr>
          <p:nvPr userDrawn="1"/>
        </p:nvSpPr>
        <p:spPr bwMode="auto">
          <a:xfrm>
            <a:off x="685800" y="5141619"/>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D539-1620-4C97-BA0A-66FA1A89D0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A3D92-7ABB-4D64-86E2-45EA730293A7}"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BCD0B-39A0-48A6-B6EF-EFB8BA00D7CC}" type="slidenum">
              <a:rPr lang="en-US" smtClean="0"/>
              <a:pPr/>
              <a:t>‹#›</a:t>
            </a:fld>
            <a:endParaRPr lang="en-US"/>
          </a:p>
        </p:txBody>
      </p:sp>
    </p:spTree>
    <p:extLst>
      <p:ext uri="{BB962C8B-B14F-4D97-AF65-F5344CB8AC3E}">
        <p14:creationId xmlns:p14="http://schemas.microsoft.com/office/powerpoint/2010/main" val="20304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19A0F6-BA93-4344-801A-8EEE9773CD1E}"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3C305-625B-4512-9547-F966F7B58499}" type="slidenum">
              <a:rPr lang="en-US" smtClean="0"/>
              <a:pPr/>
              <a:t>‹#›</a:t>
            </a:fld>
            <a:endParaRPr lang="en-US"/>
          </a:p>
        </p:txBody>
      </p:sp>
    </p:spTree>
    <p:extLst>
      <p:ext uri="{BB962C8B-B14F-4D97-AF65-F5344CB8AC3E}">
        <p14:creationId xmlns:p14="http://schemas.microsoft.com/office/powerpoint/2010/main" val="648140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pic>
        <p:nvPicPr>
          <p:cNvPr id="15" name="Picture 14" descr="EM-new-header-light-gold-swoosh.jpg"/>
          <p:cNvPicPr>
            <a:picLocks noChangeAspect="1"/>
          </p:cNvPicPr>
          <p:nvPr/>
        </p:nvPicPr>
        <p:blipFill>
          <a:blip r:embed="rId3" cstate="print"/>
          <a:srcRect r="16342"/>
          <a:stretch>
            <a:fillRect/>
          </a:stretch>
        </p:blipFill>
        <p:spPr>
          <a:xfrm>
            <a:off x="1" y="0"/>
            <a:ext cx="9143999" cy="2280267"/>
          </a:xfrm>
          <a:prstGeom prst="rect">
            <a:avLst/>
          </a:prstGeom>
        </p:spPr>
      </p:pic>
      <p:sp>
        <p:nvSpPr>
          <p:cNvPr id="2054" name="Rectangle 5"/>
          <p:cNvSpPr txBox="1">
            <a:spLocks noGrp="1"/>
          </p:cNvSpPr>
          <p:nvPr>
            <p:ph type="title"/>
          </p:nvPr>
        </p:nvSpPr>
        <p:spPr bwMode="auto">
          <a:xfrm>
            <a:off x="1250076" y="2776756"/>
            <a:ext cx="6629400" cy="60447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Title</a:t>
            </a:r>
          </a:p>
        </p:txBody>
      </p:sp>
      <p:sp>
        <p:nvSpPr>
          <p:cNvPr id="2055" name="Rectangle 6"/>
          <p:cNvSpPr txBox="1">
            <a:spLocks noGrp="1"/>
          </p:cNvSpPr>
          <p:nvPr>
            <p:ph type="body" idx="1"/>
          </p:nvPr>
        </p:nvSpPr>
        <p:spPr bwMode="auto">
          <a:xfrm>
            <a:off x="685800" y="3984771"/>
            <a:ext cx="7772400" cy="247794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Name</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Director of External Affairs</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Office of Environmental Management</a:t>
            </a:r>
          </a:p>
          <a:p>
            <a:pPr marL="0" marR="0" lvl="0" indent="0" defTabSz="914400" rtl="0" eaLnBrk="0" fontAlgn="base" latinLnBrk="0" hangingPunct="0">
              <a:lnSpc>
                <a:spcPct val="90000"/>
              </a:lnSpc>
              <a:spcBef>
                <a:spcPct val="0"/>
              </a:spcBef>
              <a:spcAft>
                <a:spcPct val="0"/>
              </a:spcAft>
              <a:buClrTx/>
              <a:buSzTx/>
              <a:buFontTx/>
              <a:buNone/>
              <a:tabLst/>
              <a:defRPr/>
            </a:pP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algn="ctr" defTabSz="914400" rtl="0" eaLnBrk="0" fontAlgn="base" latinLnBrk="0" hangingPunct="0">
              <a:lnSpc>
                <a:spcPct val="90000"/>
              </a:lnSpc>
              <a:spcBef>
                <a:spcPct val="0"/>
              </a:spcBef>
              <a:spcAft>
                <a:spcPct val="0"/>
              </a:spcAft>
              <a:buClrTx/>
              <a:buSzTx/>
              <a:buFontTx/>
              <a:buNone/>
              <a:tabLst/>
              <a:defRPr/>
            </a:pPr>
            <a:r>
              <a:rPr lang="en-US" sz="2400" b="1" kern="0" dirty="0" smtClean="0">
                <a:solidFill>
                  <a:srgbClr val="002499"/>
                </a:solidFill>
                <a:latin typeface="+mn-lt"/>
                <a:ea typeface="ヒラギノ角ゴ ProN W3"/>
                <a:cs typeface="ヒラギノ角ゴ ProN W3"/>
              </a:rPr>
              <a:t>Month X</a:t>
            </a:r>
            <a:r>
              <a:rPr kumimoji="0" lang="en-US" sz="2400" b="1" i="0" u="none" strike="noStrike" kern="0" cap="none" spc="0" normalizeH="0" baseline="0" noProof="0" dirty="0" smtClean="0">
                <a:ln>
                  <a:noFill/>
                </a:ln>
                <a:solidFill>
                  <a:srgbClr val="002499"/>
                </a:solidFill>
                <a:effectLst/>
                <a:uLnTx/>
                <a:uFillTx/>
                <a:latin typeface="+mn-lt"/>
                <a:ea typeface="ヒラギノ角ゴ ProN W3"/>
                <a:cs typeface="ヒラギノ角ゴ ProN W3"/>
              </a:rPr>
              <a:t>, 2013</a:t>
            </a: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lvl="0"/>
            <a:endParaRPr lang="en-US" dirty="0" smtClean="0"/>
          </a:p>
        </p:txBody>
      </p:sp>
      <p:sp>
        <p:nvSpPr>
          <p:cNvPr id="11"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2" name="TextBox 2"/>
          <p:cNvSpPr txBox="1">
            <a:spLocks noChangeArrowheads="1"/>
          </p:cNvSpPr>
          <p:nvPr/>
        </p:nvSpPr>
        <p:spPr bwMode="auto">
          <a:xfrm>
            <a:off x="7780020" y="6634639"/>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1" r:id="rId1"/>
  </p:sldLayoutIdLst>
  <p:transition/>
  <p:txStyles>
    <p:titleStyle>
      <a:lvl1pPr algn="ctr" rtl="0" eaLnBrk="1" fontAlgn="base" hangingPunct="1">
        <a:spcBef>
          <a:spcPct val="0"/>
        </a:spcBef>
        <a:spcAft>
          <a:spcPct val="0"/>
        </a:spcAft>
        <a:defRPr lang="en-US" sz="3400" b="1">
          <a:solidFill>
            <a:srgbClr val="002499"/>
          </a:solidFill>
          <a:latin typeface="+mj-lt"/>
          <a:ea typeface="ヒラギノ角ゴ ProN W3"/>
          <a:cs typeface="ヒラギノ角ゴ ProN W3"/>
        </a:defRPr>
      </a:lvl1pPr>
      <a:lvl2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2pPr>
      <a:lvl3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3pPr>
      <a:lvl4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4pPr>
      <a:lvl5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marL="0" marR="0" indent="0" algn="ctr" defTabSz="914400" rtl="0" eaLnBrk="1" fontAlgn="base" latinLnBrk="0" hangingPunct="1">
        <a:lnSpc>
          <a:spcPct val="90000"/>
        </a:lnSpc>
        <a:spcBef>
          <a:spcPct val="0"/>
        </a:spcBef>
        <a:spcAft>
          <a:spcPct val="0"/>
        </a:spcAft>
        <a:buClrTx/>
        <a:buSzTx/>
        <a:buFontTx/>
        <a:buNone/>
        <a:tabLst/>
        <a:defRPr kumimoji="0" lang="en-US" sz="1800" b="1" i="0" strike="noStrike" kern="0" cap="none" spc="0" normalizeH="0" baseline="0" noProof="0">
          <a:ln>
            <a:noFill/>
          </a:ln>
          <a:solidFill>
            <a:schemeClr val="tx1">
              <a:lumMod val="50000"/>
              <a:lumOff val="50000"/>
            </a:schemeClr>
          </a:solidFill>
          <a:effectLst/>
          <a:uLnTx/>
          <a:uFillTx/>
          <a:latin typeface="+mn-lt"/>
          <a:ea typeface="ヒラギノ角ゴ ProN W3"/>
          <a:cs typeface="ヒラギノ角ゴ ProN W3"/>
        </a:defRPr>
      </a:lvl1pPr>
      <a:lvl2pPr marL="514350" lvl="1"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5" cstate="print"/>
          <a:srcRect b="2366"/>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pPr/>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pPr/>
              <a:t>‹#›</a:t>
            </a:fld>
            <a:endParaRPr lang="en-US"/>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ctrTitle"/>
          </p:nvPr>
        </p:nvSpPr>
        <p:spPr>
          <a:xfrm>
            <a:off x="677487" y="2058962"/>
            <a:ext cx="7772400" cy="1470181"/>
          </a:xfrm>
        </p:spPr>
        <p:txBody>
          <a:bodyPr/>
          <a:lstStyle>
            <a:lvl1pPr algn="ctr">
              <a:defRPr/>
            </a:lvl1pPr>
          </a:lstStyle>
          <a:p>
            <a:pPr lvl="0">
              <a:lnSpc>
                <a:spcPct val="90000"/>
              </a:lnSpc>
            </a:pPr>
            <a:r>
              <a:rPr lang="en-US" dirty="0" smtClean="0"/>
              <a:t>Idaho Cleanup Project Update </a:t>
            </a:r>
            <a:endParaRPr lang="en-US" sz="3200" dirty="0"/>
          </a:p>
        </p:txBody>
      </p:sp>
      <p:sp>
        <p:nvSpPr>
          <p:cNvPr id="11" name="Title 1"/>
          <p:cNvSpPr txBox="1">
            <a:spLocks/>
          </p:cNvSpPr>
          <p:nvPr/>
        </p:nvSpPr>
        <p:spPr bwMode="auto">
          <a:xfrm>
            <a:off x="652548" y="3799885"/>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Jack Zimmerman</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Deputy Manager </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Idaho Cleanup Project </a:t>
            </a: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2" name="Title 1"/>
          <p:cNvSpPr txBox="1">
            <a:spLocks/>
          </p:cNvSpPr>
          <p:nvPr/>
        </p:nvSpPr>
        <p:spPr bwMode="auto">
          <a:xfrm>
            <a:off x="671209" y="5222391"/>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lang="en-US" b="1" kern="0" dirty="0" smtClean="0">
                <a:solidFill>
                  <a:srgbClr val="002499"/>
                </a:solidFill>
                <a:latin typeface="+mj-lt"/>
                <a:ea typeface="ヒラギノ角ゴ ProN W3"/>
                <a:cs typeface="ヒラギノ角ゴ ProN W3"/>
              </a:rPr>
              <a:t>April 21, 2017 </a:t>
            </a: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cxnSp>
        <p:nvCxnSpPr>
          <p:cNvPr id="14" name="Straight Connector 13"/>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56462"/>
            <a:ext cx="6019800" cy="505538"/>
          </a:xfrm>
        </p:spPr>
        <p:txBody>
          <a:bodyPr/>
          <a:lstStyle/>
          <a:p>
            <a:r>
              <a:rPr lang="en-US" dirty="0" smtClean="0"/>
              <a:t>Fluor Idaho IWTU Phased Approach</a:t>
            </a:r>
            <a:endParaRPr lang="en-US" dirty="0"/>
          </a:p>
        </p:txBody>
      </p:sp>
      <p:grpSp>
        <p:nvGrpSpPr>
          <p:cNvPr id="5" name="Group 4"/>
          <p:cNvGrpSpPr/>
          <p:nvPr/>
        </p:nvGrpSpPr>
        <p:grpSpPr>
          <a:xfrm>
            <a:off x="449335" y="2057401"/>
            <a:ext cx="7714950" cy="3048000"/>
            <a:chOff x="421980" y="2220682"/>
            <a:chExt cx="9390899" cy="3416765"/>
          </a:xfrm>
        </p:grpSpPr>
        <p:grpSp>
          <p:nvGrpSpPr>
            <p:cNvPr id="6" name="Group 5"/>
            <p:cNvGrpSpPr/>
            <p:nvPr/>
          </p:nvGrpSpPr>
          <p:grpSpPr>
            <a:xfrm>
              <a:off x="421980" y="2220682"/>
              <a:ext cx="9390899" cy="3416765"/>
              <a:chOff x="421980" y="2220682"/>
              <a:chExt cx="9390899" cy="3416765"/>
            </a:xfrm>
          </p:grpSpPr>
          <p:pic>
            <p:nvPicPr>
              <p:cNvPr id="10" name="Picture 2" descr="C:\Users\THOMLE\AppData\Local\Microsoft\Windows\Temporary Internet Files\Content.Outlook\HHFD7BE5\G2787-19 (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980" y="2313861"/>
                <a:ext cx="9390899" cy="3323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6749" y="2220682"/>
                <a:ext cx="1348446" cy="461665"/>
              </a:xfrm>
              <a:prstGeom prst="rect">
                <a:avLst/>
              </a:prstGeom>
              <a:solidFill>
                <a:schemeClr val="bg1"/>
              </a:solidFill>
            </p:spPr>
            <p:txBody>
              <a:bodyPr wrap="none" rtlCol="0">
                <a:spAutoFit/>
              </a:bodyPr>
              <a:lstStyle/>
              <a:p>
                <a:r>
                  <a:rPr lang="en-US" sz="2400" dirty="0" smtClean="0">
                    <a:solidFill>
                      <a:srgbClr val="DB7F31"/>
                    </a:solidFill>
                  </a:rPr>
                  <a:t>Phase 2</a:t>
                </a:r>
                <a:endParaRPr lang="en-US" sz="2400" dirty="0">
                  <a:solidFill>
                    <a:srgbClr val="DB7F31"/>
                  </a:solidFill>
                </a:endParaRPr>
              </a:p>
            </p:txBody>
          </p:sp>
        </p:grpSp>
        <p:sp>
          <p:nvSpPr>
            <p:cNvPr id="7" name="TextBox 6"/>
            <p:cNvSpPr txBox="1"/>
            <p:nvPr/>
          </p:nvSpPr>
          <p:spPr>
            <a:xfrm>
              <a:off x="2335131" y="2220682"/>
              <a:ext cx="1348446" cy="461665"/>
            </a:xfrm>
            <a:prstGeom prst="rect">
              <a:avLst/>
            </a:prstGeom>
            <a:solidFill>
              <a:schemeClr val="bg1"/>
            </a:solidFill>
          </p:spPr>
          <p:txBody>
            <a:bodyPr wrap="none" rtlCol="0">
              <a:spAutoFit/>
            </a:bodyPr>
            <a:lstStyle/>
            <a:p>
              <a:r>
                <a:rPr lang="en-US" sz="2400" dirty="0" smtClean="0">
                  <a:solidFill>
                    <a:srgbClr val="DB7F31"/>
                  </a:solidFill>
                </a:rPr>
                <a:t>Phase 1</a:t>
              </a:r>
              <a:endParaRPr lang="en-US" sz="2400" dirty="0">
                <a:solidFill>
                  <a:srgbClr val="DB7F31"/>
                </a:solidFill>
              </a:endParaRPr>
            </a:p>
          </p:txBody>
        </p:sp>
        <p:sp>
          <p:nvSpPr>
            <p:cNvPr id="8" name="TextBox 7"/>
            <p:cNvSpPr txBox="1"/>
            <p:nvPr/>
          </p:nvSpPr>
          <p:spPr>
            <a:xfrm>
              <a:off x="7657472" y="2313861"/>
              <a:ext cx="958916" cy="338554"/>
            </a:xfrm>
            <a:prstGeom prst="rect">
              <a:avLst/>
            </a:prstGeom>
            <a:solidFill>
              <a:schemeClr val="bg1"/>
            </a:solidFill>
          </p:spPr>
          <p:txBody>
            <a:bodyPr wrap="none" rtlCol="0">
              <a:spAutoFit/>
            </a:bodyPr>
            <a:lstStyle/>
            <a:p>
              <a:r>
                <a:rPr lang="en-US" sz="1600" dirty="0" smtClean="0">
                  <a:solidFill>
                    <a:srgbClr val="DB7F31"/>
                  </a:solidFill>
                </a:rPr>
                <a:t>Phase 3</a:t>
              </a:r>
              <a:endParaRPr lang="en-US" sz="1600" dirty="0">
                <a:solidFill>
                  <a:srgbClr val="DB7F31"/>
                </a:solidFill>
              </a:endParaRPr>
            </a:p>
          </p:txBody>
        </p:sp>
        <p:sp>
          <p:nvSpPr>
            <p:cNvPr id="9" name="TextBox 8"/>
            <p:cNvSpPr txBox="1"/>
            <p:nvPr/>
          </p:nvSpPr>
          <p:spPr>
            <a:xfrm>
              <a:off x="8768787" y="2322282"/>
              <a:ext cx="958917" cy="338554"/>
            </a:xfrm>
            <a:prstGeom prst="rect">
              <a:avLst/>
            </a:prstGeom>
            <a:solidFill>
              <a:schemeClr val="bg1"/>
            </a:solidFill>
          </p:spPr>
          <p:txBody>
            <a:bodyPr wrap="none" rtlCol="0">
              <a:spAutoFit/>
            </a:bodyPr>
            <a:lstStyle/>
            <a:p>
              <a:r>
                <a:rPr lang="en-US" sz="1600" dirty="0" smtClean="0">
                  <a:solidFill>
                    <a:srgbClr val="DB7F31"/>
                  </a:solidFill>
                </a:rPr>
                <a:t>Phase </a:t>
              </a:r>
              <a:r>
                <a:rPr lang="en-US" sz="1600" dirty="0">
                  <a:solidFill>
                    <a:srgbClr val="DB7F31"/>
                  </a:solidFill>
                </a:rPr>
                <a:t>4</a:t>
              </a:r>
            </a:p>
          </p:txBody>
        </p:sp>
      </p:grpSp>
      <p:sp>
        <p:nvSpPr>
          <p:cNvPr id="4" name="TextBox 3"/>
          <p:cNvSpPr txBox="1"/>
          <p:nvPr/>
        </p:nvSpPr>
        <p:spPr>
          <a:xfrm rot="19024723">
            <a:off x="812580" y="2906195"/>
            <a:ext cx="3672190" cy="1015663"/>
          </a:xfrm>
          <a:prstGeom prst="rect">
            <a:avLst/>
          </a:prstGeom>
          <a:noFill/>
        </p:spPr>
        <p:txBody>
          <a:bodyPr wrap="square" rtlCol="0">
            <a:spAutoFit/>
          </a:bodyPr>
          <a:lstStyle/>
          <a:p>
            <a:r>
              <a:rPr lang="en-US" sz="6000" dirty="0" smtClean="0">
                <a:solidFill>
                  <a:schemeClr val="bg1">
                    <a:lumMod val="50000"/>
                  </a:schemeClr>
                </a:solidFill>
              </a:rPr>
              <a:t>COMPLETE</a:t>
            </a:r>
            <a:endParaRPr lang="en-US" sz="6000" dirty="0">
              <a:solidFill>
                <a:schemeClr val="bg1">
                  <a:lumMod val="50000"/>
                </a:schemeClr>
              </a:solidFill>
            </a:endParaRPr>
          </a:p>
        </p:txBody>
      </p:sp>
      <p:sp>
        <p:nvSpPr>
          <p:cNvPr id="3" name="TextBox 2"/>
          <p:cNvSpPr txBox="1"/>
          <p:nvPr/>
        </p:nvSpPr>
        <p:spPr>
          <a:xfrm>
            <a:off x="449336" y="5562600"/>
            <a:ext cx="8466064" cy="369332"/>
          </a:xfrm>
          <a:prstGeom prst="rect">
            <a:avLst/>
          </a:prstGeom>
          <a:noFill/>
        </p:spPr>
        <p:txBody>
          <a:bodyPr wrap="square" rtlCol="0">
            <a:spAutoFit/>
          </a:bodyPr>
          <a:lstStyle/>
          <a:p>
            <a:r>
              <a:rPr lang="en-US" dirty="0" smtClean="0"/>
              <a:t>Completed Phase 1 in late October and are making notable progress during Phase 2.</a:t>
            </a:r>
            <a:endParaRPr lang="en-US" dirty="0"/>
          </a:p>
        </p:txBody>
      </p:sp>
      <p:sp>
        <p:nvSpPr>
          <p:cNvPr id="13" name="TextBox 12"/>
          <p:cNvSpPr txBox="1"/>
          <p:nvPr/>
        </p:nvSpPr>
        <p:spPr>
          <a:xfrm rot="19024723">
            <a:off x="4296842" y="4384640"/>
            <a:ext cx="2262998" cy="646331"/>
          </a:xfrm>
          <a:prstGeom prst="rect">
            <a:avLst/>
          </a:prstGeom>
          <a:noFill/>
        </p:spPr>
        <p:txBody>
          <a:bodyPr wrap="square" rtlCol="0">
            <a:spAutoFit/>
          </a:bodyPr>
          <a:lstStyle/>
          <a:p>
            <a:r>
              <a:rPr lang="en-US" sz="3600" dirty="0" smtClean="0">
                <a:solidFill>
                  <a:srgbClr val="FF0000"/>
                </a:solidFill>
              </a:rPr>
              <a:t>In Progress</a:t>
            </a:r>
            <a:endParaRPr lang="en-US" sz="3600" dirty="0">
              <a:solidFill>
                <a:srgbClr val="FF0000"/>
              </a:solidFill>
            </a:endParaRPr>
          </a:p>
        </p:txBody>
      </p:sp>
    </p:spTree>
    <p:extLst>
      <p:ext uri="{BB962C8B-B14F-4D97-AF65-F5344CB8AC3E}">
        <p14:creationId xmlns:p14="http://schemas.microsoft.com/office/powerpoint/2010/main" val="309471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86600" cy="505538"/>
          </a:xfrm>
        </p:spPr>
        <p:txBody>
          <a:bodyPr/>
          <a:lstStyle/>
          <a:p>
            <a:r>
              <a:rPr lang="en-US" sz="2400" dirty="0" smtClean="0"/>
              <a:t>Phase 1 Results Are Shaping Phase 2 Activities</a:t>
            </a:r>
            <a:endParaRPr lang="en-US" sz="2400" dirty="0"/>
          </a:p>
        </p:txBody>
      </p:sp>
      <p:sp>
        <p:nvSpPr>
          <p:cNvPr id="3" name="Content Placeholder 2"/>
          <p:cNvSpPr>
            <a:spLocks noGrp="1"/>
          </p:cNvSpPr>
          <p:nvPr>
            <p:ph idx="1"/>
          </p:nvPr>
        </p:nvSpPr>
        <p:spPr>
          <a:xfrm>
            <a:off x="457200" y="1371600"/>
            <a:ext cx="3352800" cy="5105400"/>
          </a:xfrm>
          <a:ln>
            <a:noFill/>
          </a:ln>
        </p:spPr>
        <p:txBody>
          <a:bodyPr>
            <a:noAutofit/>
          </a:bodyPr>
          <a:lstStyle/>
          <a:p>
            <a:pPr marL="0" indent="0">
              <a:buNone/>
            </a:pPr>
            <a:r>
              <a:rPr lang="en-US" sz="2000" dirty="0" smtClean="0">
                <a:solidFill>
                  <a:schemeClr val="tx1"/>
                </a:solidFill>
              </a:rPr>
              <a:t>The IWTU challenges can be broken down into two distinct areas:</a:t>
            </a:r>
          </a:p>
          <a:p>
            <a:pPr>
              <a:buClr>
                <a:srgbClr val="1F497D"/>
              </a:buClr>
              <a:buFont typeface="Calibri" panose="020F0502020204030204" pitchFamily="34" charset="0"/>
              <a:buChar char="•"/>
            </a:pPr>
            <a:r>
              <a:rPr lang="en-US" sz="2000" dirty="0" smtClean="0">
                <a:solidFill>
                  <a:schemeClr val="tx1"/>
                </a:solidFill>
              </a:rPr>
              <a:t>Chemical/fluidization – mainly associated with “sand castling,” the fluidization process, and wall scale in the Denitration Mineralization Reformer (DMR). </a:t>
            </a:r>
          </a:p>
          <a:p>
            <a:pPr>
              <a:buClr>
                <a:srgbClr val="1F497D"/>
              </a:buClr>
              <a:buFont typeface="Calibri" panose="020F0502020204030204" pitchFamily="34" charset="0"/>
              <a:buChar char="•"/>
            </a:pPr>
            <a:r>
              <a:rPr lang="en-US" sz="2000" dirty="0">
                <a:solidFill>
                  <a:schemeClr val="tx1"/>
                </a:solidFill>
              </a:rPr>
              <a:t>Mechanical/equipment </a:t>
            </a:r>
            <a:r>
              <a:rPr lang="en-US" sz="2000" dirty="0" smtClean="0">
                <a:solidFill>
                  <a:schemeClr val="tx1"/>
                </a:solidFill>
              </a:rPr>
              <a:t>–primarily in relation to the auger-grinder and ring header.</a:t>
            </a:r>
          </a:p>
        </p:txBody>
      </p:sp>
      <p:pic>
        <p:nvPicPr>
          <p:cNvPr id="1026" name="Picture 2" descr="\\fsicp2\projects2\Communications\800_PHOTOS_&amp;_GRAPHICS\2016_PHOTOS\00_Project Photos\IWTU\IWTU_081816\Fluor_IWTU_August 2016-05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1371600"/>
            <a:ext cx="4619625" cy="3073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uggerbp\AppData\Local\Microsoft\Windows\Temporary Internet Files\Content.Outlook\5KSTQ0HN\Bark Dec 2016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7494" y="1371600"/>
            <a:ext cx="1755531" cy="1562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DFAP.id.doe.lcl\HOME\BUGGERBP\Office Documents\FHBC 1 DMR vesse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6225" y="4552121"/>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6" cstate="screen">
            <a:extLst>
              <a:ext uri="{28A0092B-C50C-407E-A947-70E740481C1C}">
                <a14:useLocalDpi xmlns:a14="http://schemas.microsoft.com/office/drawing/2010/main"/>
              </a:ext>
            </a:extLst>
          </a:blip>
          <a:stretch>
            <a:fillRect/>
          </a:stretch>
        </p:blipFill>
        <p:spPr>
          <a:xfrm>
            <a:off x="6096000" y="1305007"/>
            <a:ext cx="2775792" cy="1819193"/>
          </a:xfrm>
          <a:prstGeom prst="rect">
            <a:avLst/>
          </a:prstGeom>
        </p:spPr>
      </p:pic>
      <p:pic>
        <p:nvPicPr>
          <p:cNvPr id="10" name="Picture 9"/>
          <p:cNvPicPr/>
          <p:nvPr/>
        </p:nvPicPr>
        <p:blipFill>
          <a:blip r:embed="rId6" cstate="screen">
            <a:extLst>
              <a:ext uri="{28A0092B-C50C-407E-A947-70E740481C1C}">
                <a14:useLocalDpi xmlns:a14="http://schemas.microsoft.com/office/drawing/2010/main"/>
              </a:ext>
            </a:extLst>
          </a:blip>
          <a:stretch>
            <a:fillRect/>
          </a:stretch>
        </p:blipFill>
        <p:spPr>
          <a:xfrm>
            <a:off x="3745832" y="4552121"/>
            <a:ext cx="2775792" cy="1819193"/>
          </a:xfrm>
          <a:prstGeom prst="rect">
            <a:avLst/>
          </a:prstGeom>
        </p:spPr>
      </p:pic>
    </p:spTree>
    <p:extLst>
      <p:ext uri="{BB962C8B-B14F-4D97-AF65-F5344CB8AC3E}">
        <p14:creationId xmlns:p14="http://schemas.microsoft.com/office/powerpoint/2010/main" val="177599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0"/>
            <a:ext cx="8104251" cy="668991"/>
          </a:xfrm>
        </p:spPr>
        <p:txBody>
          <a:bodyPr/>
          <a:lstStyle/>
          <a:p>
            <a:r>
              <a:rPr lang="en-US" sz="1800" dirty="0" smtClean="0"/>
              <a:t>                     Issues Addressed by Simulant Runs </a:t>
            </a:r>
            <a:r>
              <a:rPr lang="en-US" sz="1800" dirty="0"/>
              <a:t>– All Issues </a:t>
            </a:r>
            <a:r>
              <a:rPr lang="en-US" sz="1800" dirty="0" smtClean="0"/>
              <a:t>with DMR </a:t>
            </a:r>
            <a:endParaRPr lang="en-US" sz="1800" dirty="0"/>
          </a:p>
        </p:txBody>
      </p:sp>
      <p:sp>
        <p:nvSpPr>
          <p:cNvPr id="4" name="Slide Number Placeholder 3"/>
          <p:cNvSpPr>
            <a:spLocks noGrp="1"/>
          </p:cNvSpPr>
          <p:nvPr>
            <p:ph type="sldNum" sz="quarter" idx="11"/>
          </p:nvPr>
        </p:nvSpPr>
        <p:spPr>
          <a:xfrm>
            <a:off x="8771579" y="6523372"/>
            <a:ext cx="366516" cy="334648"/>
          </a:xfrm>
        </p:spPr>
        <p:txBody>
          <a:bodyPr/>
          <a:lstStyle/>
          <a:p>
            <a:fld id="{6BC5524F-9ACA-4FBB-B995-B32E6B9BC57E}" type="slidenum">
              <a:rPr lang="en-US" altLang="en-US" smtClean="0"/>
              <a:pPr/>
              <a:t>12</a:t>
            </a:fld>
            <a:endParaRPr lang="en-US" altLang="en-US" dirty="0"/>
          </a:p>
        </p:txBody>
      </p:sp>
      <p:pic>
        <p:nvPicPr>
          <p:cNvPr id="4099" name="Picture 3" descr="C:\Users\THOMLE\AppData\Local\Microsoft\Windows\Temporary Internet Files\Content.Outlook\HHFD7BE5\G2787-10 Rev5 NO TITL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547"/>
          <a:stretch/>
        </p:blipFill>
        <p:spPr bwMode="auto">
          <a:xfrm>
            <a:off x="921497" y="1078892"/>
            <a:ext cx="7301007" cy="53604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1523" y="815686"/>
            <a:ext cx="2728086" cy="282914"/>
          </a:xfrm>
          <a:prstGeom prst="rect">
            <a:avLst/>
          </a:prstGeom>
          <a:noFill/>
        </p:spPr>
        <p:txBody>
          <a:bodyPr wrap="square" lIns="82058" tIns="41029" rIns="82058" bIns="41029" rtlCol="0">
            <a:spAutoFit/>
          </a:bodyPr>
          <a:lstStyle/>
          <a:p>
            <a:pPr algn="l"/>
            <a:r>
              <a:rPr lang="en-US" sz="1300" dirty="0">
                <a:solidFill>
                  <a:schemeClr val="bg1"/>
                </a:solidFill>
              </a:rPr>
              <a:t>Mike Swain/Leo Thompson</a:t>
            </a:r>
          </a:p>
        </p:txBody>
      </p:sp>
      <p:sp>
        <p:nvSpPr>
          <p:cNvPr id="40" name="Content Placeholder 2"/>
          <p:cNvSpPr txBox="1">
            <a:spLocks/>
          </p:cNvSpPr>
          <p:nvPr/>
        </p:nvSpPr>
        <p:spPr bwMode="auto">
          <a:xfrm>
            <a:off x="239131" y="4572000"/>
            <a:ext cx="2354957" cy="79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54000" indent="-254000" algn="l" defTabSz="1019175" rtl="0" eaLnBrk="1" fontAlgn="base" hangingPunct="1">
              <a:lnSpc>
                <a:spcPct val="95000"/>
              </a:lnSpc>
              <a:spcBef>
                <a:spcPct val="50000"/>
              </a:spcBef>
              <a:spcAft>
                <a:spcPct val="0"/>
              </a:spcAft>
              <a:buClr>
                <a:schemeClr val="accent4">
                  <a:lumMod val="65000"/>
                  <a:lumOff val="35000"/>
                </a:schemeClr>
              </a:buClr>
              <a:buSzPct val="70000"/>
              <a:buFont typeface="Monotype Sorts" pitchFamily="2" charset="2"/>
              <a:buChar char="u"/>
              <a:defRPr kumimoji="1" sz="2400" b="1" baseline="0">
                <a:solidFill>
                  <a:srgbClr val="3E8EDE"/>
                </a:solidFill>
                <a:latin typeface="+mn-lt"/>
                <a:ea typeface="+mn-ea"/>
                <a:cs typeface="+mn-cs"/>
              </a:defRPr>
            </a:lvl1pPr>
            <a:lvl2pPr marL="700088" indent="-254000" algn="l" defTabSz="1019175" rtl="0" eaLnBrk="1" fontAlgn="base" hangingPunct="1">
              <a:lnSpc>
                <a:spcPct val="95000"/>
              </a:lnSpc>
              <a:spcBef>
                <a:spcPct val="15000"/>
              </a:spcBef>
              <a:spcAft>
                <a:spcPct val="0"/>
              </a:spcAft>
              <a:buClr>
                <a:schemeClr val="accent4">
                  <a:lumMod val="65000"/>
                  <a:lumOff val="35000"/>
                </a:schemeClr>
              </a:buClr>
              <a:buFont typeface="Arial" panose="020B0604020202020204" pitchFamily="34" charset="0"/>
              <a:buChar char="•"/>
              <a:defRPr kumimoji="1" sz="2200">
                <a:solidFill>
                  <a:schemeClr val="tx1"/>
                </a:solidFill>
                <a:latin typeface="+mn-lt"/>
              </a:defRPr>
            </a:lvl2pPr>
            <a:lvl3pPr marL="1081088" indent="-254000" algn="l" defTabSz="1019175" rtl="0" eaLnBrk="1" fontAlgn="base" hangingPunct="1">
              <a:lnSpc>
                <a:spcPct val="95000"/>
              </a:lnSpc>
              <a:spcBef>
                <a:spcPct val="10000"/>
              </a:spcBef>
              <a:spcAft>
                <a:spcPct val="0"/>
              </a:spcAft>
              <a:buClr>
                <a:schemeClr val="accent4">
                  <a:lumMod val="65000"/>
                  <a:lumOff val="35000"/>
                </a:schemeClr>
              </a:buClr>
              <a:buSzPct val="65000"/>
              <a:buFont typeface="Arial" panose="020B0604020202020204" pitchFamily="34" charset="0"/>
              <a:buChar char="-"/>
              <a:defRPr kumimoji="1" sz="2000">
                <a:solidFill>
                  <a:schemeClr val="tx1"/>
                </a:solidFill>
                <a:latin typeface="+mn-lt"/>
              </a:defRPr>
            </a:lvl3pPr>
            <a:lvl4pPr marL="1403350" indent="-195263" algn="l" defTabSz="1019175" rtl="0" eaLnBrk="1" fontAlgn="base" hangingPunct="1">
              <a:lnSpc>
                <a:spcPct val="95000"/>
              </a:lnSpc>
              <a:spcBef>
                <a:spcPct val="5000"/>
              </a:spcBef>
              <a:spcAft>
                <a:spcPct val="0"/>
              </a:spcAft>
              <a:buClr>
                <a:schemeClr val="accent4">
                  <a:lumMod val="65000"/>
                  <a:lumOff val="35000"/>
                </a:schemeClr>
              </a:buClr>
              <a:buChar char="•"/>
              <a:defRPr kumimoji="1">
                <a:solidFill>
                  <a:schemeClr val="tx1"/>
                </a:solidFill>
                <a:latin typeface="+mn-lt"/>
              </a:defRPr>
            </a:lvl4pPr>
            <a:lvl5pPr marL="1717675" indent="-187325" algn="l" defTabSz="1019175" rtl="0" eaLnBrk="1" fontAlgn="base" hangingPunct="1">
              <a:lnSpc>
                <a:spcPct val="95000"/>
              </a:lnSpc>
              <a:spcBef>
                <a:spcPct val="5000"/>
              </a:spcBef>
              <a:spcAft>
                <a:spcPct val="0"/>
              </a:spcAft>
              <a:buClr>
                <a:schemeClr val="accent4">
                  <a:lumMod val="65000"/>
                  <a:lumOff val="35000"/>
                </a:schemeClr>
              </a:buClr>
              <a:buFont typeface="Arial" panose="020B0604020202020204" pitchFamily="34" charset="0"/>
              <a:buChar char="-"/>
              <a:defRPr kumimoji="1">
                <a:solidFill>
                  <a:schemeClr val="tx1"/>
                </a:solidFill>
                <a:latin typeface="+mn-lt"/>
              </a:defRPr>
            </a:lvl5pPr>
            <a:lvl6pPr marL="21748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6pPr>
            <a:lvl7pPr marL="26320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7pPr>
            <a:lvl8pPr marL="30892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8pPr>
            <a:lvl9pPr marL="35464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9pPr>
          </a:lstStyle>
          <a:p>
            <a:pPr marL="0" indent="0" algn="ctr">
              <a:spcBef>
                <a:spcPts val="538"/>
              </a:spcBef>
              <a:spcAft>
                <a:spcPts val="0"/>
              </a:spcAft>
              <a:buClrTx/>
              <a:buNone/>
            </a:pPr>
            <a:r>
              <a:rPr lang="en-US" sz="1800" kern="0" dirty="0">
                <a:solidFill>
                  <a:schemeClr val="tx1"/>
                </a:solidFill>
              </a:rPr>
              <a:t>Auger-Grinder:  </a:t>
            </a:r>
          </a:p>
          <a:p>
            <a:pPr marL="0" indent="0" algn="ctr">
              <a:spcBef>
                <a:spcPts val="538"/>
              </a:spcBef>
              <a:spcAft>
                <a:spcPts val="0"/>
              </a:spcAft>
              <a:buClrTx/>
              <a:buNone/>
            </a:pPr>
            <a:r>
              <a:rPr lang="en-US" sz="1800" kern="0" dirty="0">
                <a:solidFill>
                  <a:schemeClr val="tx1"/>
                </a:solidFill>
              </a:rPr>
              <a:t>Primary Focus of </a:t>
            </a:r>
            <a:r>
              <a:rPr lang="en-US" sz="1800" kern="0" dirty="0" smtClean="0">
                <a:solidFill>
                  <a:schemeClr val="tx1"/>
                </a:solidFill>
              </a:rPr>
              <a:t>Simulant Run </a:t>
            </a:r>
            <a:r>
              <a:rPr lang="en-US" sz="1800" kern="0" dirty="0">
                <a:solidFill>
                  <a:schemeClr val="tx1"/>
                </a:solidFill>
              </a:rPr>
              <a:t>1</a:t>
            </a:r>
          </a:p>
          <a:p>
            <a:pPr marL="0" indent="0">
              <a:spcBef>
                <a:spcPts val="538"/>
              </a:spcBef>
              <a:spcAft>
                <a:spcPts val="0"/>
              </a:spcAft>
              <a:buClrTx/>
              <a:buNone/>
            </a:pPr>
            <a:endParaRPr lang="en-US" sz="1600" kern="0" dirty="0">
              <a:solidFill>
                <a:schemeClr val="tx2">
                  <a:lumMod val="60000"/>
                  <a:lumOff val="40000"/>
                </a:schemeClr>
              </a:solidFill>
            </a:endParaRPr>
          </a:p>
        </p:txBody>
      </p:sp>
      <p:sp>
        <p:nvSpPr>
          <p:cNvPr id="26" name="TextBox 25"/>
          <p:cNvSpPr txBox="1"/>
          <p:nvPr/>
        </p:nvSpPr>
        <p:spPr>
          <a:xfrm>
            <a:off x="8401882" y="2836733"/>
            <a:ext cx="587308" cy="636857"/>
          </a:xfrm>
          <a:prstGeom prst="rect">
            <a:avLst/>
          </a:prstGeom>
          <a:noFill/>
        </p:spPr>
        <p:txBody>
          <a:bodyPr wrap="none" lIns="82058" tIns="41029" rIns="82058" bIns="41029" rtlCol="0">
            <a:spAutoFit/>
          </a:bodyPr>
          <a:lstStyle/>
          <a:p>
            <a:pPr algn="ctr"/>
            <a:r>
              <a:rPr lang="en-US" dirty="0" smtClean="0">
                <a:solidFill>
                  <a:schemeClr val="tx1"/>
                </a:solidFill>
              </a:rPr>
              <a:t>Run </a:t>
            </a:r>
          </a:p>
          <a:p>
            <a:pPr algn="ctr"/>
            <a:r>
              <a:rPr lang="en-US" dirty="0" smtClean="0">
                <a:solidFill>
                  <a:schemeClr val="tx1"/>
                </a:solidFill>
              </a:rPr>
              <a:t>2</a:t>
            </a:r>
            <a:endParaRPr lang="en-US" dirty="0">
              <a:solidFill>
                <a:schemeClr val="tx1"/>
              </a:solidFill>
            </a:endParaRPr>
          </a:p>
        </p:txBody>
      </p:sp>
      <p:sp>
        <p:nvSpPr>
          <p:cNvPr id="41" name="TextBox 40"/>
          <p:cNvSpPr txBox="1"/>
          <p:nvPr/>
        </p:nvSpPr>
        <p:spPr>
          <a:xfrm>
            <a:off x="8356998" y="1563953"/>
            <a:ext cx="677076" cy="636857"/>
          </a:xfrm>
          <a:prstGeom prst="rect">
            <a:avLst/>
          </a:prstGeom>
          <a:noFill/>
        </p:spPr>
        <p:txBody>
          <a:bodyPr wrap="none" lIns="82058" tIns="41029" rIns="82058" bIns="41029" rtlCol="0">
            <a:spAutoFit/>
          </a:bodyPr>
          <a:lstStyle/>
          <a:p>
            <a:pPr algn="ctr"/>
            <a:r>
              <a:rPr lang="en-US" dirty="0" smtClean="0">
                <a:solidFill>
                  <a:schemeClr val="tx1"/>
                </a:solidFill>
              </a:rPr>
              <a:t>Runs </a:t>
            </a:r>
          </a:p>
          <a:p>
            <a:pPr algn="ctr"/>
            <a:r>
              <a:rPr lang="en-US" dirty="0" smtClean="0">
                <a:solidFill>
                  <a:schemeClr val="tx1"/>
                </a:solidFill>
              </a:rPr>
              <a:t>1-3</a:t>
            </a:r>
            <a:endParaRPr lang="en-US" dirty="0">
              <a:solidFill>
                <a:schemeClr val="tx1"/>
              </a:solidFill>
            </a:endParaRPr>
          </a:p>
        </p:txBody>
      </p:sp>
      <p:sp>
        <p:nvSpPr>
          <p:cNvPr id="42" name="TextBox 41"/>
          <p:cNvSpPr txBox="1"/>
          <p:nvPr/>
        </p:nvSpPr>
        <p:spPr>
          <a:xfrm>
            <a:off x="166117" y="1386121"/>
            <a:ext cx="677076" cy="636857"/>
          </a:xfrm>
          <a:prstGeom prst="rect">
            <a:avLst/>
          </a:prstGeom>
          <a:noFill/>
        </p:spPr>
        <p:txBody>
          <a:bodyPr wrap="none" lIns="82058" tIns="41029" rIns="82058" bIns="41029" rtlCol="0">
            <a:spAutoFit/>
          </a:bodyPr>
          <a:lstStyle/>
          <a:p>
            <a:pPr algn="ctr"/>
            <a:r>
              <a:rPr lang="en-US" dirty="0" smtClean="0">
                <a:solidFill>
                  <a:schemeClr val="tx1"/>
                </a:solidFill>
              </a:rPr>
              <a:t>Runs </a:t>
            </a:r>
          </a:p>
          <a:p>
            <a:pPr algn="ctr"/>
            <a:r>
              <a:rPr lang="en-US" dirty="0" smtClean="0">
                <a:solidFill>
                  <a:schemeClr val="tx1"/>
                </a:solidFill>
              </a:rPr>
              <a:t>1-3</a:t>
            </a:r>
            <a:endParaRPr lang="en-US" dirty="0">
              <a:solidFill>
                <a:schemeClr val="tx1"/>
              </a:solidFill>
            </a:endParaRPr>
          </a:p>
        </p:txBody>
      </p:sp>
      <p:sp>
        <p:nvSpPr>
          <p:cNvPr id="43" name="TextBox 42"/>
          <p:cNvSpPr txBox="1"/>
          <p:nvPr/>
        </p:nvSpPr>
        <p:spPr>
          <a:xfrm>
            <a:off x="174776" y="3013252"/>
            <a:ext cx="677076" cy="636857"/>
          </a:xfrm>
          <a:prstGeom prst="rect">
            <a:avLst/>
          </a:prstGeom>
          <a:noFill/>
        </p:spPr>
        <p:txBody>
          <a:bodyPr wrap="none" lIns="82058" tIns="41029" rIns="82058" bIns="41029" rtlCol="0">
            <a:spAutoFit/>
          </a:bodyPr>
          <a:lstStyle/>
          <a:p>
            <a:pPr algn="ctr"/>
            <a:r>
              <a:rPr lang="en-US" dirty="0" smtClean="0">
                <a:solidFill>
                  <a:schemeClr val="tx1"/>
                </a:solidFill>
              </a:rPr>
              <a:t>Runs </a:t>
            </a:r>
          </a:p>
          <a:p>
            <a:pPr algn="ctr"/>
            <a:r>
              <a:rPr lang="en-US" dirty="0">
                <a:solidFill>
                  <a:schemeClr val="tx1"/>
                </a:solidFill>
              </a:rPr>
              <a:t>1</a:t>
            </a:r>
            <a:r>
              <a:rPr lang="en-US" dirty="0" smtClean="0">
                <a:solidFill>
                  <a:schemeClr val="tx1"/>
                </a:solidFill>
              </a:rPr>
              <a:t>-3</a:t>
            </a:r>
            <a:endParaRPr lang="en-US" dirty="0">
              <a:solidFill>
                <a:schemeClr val="tx1"/>
              </a:solidFill>
            </a:endParaRPr>
          </a:p>
        </p:txBody>
      </p:sp>
      <p:sp>
        <p:nvSpPr>
          <p:cNvPr id="44" name="TextBox 43"/>
          <p:cNvSpPr txBox="1"/>
          <p:nvPr/>
        </p:nvSpPr>
        <p:spPr>
          <a:xfrm>
            <a:off x="2752621" y="5247155"/>
            <a:ext cx="587308" cy="636857"/>
          </a:xfrm>
          <a:prstGeom prst="rect">
            <a:avLst/>
          </a:prstGeom>
          <a:noFill/>
        </p:spPr>
        <p:txBody>
          <a:bodyPr wrap="none" lIns="82058" tIns="41029" rIns="82058" bIns="41029" rtlCol="0">
            <a:spAutoFit/>
          </a:bodyPr>
          <a:lstStyle/>
          <a:p>
            <a:pPr algn="ctr"/>
            <a:r>
              <a:rPr lang="en-US" dirty="0" smtClean="0">
                <a:solidFill>
                  <a:schemeClr val="tx1"/>
                </a:solidFill>
              </a:rPr>
              <a:t>Run </a:t>
            </a:r>
          </a:p>
          <a:p>
            <a:pPr algn="ctr"/>
            <a:r>
              <a:rPr lang="en-US" dirty="0" smtClean="0">
                <a:solidFill>
                  <a:schemeClr val="tx1"/>
                </a:solidFill>
              </a:rPr>
              <a:t>1</a:t>
            </a:r>
          </a:p>
        </p:txBody>
      </p:sp>
    </p:spTree>
    <p:extLst>
      <p:ext uri="{BB962C8B-B14F-4D97-AF65-F5344CB8AC3E}">
        <p14:creationId xmlns:p14="http://schemas.microsoft.com/office/powerpoint/2010/main" val="273543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086600" cy="800100"/>
          </a:xfrm>
        </p:spPr>
        <p:txBody>
          <a:bodyPr/>
          <a:lstStyle/>
          <a:p>
            <a:pPr>
              <a:tabLst>
                <a:tab pos="5772150" algn="l"/>
              </a:tabLst>
            </a:pPr>
            <a:r>
              <a:rPr lang="en-US" sz="2400" dirty="0" smtClean="0"/>
              <a:t>Resolution of Mechanical/Equipment Challenges</a:t>
            </a:r>
            <a:endParaRPr lang="en-US" dirty="0"/>
          </a:p>
        </p:txBody>
      </p:sp>
      <p:sp>
        <p:nvSpPr>
          <p:cNvPr id="6" name="TextBox 5"/>
          <p:cNvSpPr txBox="1"/>
          <p:nvPr/>
        </p:nvSpPr>
        <p:spPr>
          <a:xfrm>
            <a:off x="291290" y="1244024"/>
            <a:ext cx="4348087" cy="4185761"/>
          </a:xfrm>
          <a:prstGeom prst="rect">
            <a:avLst/>
          </a:prstGeom>
          <a:noFill/>
        </p:spPr>
        <p:txBody>
          <a:bodyPr wrap="square" rtlCol="0">
            <a:spAutoFit/>
          </a:bodyPr>
          <a:lstStyle/>
          <a:p>
            <a:pPr marL="342900" indent="-342900">
              <a:buClr>
                <a:srgbClr val="1F497D"/>
              </a:buClr>
              <a:buFont typeface="Calibri" panose="020F0502020204030204" pitchFamily="34" charset="0"/>
              <a:buChar char="•"/>
            </a:pPr>
            <a:r>
              <a:rPr lang="en-US" sz="2000" dirty="0" smtClean="0"/>
              <a:t>In past waste simulant runs, the auger-grinder performed poorly or failed.</a:t>
            </a:r>
          </a:p>
          <a:p>
            <a:pPr marL="742950" lvl="1" indent="-285750">
              <a:buClr>
                <a:srgbClr val="1F497D"/>
              </a:buClr>
              <a:buFont typeface="Calibri" panose="020F0502020204030204" pitchFamily="34" charset="0"/>
              <a:buChar char="•"/>
            </a:pPr>
            <a:r>
              <a:rPr lang="en-US" dirty="0" smtClean="0"/>
              <a:t>A </a:t>
            </a:r>
            <a:r>
              <a:rPr lang="en-US" dirty="0"/>
              <a:t>cementitious material </a:t>
            </a:r>
            <a:r>
              <a:rPr lang="en-US" dirty="0" smtClean="0"/>
              <a:t>formed inside the auger-grinder</a:t>
            </a:r>
            <a:r>
              <a:rPr lang="en-US" dirty="0"/>
              <a:t> </a:t>
            </a:r>
            <a:r>
              <a:rPr lang="en-US" dirty="0" smtClean="0"/>
              <a:t>causing it to seize.</a:t>
            </a:r>
          </a:p>
          <a:p>
            <a:pPr marL="342900" indent="-342900">
              <a:buClr>
                <a:srgbClr val="1F497D"/>
              </a:buClr>
              <a:buFont typeface="Calibri" panose="020F0502020204030204" pitchFamily="34" charset="0"/>
              <a:buChar char="•"/>
            </a:pPr>
            <a:r>
              <a:rPr lang="en-US" sz="2000" dirty="0" smtClean="0"/>
              <a:t>A modified auger-grinder was fabricated with more aggressive blades and a higher horsepower motor.</a:t>
            </a:r>
          </a:p>
          <a:p>
            <a:pPr marL="742950" lvl="1" indent="-285750">
              <a:buClr>
                <a:srgbClr val="1F497D"/>
              </a:buClr>
              <a:buFont typeface="Calibri" panose="020F0502020204030204" pitchFamily="34" charset="0"/>
              <a:buChar char="•"/>
            </a:pPr>
            <a:r>
              <a:rPr lang="en-US" dirty="0" smtClean="0"/>
              <a:t>Simulant  Run 1 of Phase 2 showed significant performance improvements with respect to torque and flow. </a:t>
            </a:r>
          </a:p>
        </p:txBody>
      </p:sp>
      <p:pic>
        <p:nvPicPr>
          <p:cNvPr id="9"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103087"/>
            <a:ext cx="3301466" cy="223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buggerbp\AppData\Local\Microsoft\Windows\Temporary Internet Files\Content.Outlook\RVQBU7JG\IMG_0683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734" y="3625546"/>
            <a:ext cx="3864543" cy="2898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04623" y="3339964"/>
            <a:ext cx="4510722" cy="276999"/>
          </a:xfrm>
          <a:prstGeom prst="rect">
            <a:avLst/>
          </a:prstGeom>
          <a:noFill/>
        </p:spPr>
        <p:txBody>
          <a:bodyPr wrap="none" rtlCol="0">
            <a:spAutoFit/>
          </a:bodyPr>
          <a:lstStyle/>
          <a:p>
            <a:r>
              <a:rPr lang="en-US" sz="1200" dirty="0" smtClean="0"/>
              <a:t>Original design of auger-grinder after May, 2016 simulant run (above)</a:t>
            </a:r>
            <a:endParaRPr lang="en-US" sz="1200" dirty="0"/>
          </a:p>
        </p:txBody>
      </p:sp>
      <p:sp>
        <p:nvSpPr>
          <p:cNvPr id="10" name="TextBox 9"/>
          <p:cNvSpPr txBox="1"/>
          <p:nvPr/>
        </p:nvSpPr>
        <p:spPr>
          <a:xfrm>
            <a:off x="328436" y="6237489"/>
            <a:ext cx="4751298" cy="276999"/>
          </a:xfrm>
          <a:prstGeom prst="rect">
            <a:avLst/>
          </a:prstGeom>
          <a:noFill/>
        </p:spPr>
        <p:txBody>
          <a:bodyPr wrap="square" rtlCol="0">
            <a:spAutoFit/>
          </a:bodyPr>
          <a:lstStyle/>
          <a:p>
            <a:r>
              <a:rPr lang="en-US" sz="1200" dirty="0" smtClean="0"/>
              <a:t>Newly designed auger-grinder after March, 2017 simulant run (right).</a:t>
            </a:r>
            <a:endParaRPr lang="en-US" sz="1200" dirty="0"/>
          </a:p>
        </p:txBody>
      </p:sp>
    </p:spTree>
    <p:extLst>
      <p:ext uri="{BB962C8B-B14F-4D97-AF65-F5344CB8AC3E}">
        <p14:creationId xmlns:p14="http://schemas.microsoft.com/office/powerpoint/2010/main" val="89947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518388" y="6336972"/>
            <a:ext cx="366516" cy="334648"/>
          </a:xfrm>
        </p:spPr>
        <p:txBody>
          <a:bodyPr/>
          <a:lstStyle/>
          <a:p>
            <a:fld id="{6BC5524F-9ACA-4FBB-B995-B32E6B9BC57E}" type="slidenum">
              <a:rPr lang="en-US" altLang="en-US" sz="900"/>
              <a:pPr/>
              <a:t>14</a:t>
            </a:fld>
            <a:endParaRPr lang="en-US" altLang="en-US" sz="900" dirty="0"/>
          </a:p>
        </p:txBody>
      </p:sp>
      <p:sp>
        <p:nvSpPr>
          <p:cNvPr id="5" name="Content Placeholder 2"/>
          <p:cNvSpPr txBox="1">
            <a:spLocks/>
          </p:cNvSpPr>
          <p:nvPr/>
        </p:nvSpPr>
        <p:spPr bwMode="auto">
          <a:xfrm>
            <a:off x="496605" y="1269051"/>
            <a:ext cx="3999195" cy="376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54000" indent="-254000" algn="l" defTabSz="1019175" rtl="0" eaLnBrk="1" fontAlgn="base" hangingPunct="1">
              <a:lnSpc>
                <a:spcPct val="95000"/>
              </a:lnSpc>
              <a:spcBef>
                <a:spcPct val="50000"/>
              </a:spcBef>
              <a:spcAft>
                <a:spcPct val="0"/>
              </a:spcAft>
              <a:buClr>
                <a:schemeClr val="accent4">
                  <a:lumMod val="65000"/>
                  <a:lumOff val="35000"/>
                </a:schemeClr>
              </a:buClr>
              <a:buSzPct val="70000"/>
              <a:buFont typeface="Monotype Sorts" pitchFamily="2" charset="2"/>
              <a:buChar char="u"/>
              <a:defRPr kumimoji="1" sz="2400" b="1" baseline="0">
                <a:solidFill>
                  <a:srgbClr val="3E8EDE"/>
                </a:solidFill>
                <a:latin typeface="+mn-lt"/>
                <a:ea typeface="+mn-ea"/>
                <a:cs typeface="+mn-cs"/>
              </a:defRPr>
            </a:lvl1pPr>
            <a:lvl2pPr marL="700088" indent="-254000" algn="l" defTabSz="1019175" rtl="0" eaLnBrk="1" fontAlgn="base" hangingPunct="1">
              <a:lnSpc>
                <a:spcPct val="95000"/>
              </a:lnSpc>
              <a:spcBef>
                <a:spcPct val="15000"/>
              </a:spcBef>
              <a:spcAft>
                <a:spcPct val="0"/>
              </a:spcAft>
              <a:buClr>
                <a:schemeClr val="accent4">
                  <a:lumMod val="65000"/>
                  <a:lumOff val="35000"/>
                </a:schemeClr>
              </a:buClr>
              <a:buFont typeface="Arial" panose="020B0604020202020204" pitchFamily="34" charset="0"/>
              <a:buChar char="•"/>
              <a:defRPr kumimoji="1" sz="2200">
                <a:solidFill>
                  <a:schemeClr val="tx1"/>
                </a:solidFill>
                <a:latin typeface="+mn-lt"/>
              </a:defRPr>
            </a:lvl2pPr>
            <a:lvl3pPr marL="1081088" indent="-254000" algn="l" defTabSz="1019175" rtl="0" eaLnBrk="1" fontAlgn="base" hangingPunct="1">
              <a:lnSpc>
                <a:spcPct val="95000"/>
              </a:lnSpc>
              <a:spcBef>
                <a:spcPct val="10000"/>
              </a:spcBef>
              <a:spcAft>
                <a:spcPct val="0"/>
              </a:spcAft>
              <a:buClr>
                <a:schemeClr val="accent4">
                  <a:lumMod val="65000"/>
                  <a:lumOff val="35000"/>
                </a:schemeClr>
              </a:buClr>
              <a:buSzPct val="65000"/>
              <a:buFont typeface="Arial" panose="020B0604020202020204" pitchFamily="34" charset="0"/>
              <a:buChar char="-"/>
              <a:defRPr kumimoji="1" sz="2000">
                <a:solidFill>
                  <a:schemeClr val="tx1"/>
                </a:solidFill>
                <a:latin typeface="+mn-lt"/>
              </a:defRPr>
            </a:lvl3pPr>
            <a:lvl4pPr marL="1403350" indent="-195263" algn="l" defTabSz="1019175" rtl="0" eaLnBrk="1" fontAlgn="base" hangingPunct="1">
              <a:lnSpc>
                <a:spcPct val="95000"/>
              </a:lnSpc>
              <a:spcBef>
                <a:spcPct val="5000"/>
              </a:spcBef>
              <a:spcAft>
                <a:spcPct val="0"/>
              </a:spcAft>
              <a:buClr>
                <a:schemeClr val="accent4">
                  <a:lumMod val="65000"/>
                  <a:lumOff val="35000"/>
                </a:schemeClr>
              </a:buClr>
              <a:buChar char="•"/>
              <a:defRPr kumimoji="1">
                <a:solidFill>
                  <a:schemeClr val="tx1"/>
                </a:solidFill>
                <a:latin typeface="+mn-lt"/>
              </a:defRPr>
            </a:lvl4pPr>
            <a:lvl5pPr marL="1717675" indent="-187325" algn="l" defTabSz="1019175" rtl="0" eaLnBrk="1" fontAlgn="base" hangingPunct="1">
              <a:lnSpc>
                <a:spcPct val="95000"/>
              </a:lnSpc>
              <a:spcBef>
                <a:spcPct val="5000"/>
              </a:spcBef>
              <a:spcAft>
                <a:spcPct val="0"/>
              </a:spcAft>
              <a:buClr>
                <a:schemeClr val="accent4">
                  <a:lumMod val="65000"/>
                  <a:lumOff val="35000"/>
                </a:schemeClr>
              </a:buClr>
              <a:buFont typeface="Arial" panose="020B0604020202020204" pitchFamily="34" charset="0"/>
              <a:buChar char="-"/>
              <a:defRPr kumimoji="1">
                <a:solidFill>
                  <a:schemeClr val="tx1"/>
                </a:solidFill>
                <a:latin typeface="+mn-lt"/>
              </a:defRPr>
            </a:lvl5pPr>
            <a:lvl6pPr marL="21748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6pPr>
            <a:lvl7pPr marL="26320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7pPr>
            <a:lvl8pPr marL="30892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8pPr>
            <a:lvl9pPr marL="35464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9pPr>
          </a:lstStyle>
          <a:p>
            <a:pPr>
              <a:buClr>
                <a:srgbClr val="1F497D"/>
              </a:buClr>
              <a:buFont typeface="Calibri" panose="020F0502020204030204" pitchFamily="34" charset="0"/>
              <a:buChar char="•"/>
            </a:pPr>
            <a:r>
              <a:rPr lang="en-US" sz="2000" b="0" kern="0" dirty="0" smtClean="0">
                <a:solidFill>
                  <a:schemeClr val="tx1"/>
                </a:solidFill>
              </a:rPr>
              <a:t>Testing at Hazen, Colo. facility using a 2-inch-diameter DMR bench-scale unit and an 18-inch diameter DMR pilot plant: </a:t>
            </a:r>
          </a:p>
          <a:p>
            <a:pPr lvl="1">
              <a:buClr>
                <a:srgbClr val="1F497D"/>
              </a:buClr>
              <a:buFont typeface="Calibri" panose="020F0502020204030204" pitchFamily="34" charset="0"/>
              <a:buChar char="•"/>
            </a:pPr>
            <a:r>
              <a:rPr lang="en-US" sz="1800" kern="0" dirty="0" smtClean="0"/>
              <a:t>Allows testing waste feed rates and determining the optimum rate for simulant conversion to a solid.</a:t>
            </a:r>
          </a:p>
          <a:p>
            <a:pPr lvl="1">
              <a:buClr>
                <a:srgbClr val="1F497D"/>
              </a:buClr>
              <a:buFont typeface="Calibri" panose="020F0502020204030204" pitchFamily="34" charset="0"/>
              <a:buChar char="•"/>
            </a:pPr>
            <a:r>
              <a:rPr lang="en-US" sz="1800" b="0" kern="0" dirty="0" smtClean="0"/>
              <a:t>Allows better understanding of the correlation between feed rate and wall scale formation.</a:t>
            </a:r>
          </a:p>
          <a:p>
            <a:pPr lvl="1">
              <a:buClr>
                <a:srgbClr val="1F497D"/>
              </a:buClr>
              <a:buFont typeface="Calibri" panose="020F0502020204030204" pitchFamily="34" charset="0"/>
              <a:buChar char="•"/>
            </a:pPr>
            <a:r>
              <a:rPr lang="en-US" sz="1800" kern="0" dirty="0" smtClean="0"/>
              <a:t>Supports larger-scale study of fluidization and temperature variations inside the reaction vessel.</a:t>
            </a:r>
            <a:endParaRPr lang="en-US" sz="1800" b="0" kern="0" dirty="0" smtClean="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600" y="1447800"/>
            <a:ext cx="1847063" cy="2448431"/>
          </a:xfrm>
          <a:prstGeom prst="rect">
            <a:avLst/>
          </a:prstGeom>
        </p:spPr>
      </p:pic>
      <p:grpSp>
        <p:nvGrpSpPr>
          <p:cNvPr id="7" name="Group 6"/>
          <p:cNvGrpSpPr/>
          <p:nvPr/>
        </p:nvGrpSpPr>
        <p:grpSpPr>
          <a:xfrm>
            <a:off x="6872413" y="1471106"/>
            <a:ext cx="2119187" cy="4575224"/>
            <a:chOff x="7638340" y="581172"/>
            <a:chExt cx="1928638" cy="5281646"/>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b="3687"/>
            <a:stretch/>
          </p:blipFill>
          <p:spPr bwMode="auto">
            <a:xfrm>
              <a:off x="7638340" y="581172"/>
              <a:ext cx="1928638" cy="528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102416" y="2118623"/>
              <a:ext cx="742855" cy="1030363"/>
            </a:xfrm>
            <a:prstGeom prst="rect">
              <a:avLst/>
            </a:prstGeom>
            <a:noFill/>
          </p:spPr>
          <p:txBody>
            <a:bodyPr wrap="none" rtlCol="0">
              <a:spAutoFit/>
            </a:bodyPr>
            <a:lstStyle/>
            <a:p>
              <a:pPr algn="ctr"/>
              <a:r>
                <a:rPr lang="en-US" sz="1300" dirty="0"/>
                <a:t>18-in </a:t>
              </a:r>
              <a:r>
                <a:rPr lang="en-US" sz="1300" dirty="0" err="1" smtClean="0"/>
                <a:t>dia</a:t>
              </a:r>
              <a:r>
                <a:rPr lang="en-US" sz="1300" dirty="0" smtClean="0"/>
                <a:t> </a:t>
              </a:r>
              <a:endParaRPr lang="en-US" sz="1300" dirty="0"/>
            </a:p>
            <a:p>
              <a:pPr algn="ctr"/>
              <a:r>
                <a:rPr lang="en-US" sz="1300" dirty="0"/>
                <a:t>DMR </a:t>
              </a:r>
            </a:p>
            <a:p>
              <a:pPr algn="ctr"/>
              <a:r>
                <a:rPr lang="en-US" sz="1300" dirty="0" smtClean="0"/>
                <a:t>vessel </a:t>
              </a:r>
              <a:endParaRPr lang="en-US" sz="1300" dirty="0"/>
            </a:p>
            <a:p>
              <a:pPr algn="ctr"/>
              <a:r>
                <a:rPr lang="en-US" sz="1300" dirty="0" smtClean="0"/>
                <a:t>design</a:t>
              </a:r>
              <a:endParaRPr lang="en-US" sz="1300" dirty="0"/>
            </a:p>
          </p:txBody>
        </p:sp>
      </p:grpSp>
      <p:sp>
        <p:nvSpPr>
          <p:cNvPr id="10" name="TextBox 9"/>
          <p:cNvSpPr txBox="1"/>
          <p:nvPr/>
        </p:nvSpPr>
        <p:spPr>
          <a:xfrm>
            <a:off x="4490985" y="3810000"/>
            <a:ext cx="2671815" cy="452191"/>
          </a:xfrm>
          <a:prstGeom prst="rect">
            <a:avLst/>
          </a:prstGeom>
          <a:noFill/>
        </p:spPr>
        <p:txBody>
          <a:bodyPr wrap="square" lIns="82058" tIns="41029" rIns="82058" bIns="41029" rtlCol="0">
            <a:spAutoFit/>
          </a:bodyPr>
          <a:lstStyle/>
          <a:p>
            <a:r>
              <a:rPr lang="en-US" sz="1200" dirty="0" smtClean="0"/>
              <a:t>(Above) 18-in diameter DMR vessel (left) and Process Gas Filter (right)  </a:t>
            </a:r>
            <a:endParaRPr lang="en-US" sz="1200" dirty="0"/>
          </a:p>
        </p:txBody>
      </p:sp>
      <p:sp>
        <p:nvSpPr>
          <p:cNvPr id="11" name="Title 1"/>
          <p:cNvSpPr>
            <a:spLocks noGrp="1"/>
          </p:cNvSpPr>
          <p:nvPr>
            <p:ph type="title"/>
          </p:nvPr>
        </p:nvSpPr>
        <p:spPr>
          <a:xfrm>
            <a:off x="1934678" y="152400"/>
            <a:ext cx="7056922" cy="505538"/>
          </a:xfrm>
        </p:spPr>
        <p:txBody>
          <a:bodyPr/>
          <a:lstStyle/>
          <a:p>
            <a:r>
              <a:rPr lang="en-US" sz="2400" dirty="0" smtClean="0"/>
              <a:t>Use of Hazen to Resolve Chemical/Physical Challenges</a:t>
            </a:r>
            <a:endParaRPr lang="en-US" sz="2400" dirty="0"/>
          </a:p>
        </p:txBody>
      </p:sp>
    </p:spTree>
    <p:extLst>
      <p:ext uri="{BB962C8B-B14F-4D97-AF65-F5344CB8AC3E}">
        <p14:creationId xmlns:p14="http://schemas.microsoft.com/office/powerpoint/2010/main" val="104801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56462"/>
            <a:ext cx="6019800" cy="505538"/>
          </a:xfrm>
        </p:spPr>
        <p:txBody>
          <a:bodyPr/>
          <a:lstStyle/>
          <a:p>
            <a:r>
              <a:rPr lang="en-US" dirty="0" smtClean="0"/>
              <a:t>Phase II, Simulant Run 1 </a:t>
            </a:r>
            <a:endParaRPr lang="en-US" dirty="0"/>
          </a:p>
        </p:txBody>
      </p:sp>
      <p:sp>
        <p:nvSpPr>
          <p:cNvPr id="5" name="Content Placeholder 2"/>
          <p:cNvSpPr>
            <a:spLocks noGrp="1"/>
          </p:cNvSpPr>
          <p:nvPr>
            <p:ph idx="1"/>
          </p:nvPr>
        </p:nvSpPr>
        <p:spPr>
          <a:xfrm>
            <a:off x="457200" y="1219200"/>
            <a:ext cx="4953000" cy="5105400"/>
          </a:xfrm>
          <a:ln>
            <a:noFill/>
          </a:ln>
        </p:spPr>
        <p:txBody>
          <a:bodyPr>
            <a:noAutofit/>
          </a:bodyPr>
          <a:lstStyle/>
          <a:p>
            <a:pPr>
              <a:buClr>
                <a:srgbClr val="1F497D"/>
              </a:buClr>
              <a:buFont typeface="Calibri" panose="020F0502020204030204" pitchFamily="34" charset="0"/>
              <a:buChar char="•"/>
            </a:pPr>
            <a:r>
              <a:rPr lang="en-US" sz="2000" dirty="0" smtClean="0">
                <a:solidFill>
                  <a:schemeClr val="tx1"/>
                </a:solidFill>
              </a:rPr>
              <a:t>The primary objective of Phase II, Simulant Run 1 was to test the new auger-grinder.</a:t>
            </a:r>
          </a:p>
          <a:p>
            <a:pPr lvl="1">
              <a:buClr>
                <a:srgbClr val="1F497D"/>
              </a:buClr>
              <a:buFont typeface="Calibri" panose="020F0502020204030204" pitchFamily="34" charset="0"/>
              <a:buChar char="•"/>
            </a:pPr>
            <a:r>
              <a:rPr lang="en-US" dirty="0" smtClean="0">
                <a:solidFill>
                  <a:schemeClr val="tx1"/>
                </a:solidFill>
              </a:rPr>
              <a:t>Newly redesigned auger-grinder operated as designed.</a:t>
            </a:r>
          </a:p>
          <a:p>
            <a:pPr lvl="1">
              <a:buClr>
                <a:srgbClr val="1F497D"/>
              </a:buClr>
              <a:buFont typeface="Calibri" panose="020F0502020204030204" pitchFamily="34" charset="0"/>
              <a:buChar char="•"/>
            </a:pPr>
            <a:r>
              <a:rPr lang="en-US" dirty="0" smtClean="0">
                <a:solidFill>
                  <a:schemeClr val="tx1"/>
                </a:solidFill>
              </a:rPr>
              <a:t>More than 18,000 gallons of simulant were converted to a granular solid and were successfully transferred by the auger-grinder.</a:t>
            </a:r>
          </a:p>
          <a:p>
            <a:pPr lvl="1">
              <a:buClr>
                <a:srgbClr val="1F497D"/>
              </a:buClr>
              <a:buFont typeface="Calibri" panose="020F0502020204030204" pitchFamily="34" charset="0"/>
              <a:buChar char="•"/>
            </a:pPr>
            <a:r>
              <a:rPr lang="en-US" dirty="0" smtClean="0">
                <a:solidFill>
                  <a:schemeClr val="tx1"/>
                </a:solidFill>
              </a:rPr>
              <a:t>No indication of cementation or seizing.</a:t>
            </a:r>
            <a:endParaRPr lang="en-US" dirty="0">
              <a:solidFill>
                <a:schemeClr val="tx1"/>
              </a:solidFill>
            </a:endParaRPr>
          </a:p>
          <a:p>
            <a:pPr>
              <a:buClr>
                <a:srgbClr val="1F497D"/>
              </a:buClr>
              <a:buFont typeface="Calibri" panose="020F0502020204030204" pitchFamily="34" charset="0"/>
              <a:buChar char="•"/>
            </a:pPr>
            <a:r>
              <a:rPr lang="en-US" sz="2000" dirty="0" smtClean="0">
                <a:solidFill>
                  <a:schemeClr val="tx1"/>
                </a:solidFill>
              </a:rPr>
              <a:t>Some of the same chemistry/physical challenges within the DMR were noted during Simulant Run 1, however this was anticipated.</a:t>
            </a:r>
            <a:r>
              <a:rPr lang="en-US" sz="1800" dirty="0" smtClean="0">
                <a:solidFill>
                  <a:schemeClr val="tx1"/>
                </a:solidFill>
              </a:rPr>
              <a:t> </a:t>
            </a:r>
          </a:p>
          <a:p>
            <a:pPr lvl="1">
              <a:buClr>
                <a:srgbClr val="1F497D"/>
              </a:buClr>
              <a:buFont typeface="Calibri" panose="020F0502020204030204" pitchFamily="34" charset="0"/>
              <a:buChar char="•"/>
            </a:pPr>
            <a:r>
              <a:rPr lang="en-US" dirty="0" smtClean="0">
                <a:solidFill>
                  <a:schemeClr val="tx1"/>
                </a:solidFill>
              </a:rPr>
              <a:t>Such issues will be addressed through equipment modifications, replacement, and additions during the outage, and tested during Simulant  Run 2.</a:t>
            </a:r>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19805" y="1752600"/>
            <a:ext cx="339560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19806" y="3965608"/>
            <a:ext cx="3395608" cy="523220"/>
          </a:xfrm>
          <a:prstGeom prst="rect">
            <a:avLst/>
          </a:prstGeom>
          <a:noFill/>
        </p:spPr>
        <p:txBody>
          <a:bodyPr wrap="square" rtlCol="0">
            <a:spAutoFit/>
          </a:bodyPr>
          <a:lstStyle/>
          <a:p>
            <a:r>
              <a:rPr lang="en-US" sz="1400" dirty="0" smtClean="0"/>
              <a:t>Product generated during most recent simulant run. </a:t>
            </a:r>
            <a:endParaRPr lang="en-US" sz="1400" dirty="0"/>
          </a:p>
        </p:txBody>
      </p:sp>
    </p:spTree>
    <p:extLst>
      <p:ext uri="{BB962C8B-B14F-4D97-AF65-F5344CB8AC3E}">
        <p14:creationId xmlns:p14="http://schemas.microsoft.com/office/powerpoint/2010/main" val="395708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564808" y="6396505"/>
            <a:ext cx="366516" cy="334648"/>
          </a:xfrm>
        </p:spPr>
        <p:txBody>
          <a:bodyPr/>
          <a:lstStyle/>
          <a:p>
            <a:fld id="{6BC5524F-9ACA-4FBB-B995-B32E6B9BC57E}" type="slidenum">
              <a:rPr lang="en-US" altLang="en-US" sz="900"/>
              <a:pPr/>
              <a:t>16</a:t>
            </a:fld>
            <a:endParaRPr lang="en-US" altLang="en-US" sz="900" dirty="0"/>
          </a:p>
        </p:txBody>
      </p:sp>
      <p:sp>
        <p:nvSpPr>
          <p:cNvPr id="12" name="Content Placeholder 2"/>
          <p:cNvSpPr>
            <a:spLocks noGrp="1"/>
          </p:cNvSpPr>
          <p:nvPr>
            <p:ph idx="1"/>
          </p:nvPr>
        </p:nvSpPr>
        <p:spPr>
          <a:xfrm>
            <a:off x="295888" y="1219200"/>
            <a:ext cx="6289516" cy="4038600"/>
          </a:xfrm>
        </p:spPr>
        <p:txBody>
          <a:bodyPr>
            <a:noAutofit/>
          </a:bodyPr>
          <a:lstStyle/>
          <a:p>
            <a:pPr>
              <a:spcBef>
                <a:spcPts val="538"/>
              </a:spcBef>
              <a:spcAft>
                <a:spcPts val="538"/>
              </a:spcAft>
              <a:buClr>
                <a:srgbClr val="1F497D"/>
              </a:buClr>
              <a:buFont typeface="Calibri" panose="020F0502020204030204" pitchFamily="34" charset="0"/>
              <a:buChar char="•"/>
            </a:pPr>
            <a:r>
              <a:rPr lang="en-US" sz="2000" dirty="0" smtClean="0">
                <a:solidFill>
                  <a:schemeClr val="tx1"/>
                </a:solidFill>
              </a:rPr>
              <a:t>During this spring/summer, the DMR will be modified to allow access to the interior of the vessel.</a:t>
            </a:r>
          </a:p>
          <a:p>
            <a:pPr>
              <a:spcBef>
                <a:spcPts val="538"/>
              </a:spcBef>
              <a:spcAft>
                <a:spcPts val="538"/>
              </a:spcAft>
              <a:buClr>
                <a:srgbClr val="1F497D"/>
              </a:buClr>
              <a:buFont typeface="Calibri" panose="020F0502020204030204" pitchFamily="34" charset="0"/>
              <a:buChar char="•"/>
            </a:pPr>
            <a:r>
              <a:rPr lang="en-US" sz="2000" dirty="0" smtClean="0">
                <a:solidFill>
                  <a:schemeClr val="tx1"/>
                </a:solidFill>
              </a:rPr>
              <a:t>The ring header, damaged </a:t>
            </a:r>
            <a:r>
              <a:rPr lang="en-US" sz="2000" dirty="0">
                <a:solidFill>
                  <a:schemeClr val="tx1"/>
                </a:solidFill>
              </a:rPr>
              <a:t>due to fluidizing jet impingement during </a:t>
            </a:r>
            <a:r>
              <a:rPr lang="en-US" sz="2000" dirty="0" smtClean="0">
                <a:solidFill>
                  <a:schemeClr val="tx1"/>
                </a:solidFill>
              </a:rPr>
              <a:t>the December </a:t>
            </a:r>
            <a:r>
              <a:rPr lang="en-US" sz="2000" dirty="0">
                <a:solidFill>
                  <a:schemeClr val="tx1"/>
                </a:solidFill>
              </a:rPr>
              <a:t>2015 simulant </a:t>
            </a:r>
            <a:r>
              <a:rPr lang="en-US" sz="2000" dirty="0" smtClean="0">
                <a:solidFill>
                  <a:schemeClr val="tx1"/>
                </a:solidFill>
              </a:rPr>
              <a:t>run, needs to be replaced.</a:t>
            </a:r>
            <a:endParaRPr lang="en-US" sz="2000" dirty="0">
              <a:solidFill>
                <a:schemeClr val="tx1"/>
              </a:solidFill>
            </a:endParaRPr>
          </a:p>
          <a:p>
            <a:pPr>
              <a:spcBef>
                <a:spcPts val="538"/>
              </a:spcBef>
              <a:spcAft>
                <a:spcPts val="538"/>
              </a:spcAft>
              <a:buClr>
                <a:srgbClr val="1F497D"/>
              </a:buClr>
              <a:buFont typeface="Calibri" panose="020F0502020204030204" pitchFamily="34" charset="0"/>
              <a:buChar char="•"/>
            </a:pPr>
            <a:r>
              <a:rPr lang="en-US" sz="2000" dirty="0" smtClean="0">
                <a:solidFill>
                  <a:schemeClr val="tx1"/>
                </a:solidFill>
              </a:rPr>
              <a:t>A gas heater, associated piping, and controls will be installed to </a:t>
            </a:r>
            <a:r>
              <a:rPr lang="en-US" sz="2000" dirty="0">
                <a:solidFill>
                  <a:schemeClr val="tx1"/>
                </a:solidFill>
              </a:rPr>
              <a:t>allow </a:t>
            </a:r>
            <a:r>
              <a:rPr lang="en-US" sz="2000" dirty="0" smtClean="0">
                <a:solidFill>
                  <a:schemeClr val="tx1"/>
                </a:solidFill>
              </a:rPr>
              <a:t>the introduction of </a:t>
            </a:r>
            <a:r>
              <a:rPr lang="en-US" sz="2000" dirty="0">
                <a:solidFill>
                  <a:schemeClr val="tx1"/>
                </a:solidFill>
              </a:rPr>
              <a:t>carbon dioxide and nitrogen gases inside the </a:t>
            </a:r>
            <a:r>
              <a:rPr lang="en-US" sz="2000" dirty="0" smtClean="0">
                <a:solidFill>
                  <a:schemeClr val="tx1"/>
                </a:solidFill>
              </a:rPr>
              <a:t>DMR ring header. </a:t>
            </a:r>
          </a:p>
          <a:p>
            <a:pPr lvl="1">
              <a:spcBef>
                <a:spcPts val="538"/>
              </a:spcBef>
              <a:spcAft>
                <a:spcPts val="538"/>
              </a:spcAft>
            </a:pPr>
            <a:r>
              <a:rPr lang="en-US" sz="1700" dirty="0" smtClean="0">
                <a:solidFill>
                  <a:schemeClr val="tx1"/>
                </a:solidFill>
              </a:rPr>
              <a:t>Will improve </a:t>
            </a:r>
            <a:r>
              <a:rPr lang="en-US" sz="1700" dirty="0">
                <a:solidFill>
                  <a:schemeClr val="tx1"/>
                </a:solidFill>
              </a:rPr>
              <a:t>the chemical reactions and fluidization of media and granular waste product.</a:t>
            </a:r>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3199" t="1876" r="14339" b="1830"/>
          <a:stretch/>
        </p:blipFill>
        <p:spPr bwMode="auto">
          <a:xfrm>
            <a:off x="6585404" y="1435516"/>
            <a:ext cx="2418248" cy="427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8797" y="4572000"/>
            <a:ext cx="3012288" cy="162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V="1">
            <a:off x="6669514" y="4849146"/>
            <a:ext cx="392212" cy="1793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5855160" y="4835113"/>
            <a:ext cx="783195" cy="482969"/>
          </a:xfrm>
          <a:prstGeom prst="rect">
            <a:avLst/>
          </a:prstGeom>
          <a:noFill/>
        </p:spPr>
        <p:txBody>
          <a:bodyPr wrap="none" lIns="82058" tIns="41029" rIns="82058" bIns="41029" rtlCol="0">
            <a:spAutoFit/>
          </a:bodyPr>
          <a:lstStyle/>
          <a:p>
            <a:pPr algn="ctr"/>
            <a:r>
              <a:rPr lang="en-US" sz="1300" dirty="0"/>
              <a:t>Manway </a:t>
            </a:r>
          </a:p>
          <a:p>
            <a:pPr algn="ctr"/>
            <a:r>
              <a:rPr lang="en-US" sz="1300" dirty="0"/>
              <a:t>Access</a:t>
            </a:r>
          </a:p>
        </p:txBody>
      </p:sp>
      <p:sp>
        <p:nvSpPr>
          <p:cNvPr id="10" name="TextBox 9"/>
          <p:cNvSpPr txBox="1"/>
          <p:nvPr/>
        </p:nvSpPr>
        <p:spPr>
          <a:xfrm>
            <a:off x="3581400" y="5257800"/>
            <a:ext cx="996074" cy="282914"/>
          </a:xfrm>
          <a:prstGeom prst="rect">
            <a:avLst/>
          </a:prstGeom>
          <a:noFill/>
        </p:spPr>
        <p:txBody>
          <a:bodyPr wrap="none" lIns="82058" tIns="41029" rIns="82058" bIns="41029" rtlCol="0">
            <a:spAutoFit/>
          </a:bodyPr>
          <a:lstStyle/>
          <a:p>
            <a:pPr algn="ctr"/>
            <a:r>
              <a:rPr lang="en-US" sz="1300" dirty="0"/>
              <a:t>Ring Header</a:t>
            </a:r>
          </a:p>
        </p:txBody>
      </p:sp>
      <p:sp>
        <p:nvSpPr>
          <p:cNvPr id="11" name="Title 1"/>
          <p:cNvSpPr>
            <a:spLocks noGrp="1"/>
          </p:cNvSpPr>
          <p:nvPr>
            <p:ph type="title"/>
          </p:nvPr>
        </p:nvSpPr>
        <p:spPr>
          <a:xfrm>
            <a:off x="1752600" y="0"/>
            <a:ext cx="7543800" cy="800100"/>
          </a:xfrm>
        </p:spPr>
        <p:txBody>
          <a:bodyPr/>
          <a:lstStyle/>
          <a:p>
            <a:pPr>
              <a:tabLst>
                <a:tab pos="5772150" algn="l"/>
              </a:tabLst>
            </a:pPr>
            <a:r>
              <a:rPr lang="en-US" sz="2400" dirty="0" smtClean="0"/>
              <a:t>Upcoming Mechanical/Equipment Changes </a:t>
            </a:r>
            <a:endParaRPr lang="en-US" dirty="0"/>
          </a:p>
        </p:txBody>
      </p:sp>
    </p:spTree>
    <p:extLst>
      <p:ext uri="{BB962C8B-B14F-4D97-AF65-F5344CB8AC3E}">
        <p14:creationId xmlns:p14="http://schemas.microsoft.com/office/powerpoint/2010/main" val="3236215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6928" y="200727"/>
            <a:ext cx="6997565" cy="461665"/>
          </a:xfrm>
          <a:prstGeom prst="rect">
            <a:avLst/>
          </a:prstGeom>
          <a:noFill/>
        </p:spPr>
        <p:txBody>
          <a:bodyPr wrap="square" rtlCol="0">
            <a:spAutoFit/>
          </a:bodyPr>
          <a:lstStyle/>
          <a:p>
            <a:r>
              <a:rPr lang="en-US" sz="2400" dirty="0" smtClean="0">
                <a:solidFill>
                  <a:schemeClr val="bg1"/>
                </a:solidFill>
              </a:rPr>
              <a:t>Future of Advanced Mixed Waste Treatment Plant</a:t>
            </a:r>
            <a:endParaRPr lang="en-US" sz="2400" dirty="0">
              <a:solidFill>
                <a:schemeClr val="bg1"/>
              </a:solidFill>
            </a:endParaRPr>
          </a:p>
        </p:txBody>
      </p:sp>
      <p:sp>
        <p:nvSpPr>
          <p:cNvPr id="4" name="TextBox 3"/>
          <p:cNvSpPr txBox="1"/>
          <p:nvPr/>
        </p:nvSpPr>
        <p:spPr>
          <a:xfrm>
            <a:off x="295572" y="4137548"/>
            <a:ext cx="8578921" cy="203132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Treatment of Idaho transuranic waste will be completed by Dec. 31, 2018. </a:t>
            </a:r>
          </a:p>
          <a:p>
            <a:pPr marL="285750" indent="-285750">
              <a:buFont typeface="Arial" panose="020B0604020202020204" pitchFamily="34" charset="0"/>
              <a:buChar char="•"/>
            </a:pPr>
            <a:r>
              <a:rPr lang="en-US" dirty="0" smtClean="0"/>
              <a:t>DOE has identified quantities of transuranic waste at other DOE sites that could be treated at AMWTP prior to shipment to WIPP for disposal.</a:t>
            </a:r>
          </a:p>
          <a:p>
            <a:pPr marL="285750" indent="-285750">
              <a:buFont typeface="Arial" panose="020B0604020202020204" pitchFamily="34" charset="0"/>
              <a:buChar char="•"/>
            </a:pPr>
            <a:r>
              <a:rPr lang="en-US" dirty="0" smtClean="0"/>
              <a:t>Using AMWTP treatment capabilities could be more economical than constructing comparable treatment capabilities at these sites around the country.</a:t>
            </a:r>
          </a:p>
          <a:p>
            <a:pPr marL="285750" indent="-285750">
              <a:buFont typeface="Arial" panose="020B0604020202020204" pitchFamily="34" charset="0"/>
              <a:buChar char="•"/>
            </a:pPr>
            <a:r>
              <a:rPr lang="en-US" dirty="0"/>
              <a:t>DOE continues to review internal studies on potential for using AMWTP to treat off-site wastes after the Idaho mission is complete</a:t>
            </a:r>
            <a:r>
              <a:rPr lang="en-US" dirty="0" smtClean="0"/>
              <a:t>.</a:t>
            </a:r>
            <a:endParaRPr lang="en-US" dirty="0"/>
          </a:p>
        </p:txBody>
      </p:sp>
      <p:pic>
        <p:nvPicPr>
          <p:cNvPr id="6" name="Picture 2" descr="O:\DOE-ID\EM-ICP\WDP\Leake\Pictures\IIP\New_SBL_Brokk_2.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79" t="18265" r="24930" b="18086"/>
          <a:stretch/>
        </p:blipFill>
        <p:spPr bwMode="auto">
          <a:xfrm>
            <a:off x="201563" y="808071"/>
            <a:ext cx="3908426" cy="309978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48648" y="3446192"/>
            <a:ext cx="4779849" cy="461665"/>
          </a:xfrm>
          <a:prstGeom prst="rect">
            <a:avLst/>
          </a:prstGeom>
          <a:noFill/>
        </p:spPr>
        <p:txBody>
          <a:bodyPr wrap="square" rtlCol="0">
            <a:spAutoFit/>
          </a:bodyPr>
          <a:lstStyle/>
          <a:p>
            <a:r>
              <a:rPr lang="en-US" sz="1200" dirty="0" smtClean="0"/>
              <a:t>New equipment, like this Brokk 4000 robotic arm, could be utilized in a continuing AMWTP future mission to treat waste from off-site. </a:t>
            </a:r>
            <a:endParaRPr lang="en-US" sz="1200" dirty="0"/>
          </a:p>
        </p:txBody>
      </p:sp>
    </p:spTree>
    <p:extLst>
      <p:ext uri="{BB962C8B-B14F-4D97-AF65-F5344CB8AC3E}">
        <p14:creationId xmlns:p14="http://schemas.microsoft.com/office/powerpoint/2010/main" val="20877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676" y="117772"/>
            <a:ext cx="7218971" cy="461665"/>
          </a:xfrm>
          <a:prstGeom prst="rect">
            <a:avLst/>
          </a:prstGeom>
          <a:noFill/>
        </p:spPr>
        <p:txBody>
          <a:bodyPr wrap="square" rtlCol="0">
            <a:spAutoFit/>
          </a:bodyPr>
          <a:lstStyle/>
          <a:p>
            <a:r>
              <a:rPr lang="en-US" sz="2400" dirty="0" smtClean="0">
                <a:solidFill>
                  <a:schemeClr val="bg1"/>
                </a:solidFill>
              </a:rPr>
              <a:t>Future of Advanced Mixed Waste Treatment Plant </a:t>
            </a:r>
            <a:endParaRPr lang="en-US" sz="2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46" y="1191802"/>
            <a:ext cx="6007642" cy="4505732"/>
          </a:xfrm>
          <a:prstGeom prst="rect">
            <a:avLst/>
          </a:prstGeom>
        </p:spPr>
      </p:pic>
      <p:sp>
        <p:nvSpPr>
          <p:cNvPr id="5" name="TextBox 4"/>
          <p:cNvSpPr txBox="1"/>
          <p:nvPr/>
        </p:nvSpPr>
        <p:spPr>
          <a:xfrm>
            <a:off x="6246689" y="1321009"/>
            <a:ext cx="289731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Idaho Settlement Agreement allows DOE to treat out-of-state waste from other facilities at AMWTP, as long as it is treated within 6 months of receipt, and shipped out of Idaho within 6 months of treatment.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Senior DOE management will determine, with appropriate government and other stakeholder input, whether to pursue future mission.</a:t>
            </a:r>
          </a:p>
        </p:txBody>
      </p:sp>
      <p:sp>
        <p:nvSpPr>
          <p:cNvPr id="6" name="TextBox 5"/>
          <p:cNvSpPr txBox="1"/>
          <p:nvPr/>
        </p:nvSpPr>
        <p:spPr>
          <a:xfrm>
            <a:off x="239047" y="5887092"/>
            <a:ext cx="6007642" cy="523220"/>
          </a:xfrm>
          <a:prstGeom prst="rect">
            <a:avLst/>
          </a:prstGeom>
          <a:noFill/>
        </p:spPr>
        <p:txBody>
          <a:bodyPr wrap="square" rtlCol="0">
            <a:spAutoFit/>
          </a:bodyPr>
          <a:lstStyle/>
          <a:p>
            <a:r>
              <a:rPr lang="en-US" sz="1400" dirty="0" smtClean="0"/>
              <a:t>AMWTP waste compactor is key element of plant’s ability to treat transuranic wastes for off-site disposal. </a:t>
            </a:r>
            <a:endParaRPr lang="en-US" sz="1400" dirty="0"/>
          </a:p>
        </p:txBody>
      </p:sp>
    </p:spTree>
    <p:extLst>
      <p:ext uri="{BB962C8B-B14F-4D97-AF65-F5344CB8AC3E}">
        <p14:creationId xmlns:p14="http://schemas.microsoft.com/office/powerpoint/2010/main" val="373162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Stored Transuranic Waste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17" y="791110"/>
            <a:ext cx="5377504" cy="43250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123" y="4358509"/>
            <a:ext cx="2866225" cy="2258319"/>
          </a:xfrm>
          <a:prstGeom prst="rect">
            <a:avLst/>
          </a:prstGeom>
        </p:spPr>
      </p:pic>
      <p:sp>
        <p:nvSpPr>
          <p:cNvPr id="4" name="TextBox 3"/>
          <p:cNvSpPr txBox="1"/>
          <p:nvPr/>
        </p:nvSpPr>
        <p:spPr>
          <a:xfrm>
            <a:off x="6113124" y="984517"/>
            <a:ext cx="2928134" cy="5632311"/>
          </a:xfrm>
          <a:prstGeom prst="rect">
            <a:avLst/>
          </a:prstGeom>
          <a:noFill/>
        </p:spPr>
        <p:txBody>
          <a:bodyPr wrap="square" rtlCol="0">
            <a:spAutoFit/>
          </a:bodyPr>
          <a:lstStyle/>
          <a:p>
            <a:r>
              <a:rPr lang="en-US" dirty="0" smtClean="0"/>
              <a:t>Background:</a:t>
            </a:r>
          </a:p>
          <a:p>
            <a:pPr marL="285750" indent="-285750">
              <a:buFont typeface="Arial" panose="020B0604020202020204" pitchFamily="34" charset="0"/>
              <a:buChar char="•"/>
            </a:pPr>
            <a:r>
              <a:rPr lang="en-US" dirty="0" smtClean="0"/>
              <a:t>From 1970 to 1984, DOE’s Idaho Site received and stored about 65,000 cubic meters of transuranic waste from other sites.</a:t>
            </a:r>
          </a:p>
          <a:p>
            <a:pPr marL="285750" indent="-285750">
              <a:buFont typeface="Arial" panose="020B0604020202020204" pitchFamily="34" charset="0"/>
              <a:buChar char="•"/>
            </a:pPr>
            <a:r>
              <a:rPr lang="en-US" dirty="0" smtClean="0"/>
              <a:t>Waste was stacked on an asphalt pad, then covered with an earthen berm.</a:t>
            </a:r>
          </a:p>
          <a:p>
            <a:pPr marL="285750" indent="-285750">
              <a:buFont typeface="Arial" panose="020B0604020202020204" pitchFamily="34" charset="0"/>
              <a:buChar char="•"/>
            </a:pPr>
            <a:r>
              <a:rPr lang="en-US" dirty="0" smtClean="0"/>
              <a:t>In the 1990s, a large retrieval building was constructed over the berm. </a:t>
            </a:r>
          </a:p>
          <a:p>
            <a:pPr marL="285750" indent="-285750">
              <a:buFont typeface="Arial" panose="020B0604020202020204" pitchFamily="34" charset="0"/>
              <a:buChar char="•"/>
            </a:pPr>
            <a:r>
              <a:rPr lang="en-US" dirty="0" smtClean="0"/>
              <a:t>In 2003 DOE’s</a:t>
            </a:r>
            <a:r>
              <a:rPr lang="en-US" dirty="0" smtClean="0">
                <a:solidFill>
                  <a:srgbClr val="FF0000"/>
                </a:solidFill>
              </a:rPr>
              <a:t> </a:t>
            </a:r>
            <a:r>
              <a:rPr lang="en-US" dirty="0" smtClean="0"/>
              <a:t>contractor began the task of retrieving the waste so  it could be characterized, repackaged, certified and shipped off-site for disposal.</a:t>
            </a:r>
            <a:endParaRPr lang="en-US" dirty="0"/>
          </a:p>
        </p:txBody>
      </p:sp>
    </p:spTree>
    <p:extLst>
      <p:ext uri="{BB962C8B-B14F-4D97-AF65-F5344CB8AC3E}">
        <p14:creationId xmlns:p14="http://schemas.microsoft.com/office/powerpoint/2010/main" val="33444857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8264" y="141074"/>
            <a:ext cx="6107987" cy="505538"/>
          </a:xfrm>
        </p:spPr>
        <p:txBody>
          <a:bodyPr/>
          <a:lstStyle/>
          <a:p>
            <a:r>
              <a:rPr lang="en-US" dirty="0" smtClean="0"/>
              <a:t>Completion of Stored Waste Retrieval</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111" y="3768904"/>
            <a:ext cx="4063428" cy="2708952"/>
          </a:xfrm>
          <a:prstGeom prst="rect">
            <a:avLst/>
          </a:prstGeom>
        </p:spPr>
      </p:pic>
      <p:sp>
        <p:nvSpPr>
          <p:cNvPr id="7" name="TextBox 6"/>
          <p:cNvSpPr txBox="1"/>
          <p:nvPr/>
        </p:nvSpPr>
        <p:spPr>
          <a:xfrm>
            <a:off x="195210" y="1269678"/>
            <a:ext cx="2506894"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last of the 65,000 cubic meters of stored transuranic waste was retrieved in February of this year.</a:t>
            </a:r>
          </a:p>
          <a:p>
            <a:pPr marL="285750" indent="-285750">
              <a:buFont typeface="Arial" panose="020B0604020202020204" pitchFamily="34" charset="0"/>
              <a:buChar char="•"/>
            </a:pPr>
            <a:r>
              <a:rPr lang="en-US" sz="2000" dirty="0" smtClean="0"/>
              <a:t>Idaho Gov. Otter  and other state officials attended </a:t>
            </a:r>
          </a:p>
          <a:p>
            <a:r>
              <a:rPr lang="en-US" sz="2000" dirty="0" smtClean="0"/>
              <a:t>     celebration on </a:t>
            </a:r>
          </a:p>
          <a:p>
            <a:r>
              <a:rPr lang="en-US" sz="2000" dirty="0"/>
              <a:t> </a:t>
            </a:r>
            <a:r>
              <a:rPr lang="en-US" sz="2000" dirty="0" smtClean="0"/>
              <a:t>    March 2, 2017. </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958" y="803952"/>
            <a:ext cx="5091415" cy="2863922"/>
          </a:xfrm>
          <a:prstGeom prst="rect">
            <a:avLst/>
          </a:prstGeom>
        </p:spPr>
      </p:pic>
      <p:sp>
        <p:nvSpPr>
          <p:cNvPr id="9" name="TextBox 8"/>
          <p:cNvSpPr txBox="1"/>
          <p:nvPr/>
        </p:nvSpPr>
        <p:spPr>
          <a:xfrm>
            <a:off x="7294652" y="3945276"/>
            <a:ext cx="1746606" cy="2585323"/>
          </a:xfrm>
          <a:prstGeom prst="rect">
            <a:avLst/>
          </a:prstGeom>
          <a:noFill/>
        </p:spPr>
        <p:txBody>
          <a:bodyPr wrap="square" rtlCol="0">
            <a:spAutoFit/>
          </a:bodyPr>
          <a:lstStyle/>
          <a:p>
            <a:r>
              <a:rPr lang="en-US" dirty="0" smtClean="0"/>
              <a:t>The last box remaining to be retrieved (above); Gov. Otter at ceremony marking completion (left).</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229" y="205483"/>
            <a:ext cx="4266296" cy="523220"/>
          </a:xfrm>
          <a:prstGeom prst="rect">
            <a:avLst/>
          </a:prstGeom>
          <a:noFill/>
        </p:spPr>
        <p:txBody>
          <a:bodyPr wrap="none" rtlCol="0">
            <a:spAutoFit/>
          </a:bodyPr>
          <a:lstStyle/>
          <a:p>
            <a:r>
              <a:rPr lang="en-US" sz="2800" dirty="0" smtClean="0">
                <a:solidFill>
                  <a:schemeClr val="bg1"/>
                </a:solidFill>
              </a:rPr>
              <a:t>Shipping Transuranic Waste </a:t>
            </a:r>
            <a:endParaRPr lang="en-US"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3" y="1157814"/>
            <a:ext cx="4150759" cy="4117990"/>
          </a:xfrm>
          <a:prstGeom prst="rect">
            <a:avLst/>
          </a:prstGeom>
        </p:spPr>
      </p:pic>
      <p:sp>
        <p:nvSpPr>
          <p:cNvPr id="4" name="TextBox 3"/>
          <p:cNvSpPr txBox="1"/>
          <p:nvPr/>
        </p:nvSpPr>
        <p:spPr>
          <a:xfrm>
            <a:off x="4479533" y="5383658"/>
            <a:ext cx="4150759" cy="646331"/>
          </a:xfrm>
          <a:prstGeom prst="rect">
            <a:avLst/>
          </a:prstGeom>
          <a:noFill/>
        </p:spPr>
        <p:txBody>
          <a:bodyPr wrap="square" rtlCol="0">
            <a:spAutoFit/>
          </a:bodyPr>
          <a:lstStyle/>
          <a:p>
            <a:r>
              <a:rPr lang="en-US" sz="1200" dirty="0" smtClean="0"/>
              <a:t>Idaho State trooper Tony Anderson talks to attendees at the kick-off of the WIPP Road Show for the western corridor shipping route at Fort Hall on March 27, 2017. </a:t>
            </a:r>
            <a:endParaRPr lang="en-US" sz="1200" dirty="0"/>
          </a:p>
        </p:txBody>
      </p:sp>
      <p:sp>
        <p:nvSpPr>
          <p:cNvPr id="5" name="TextBox 4"/>
          <p:cNvSpPr txBox="1"/>
          <p:nvPr/>
        </p:nvSpPr>
        <p:spPr>
          <a:xfrm>
            <a:off x="297951" y="1345915"/>
            <a:ext cx="4109662" cy="3970318"/>
          </a:xfrm>
          <a:prstGeom prst="rect">
            <a:avLst/>
          </a:prstGeom>
          <a:noFill/>
        </p:spPr>
        <p:txBody>
          <a:bodyPr wrap="square" rtlCol="0">
            <a:spAutoFit/>
          </a:bodyPr>
          <a:lstStyle/>
          <a:p>
            <a:r>
              <a:rPr lang="en-US" dirty="0" smtClean="0"/>
              <a:t>Background:</a:t>
            </a:r>
          </a:p>
          <a:p>
            <a:pPr marL="285750" indent="-285750">
              <a:buFont typeface="Arial" panose="020B0604020202020204" pitchFamily="34" charset="0"/>
              <a:buChar char="•"/>
            </a:pPr>
            <a:r>
              <a:rPr lang="en-US" dirty="0" smtClean="0"/>
              <a:t>DOE’s Idaho Site is the largest shipper of transuranic  (TRU) waste to the Waste Isolation Pilot Plant (WIPP) in New Mexico for disposal.</a:t>
            </a:r>
          </a:p>
          <a:p>
            <a:pPr marL="285750" indent="-285750">
              <a:buFont typeface="Arial" panose="020B0604020202020204" pitchFamily="34" charset="0"/>
              <a:buChar char="•"/>
            </a:pPr>
            <a:r>
              <a:rPr lang="en-US" dirty="0" smtClean="0"/>
              <a:t> The Idaho Site has shipped more than 51,000 cubic meters of waste to WIPP and other licensed facilities for off-site disposal. </a:t>
            </a:r>
          </a:p>
          <a:p>
            <a:pPr marL="285750" indent="-285750">
              <a:buFont typeface="Arial" panose="020B0604020202020204" pitchFamily="34" charset="0"/>
              <a:buChar char="•"/>
            </a:pPr>
            <a:r>
              <a:rPr lang="en-US" dirty="0" smtClean="0"/>
              <a:t>In 2014, an underground fire and a radiation release at WIPP caused the repository to temporarily close. Consequently, shipments from Idaho  to WIPP ceased in February, 2014. </a:t>
            </a:r>
          </a:p>
        </p:txBody>
      </p:sp>
    </p:spTree>
    <p:extLst>
      <p:ext uri="{BB962C8B-B14F-4D97-AF65-F5344CB8AC3E}">
        <p14:creationId xmlns:p14="http://schemas.microsoft.com/office/powerpoint/2010/main" val="232784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908" y="110251"/>
            <a:ext cx="5163424" cy="505538"/>
          </a:xfrm>
        </p:spPr>
        <p:txBody>
          <a:bodyPr/>
          <a:lstStyle/>
          <a:p>
            <a:r>
              <a:rPr lang="en-US" dirty="0" smtClean="0"/>
              <a:t>Resuming WIPP Shipments</a:t>
            </a:r>
            <a:endParaRPr lang="en-US" dirty="0"/>
          </a:p>
        </p:txBody>
      </p:sp>
      <p:sp>
        <p:nvSpPr>
          <p:cNvPr id="5" name="TextBox 4"/>
          <p:cNvSpPr txBox="1"/>
          <p:nvPr/>
        </p:nvSpPr>
        <p:spPr>
          <a:xfrm>
            <a:off x="174662" y="4236109"/>
            <a:ext cx="8876872"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DOE resumed shipping transuranic waste from the Idaho Site to WIPP on April 6, 2017. We </a:t>
            </a:r>
            <a:r>
              <a:rPr lang="en-US" dirty="0"/>
              <a:t>are anticipating </a:t>
            </a:r>
            <a:r>
              <a:rPr lang="en-US" dirty="0" smtClean="0"/>
              <a:t> 60 </a:t>
            </a:r>
            <a:r>
              <a:rPr lang="en-US" dirty="0"/>
              <a:t>more shipments to WIPP between now and next January.</a:t>
            </a:r>
          </a:p>
          <a:p>
            <a:pPr marL="285750" indent="-285750">
              <a:buFont typeface="Arial" panose="020B0604020202020204" pitchFamily="34" charset="0"/>
              <a:buChar char="•"/>
            </a:pPr>
            <a:r>
              <a:rPr lang="en-US" dirty="0" smtClean="0"/>
              <a:t>We are in the process of verifying that all previously certified containers meet the new criteria for safe disposal at WIPP.</a:t>
            </a:r>
          </a:p>
          <a:p>
            <a:pPr marL="285750" indent="-285750">
              <a:buFont typeface="Arial" panose="020B0604020202020204" pitchFamily="34" charset="0"/>
              <a:buChar char="•"/>
            </a:pPr>
            <a:r>
              <a:rPr lang="en-US" dirty="0" smtClean="0"/>
              <a:t>We also have about 10,300 cubic meters of waste that remain to be treated and shipped for disposal.  </a:t>
            </a:r>
          </a:p>
        </p:txBody>
      </p:sp>
      <p:pic>
        <p:nvPicPr>
          <p:cNvPr id="1026" name="Picture 2" descr="C:\Users\buggerbp\AppData\Local\Microsoft\Windows\Temporary Internet Files\Content.Outlook\HFEFO7TC\FLUOR_AMWTP_TRUPACT_WIPP_APR2017 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9613" y="958532"/>
            <a:ext cx="4803007" cy="32024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134" y="3619099"/>
            <a:ext cx="3763478" cy="461665"/>
          </a:xfrm>
          <a:prstGeom prst="rect">
            <a:avLst/>
          </a:prstGeom>
          <a:noFill/>
        </p:spPr>
        <p:txBody>
          <a:bodyPr wrap="square" rtlCol="0">
            <a:spAutoFit/>
          </a:bodyPr>
          <a:lstStyle/>
          <a:p>
            <a:r>
              <a:rPr lang="en-US" sz="1200" dirty="0"/>
              <a:t>After a three-year hiatus, Idaho resumed shipping to WIPP on April 6, 2017.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554" y="105878"/>
            <a:ext cx="7026442" cy="505538"/>
          </a:xfrm>
        </p:spPr>
        <p:txBody>
          <a:bodyPr/>
          <a:lstStyle/>
          <a:p>
            <a:pPr algn="l"/>
            <a:r>
              <a:rPr lang="en-US" dirty="0" smtClean="0"/>
              <a:t>Settlement Agreement TRU Production Status</a:t>
            </a:r>
            <a:endParaRPr lang="en-US" dirty="0">
              <a:solidFill>
                <a:srgbClr val="FF0000"/>
              </a:solidFill>
            </a:endParaRPr>
          </a:p>
        </p:txBody>
      </p:sp>
      <p:sp>
        <p:nvSpPr>
          <p:cNvPr id="3" name="Rectangle 2"/>
          <p:cNvSpPr>
            <a:spLocks noChangeArrowheads="1"/>
          </p:cNvSpPr>
          <p:nvPr/>
        </p:nvSpPr>
        <p:spPr bwMode="auto">
          <a:xfrm>
            <a:off x="1867301" y="105878"/>
            <a:ext cx="7575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0" y="4846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7" y="1101437"/>
            <a:ext cx="82787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71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6647" y="159630"/>
            <a:ext cx="3971344" cy="523220"/>
          </a:xfrm>
          <a:prstGeom prst="rect">
            <a:avLst/>
          </a:prstGeom>
          <a:noFill/>
        </p:spPr>
        <p:txBody>
          <a:bodyPr wrap="none" rtlCol="0">
            <a:spAutoFit/>
          </a:bodyPr>
          <a:lstStyle/>
          <a:p>
            <a:r>
              <a:rPr lang="en-US" sz="2800" dirty="0" smtClean="0">
                <a:solidFill>
                  <a:schemeClr val="bg1"/>
                </a:solidFill>
              </a:rPr>
              <a:t>Buried Transuranic Waste </a:t>
            </a:r>
            <a:endParaRPr lang="en-US" sz="2800" dirty="0">
              <a:solidFill>
                <a:schemeClr val="bg1"/>
              </a:solidFill>
            </a:endParaRPr>
          </a:p>
        </p:txBody>
      </p:sp>
      <p:pic>
        <p:nvPicPr>
          <p:cNvPr id="1026" name="Picture 2" descr="C:\Users\buggerbp\Pictures\dumping barre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653" y="1284025"/>
            <a:ext cx="6530080" cy="2235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942" y="3657600"/>
            <a:ext cx="8825501" cy="3016210"/>
          </a:xfrm>
          <a:prstGeom prst="rect">
            <a:avLst/>
          </a:prstGeom>
          <a:noFill/>
        </p:spPr>
        <p:txBody>
          <a:bodyPr wrap="square" rtlCol="0">
            <a:spAutoFit/>
          </a:bodyPr>
          <a:lstStyle/>
          <a:p>
            <a:r>
              <a:rPr lang="en-US" sz="2800" dirty="0" smtClean="0"/>
              <a:t>Background:</a:t>
            </a:r>
          </a:p>
          <a:p>
            <a:pPr marL="285750" indent="-285750">
              <a:buFont typeface="Arial" panose="020B0604020202020204" pitchFamily="34" charset="0"/>
              <a:buChar char="•"/>
            </a:pPr>
            <a:r>
              <a:rPr lang="en-US" dirty="0" smtClean="0"/>
              <a:t>From 1954 to 1970, the Atomic Energy Commission’s contractors disposed of both transuranic and mixed low-level radioactive waste in unlined pits and trenches at  the Idaho Site.</a:t>
            </a:r>
          </a:p>
          <a:p>
            <a:pPr marL="285750" indent="-285750">
              <a:buFont typeface="Arial" panose="020B0604020202020204" pitchFamily="34" charset="0"/>
              <a:buChar char="•"/>
            </a:pPr>
            <a:r>
              <a:rPr lang="en-US" dirty="0" smtClean="0"/>
              <a:t>Under cleanup agreements reached with the State of Idaho and the Environmental Protection Agency, DOE and its contractors must remove targeted transuranic waste from at least 5.7 acres of the burial ground, and must retrieve and ship at least 7,485 cubic meters of targeted waste out of Idaho by the end of 2023. </a:t>
            </a:r>
          </a:p>
          <a:p>
            <a:pPr marL="285750" indent="-285750">
              <a:buFont typeface="Arial" panose="020B0604020202020204" pitchFamily="34" charset="0"/>
              <a:buChar char="•"/>
            </a:pPr>
            <a:r>
              <a:rPr lang="en-US" dirty="0" smtClean="0"/>
              <a:t>The agreements also require a cap over the burial ground, and continued monitoring and evaluation of the burial site and the aquifer. </a:t>
            </a:r>
            <a:endParaRPr lang="en-US" dirty="0"/>
          </a:p>
        </p:txBody>
      </p:sp>
    </p:spTree>
    <p:extLst>
      <p:ext uri="{BB962C8B-B14F-4D97-AF65-F5344CB8AC3E}">
        <p14:creationId xmlns:p14="http://schemas.microsoft.com/office/powerpoint/2010/main" val="313265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Buried Waste Exhumation </a:t>
            </a:r>
            <a:endParaRPr lang="en-US" dirty="0"/>
          </a:p>
        </p:txBody>
      </p:sp>
      <p:sp>
        <p:nvSpPr>
          <p:cNvPr id="5" name="TextBox 4"/>
          <p:cNvSpPr txBox="1"/>
          <p:nvPr/>
        </p:nvSpPr>
        <p:spPr>
          <a:xfrm>
            <a:off x="318499" y="1273996"/>
            <a:ext cx="7323543"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Retrieval of targeted buried waste remains ahead of schedule.</a:t>
            </a:r>
          </a:p>
          <a:p>
            <a:pPr marL="285750" indent="-285750">
              <a:buFont typeface="Arial" panose="020B0604020202020204" pitchFamily="34" charset="0"/>
              <a:buChar char="•"/>
            </a:pPr>
            <a:r>
              <a:rPr lang="en-US" dirty="0" smtClean="0"/>
              <a:t>Construction of the last retrieval enclosure should be finished this spring.</a:t>
            </a:r>
          </a:p>
          <a:p>
            <a:pPr marL="285750" indent="-285750">
              <a:buFont typeface="Arial" panose="020B0604020202020204" pitchFamily="34" charset="0"/>
              <a:buChar char="•"/>
            </a:pPr>
            <a:r>
              <a:rPr lang="en-US" dirty="0" smtClean="0"/>
              <a:t>Design work has begun on the cap for the burial ground. </a:t>
            </a:r>
            <a:endParaRPr lang="en-US" dirty="0"/>
          </a:p>
        </p:txBody>
      </p:sp>
      <p:pic>
        <p:nvPicPr>
          <p:cNvPr id="6" name="Picture 5"/>
          <p:cNvPicPr>
            <a:picLocks noChangeAspect="1"/>
          </p:cNvPicPr>
          <p:nvPr/>
        </p:nvPicPr>
        <p:blipFill rotWithShape="1">
          <a:blip r:embed="rId2"/>
          <a:srcRect l="20738" t="26266" r="22122" b="15032"/>
          <a:stretch/>
        </p:blipFill>
        <p:spPr bwMode="auto">
          <a:xfrm>
            <a:off x="719180" y="2331771"/>
            <a:ext cx="7058033" cy="407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844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7469" y="190453"/>
            <a:ext cx="3731021" cy="523220"/>
          </a:xfrm>
          <a:prstGeom prst="rect">
            <a:avLst/>
          </a:prstGeom>
          <a:noFill/>
        </p:spPr>
        <p:txBody>
          <a:bodyPr wrap="none" rtlCol="0">
            <a:spAutoFit/>
          </a:bodyPr>
          <a:lstStyle/>
          <a:p>
            <a:r>
              <a:rPr lang="en-US" sz="2800" dirty="0" smtClean="0">
                <a:solidFill>
                  <a:schemeClr val="bg1"/>
                </a:solidFill>
              </a:rPr>
              <a:t>Liquid Waste Treatment </a:t>
            </a:r>
            <a:endParaRPr lang="en-US" sz="2800" dirty="0">
              <a:solidFill>
                <a:schemeClr val="bg1"/>
              </a:solidFill>
            </a:endParaRPr>
          </a:p>
        </p:txBody>
      </p:sp>
      <p:pic>
        <p:nvPicPr>
          <p:cNvPr id="1026" name="Picture 2" descr="C:\Users\buggerbp\Pictures\IWTU flow she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837" y="1168398"/>
            <a:ext cx="6285163" cy="3567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209" y="873303"/>
            <a:ext cx="3143892" cy="5724644"/>
          </a:xfrm>
          <a:prstGeom prst="rect">
            <a:avLst/>
          </a:prstGeom>
          <a:noFill/>
        </p:spPr>
        <p:txBody>
          <a:bodyPr wrap="square" rtlCol="0">
            <a:spAutoFit/>
          </a:bodyPr>
          <a:lstStyle/>
          <a:p>
            <a:r>
              <a:rPr lang="en-US" sz="2400" dirty="0" smtClean="0"/>
              <a:t>Background:</a:t>
            </a:r>
          </a:p>
          <a:p>
            <a:pPr marL="285750" indent="-285750">
              <a:buFont typeface="Arial" panose="020B0604020202020204" pitchFamily="34" charset="0"/>
              <a:buChar char="•"/>
            </a:pPr>
            <a:r>
              <a:rPr lang="en-US" dirty="0" smtClean="0"/>
              <a:t>There are about 900,000 gallons of liquid radioactive waste stored in three stainless steel underground tanks at the Idaho Nuclear Technology and Engineering Center.</a:t>
            </a:r>
          </a:p>
          <a:p>
            <a:pPr marL="285750" indent="-285750">
              <a:buFont typeface="Arial" panose="020B0604020202020204" pitchFamily="34" charset="0"/>
              <a:buChar char="•"/>
            </a:pPr>
            <a:r>
              <a:rPr lang="en-US" dirty="0" smtClean="0"/>
              <a:t>Our regulatory </a:t>
            </a:r>
            <a:r>
              <a:rPr lang="en-US" smtClean="0"/>
              <a:t>agreements required this </a:t>
            </a:r>
            <a:r>
              <a:rPr lang="en-US" dirty="0" smtClean="0"/>
              <a:t>waste be solidified and the liquid waste tanks closed by December 31, 2012.</a:t>
            </a:r>
          </a:p>
          <a:p>
            <a:pPr marL="285750" indent="-285750">
              <a:buFont typeface="Arial" panose="020B0604020202020204" pitchFamily="34" charset="0"/>
              <a:buChar char="•"/>
            </a:pPr>
            <a:r>
              <a:rPr lang="en-US" dirty="0" smtClean="0"/>
              <a:t>The Integrated Waste Treatment Unit was constructed to treat the waste, but design and mechanical problems have prevented the beginning of waste treatment.</a:t>
            </a:r>
            <a:r>
              <a:rPr lang="en-US" strike="sngStrike" dirty="0" smtClean="0">
                <a:solidFill>
                  <a:srgbClr val="FF0000"/>
                </a:solidFill>
              </a:rPr>
              <a:t> </a:t>
            </a:r>
            <a:endParaRPr lang="en-US" strike="sngStrike" dirty="0">
              <a:solidFill>
                <a:srgbClr val="FF0000"/>
              </a:solidFill>
            </a:endParaRPr>
          </a:p>
        </p:txBody>
      </p:sp>
    </p:spTree>
    <p:extLst>
      <p:ext uri="{BB962C8B-B14F-4D97-AF65-F5344CB8AC3E}">
        <p14:creationId xmlns:p14="http://schemas.microsoft.com/office/powerpoint/2010/main" val="3136176024"/>
      </p:ext>
    </p:extLst>
  </p:cSld>
  <p:clrMapOvr>
    <a:masterClrMapping/>
  </p:clrMapOvr>
</p:sld>
</file>

<file path=ppt/theme/theme1.xml><?xml version="1.0" encoding="utf-8"?>
<a:theme xmlns:a="http://schemas.openxmlformats.org/drawingml/2006/main" name="EM_PowerPoint_Template-091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EM_PowerPoint_Template-091013</Template>
  <TotalTime>243</TotalTime>
  <Words>1430</Words>
  <Application>Microsoft Office PowerPoint</Application>
  <PresentationFormat>On-screen Show (4:3)</PresentationFormat>
  <Paragraphs>133</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Helvetica Neue</vt:lpstr>
      <vt:lpstr>Monotype Sorts</vt:lpstr>
      <vt:lpstr>ヒラギノ角ゴ ProN W3</vt:lpstr>
      <vt:lpstr>EM_PowerPoint_Template-091013</vt:lpstr>
      <vt:lpstr>Custom Design</vt:lpstr>
      <vt:lpstr>Idaho Cleanup Project Update </vt:lpstr>
      <vt:lpstr>Stored Transuranic Waste </vt:lpstr>
      <vt:lpstr>Completion of Stored Waste Retrieval</vt:lpstr>
      <vt:lpstr>PowerPoint Presentation</vt:lpstr>
      <vt:lpstr>Resuming WIPP Shipments</vt:lpstr>
      <vt:lpstr>Settlement Agreement TRU Production Status</vt:lpstr>
      <vt:lpstr>PowerPoint Presentation</vt:lpstr>
      <vt:lpstr>Buried Waste Exhumation </vt:lpstr>
      <vt:lpstr>PowerPoint Presentation</vt:lpstr>
      <vt:lpstr>Fluor Idaho IWTU Phased Approach</vt:lpstr>
      <vt:lpstr>Phase 1 Results Are Shaping Phase 2 Activities</vt:lpstr>
      <vt:lpstr>                     Issues Addressed by Simulant Runs – All Issues with DMR </vt:lpstr>
      <vt:lpstr>Resolution of Mechanical/Equipment Challenges</vt:lpstr>
      <vt:lpstr>Use of Hazen to Resolve Chemical/Physical Challenges</vt:lpstr>
      <vt:lpstr>Phase II, Simulant Run 1 </vt:lpstr>
      <vt:lpstr>Upcoming Mechanical/Equipment Changes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Cleanup Project Update</dc:title>
  <dc:creator>Bugger, Bradley P</dc:creator>
  <cp:lastModifiedBy>Elli F. Brown</cp:lastModifiedBy>
  <cp:revision>84</cp:revision>
  <dcterms:created xsi:type="dcterms:W3CDTF">2017-03-24T20:11:17Z</dcterms:created>
  <dcterms:modified xsi:type="dcterms:W3CDTF">2017-04-17T13:16:03Z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