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3"/>
  </p:notesMasterIdLst>
  <p:sldIdLst>
    <p:sldId id="256" r:id="rId5"/>
    <p:sldId id="258" r:id="rId6"/>
    <p:sldId id="259" r:id="rId7"/>
    <p:sldId id="260" r:id="rId8"/>
    <p:sldId id="296" r:id="rId9"/>
    <p:sldId id="263" r:id="rId10"/>
    <p:sldId id="264" r:id="rId11"/>
    <p:sldId id="310" r:id="rId12"/>
    <p:sldId id="268" r:id="rId13"/>
    <p:sldId id="311" r:id="rId14"/>
    <p:sldId id="298" r:id="rId15"/>
    <p:sldId id="299" r:id="rId16"/>
    <p:sldId id="271" r:id="rId17"/>
    <p:sldId id="300" r:id="rId18"/>
    <p:sldId id="301" r:id="rId19"/>
    <p:sldId id="302" r:id="rId20"/>
    <p:sldId id="303" r:id="rId21"/>
    <p:sldId id="304" r:id="rId22"/>
    <p:sldId id="288" r:id="rId23"/>
    <p:sldId id="289" r:id="rId24"/>
    <p:sldId id="283" r:id="rId25"/>
    <p:sldId id="312" r:id="rId26"/>
    <p:sldId id="313" r:id="rId27"/>
    <p:sldId id="282" r:id="rId28"/>
    <p:sldId id="309" r:id="rId29"/>
    <p:sldId id="284" r:id="rId30"/>
    <p:sldId id="28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889E6C"/>
    <a:srgbClr val="005875"/>
    <a:srgbClr val="AF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50" autoAdjust="0"/>
    <p:restoredTop sz="94714"/>
  </p:normalViewPr>
  <p:slideViewPr>
    <p:cSldViewPr snapToGrid="0">
      <p:cViewPr>
        <p:scale>
          <a:sx n="112" d="100"/>
          <a:sy n="112" d="100"/>
        </p:scale>
        <p:origin x="-103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2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0DAB9-C854-2244-8DC6-159DFEAA5255}" type="datetimeFigureOut">
              <a:rPr lang="en-US" smtClean="0"/>
              <a:t>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CFC15B-9A14-B045-AA81-C764A18F8360}" type="slidenum">
              <a:rPr lang="en-US" smtClean="0"/>
              <a:t>‹#›</a:t>
            </a:fld>
            <a:endParaRPr lang="en-US" dirty="0"/>
          </a:p>
        </p:txBody>
      </p:sp>
    </p:spTree>
    <p:extLst>
      <p:ext uri="{BB962C8B-B14F-4D97-AF65-F5344CB8AC3E}">
        <p14:creationId xmlns:p14="http://schemas.microsoft.com/office/powerpoint/2010/main" val="3340409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1800" dirty="0" smtClean="0"/>
              <a:t>National and global demand for nuclear energy is increasing and U.S. global leadership is eroding</a:t>
            </a:r>
          </a:p>
          <a:p>
            <a:pPr marL="457200" indent="-457200">
              <a:buFont typeface="+mj-lt"/>
              <a:buAutoNum type="arabicPeriod"/>
            </a:pPr>
            <a:r>
              <a:rPr lang="en-US" sz="1800" dirty="0" smtClean="0"/>
              <a:t>There is a sense of urgency with respect to the deployment of the innovative nuclear energy technologies</a:t>
            </a:r>
          </a:p>
          <a:p>
            <a:pPr marL="457200" indent="-457200">
              <a:buFont typeface="+mj-lt"/>
              <a:buAutoNum type="arabicPeriod"/>
            </a:pPr>
            <a:r>
              <a:rPr lang="en-US" sz="1800" spc="-10" dirty="0" smtClean="0"/>
              <a:t>An effective private-public partnership is required to achieve the goals</a:t>
            </a:r>
          </a:p>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4</a:t>
            </a:fld>
            <a:endParaRPr lang="en-US" dirty="0"/>
          </a:p>
        </p:txBody>
      </p:sp>
    </p:spTree>
    <p:extLst>
      <p:ext uri="{BB962C8B-B14F-4D97-AF65-F5344CB8AC3E}">
        <p14:creationId xmlns:p14="http://schemas.microsoft.com/office/powerpoint/2010/main" val="349179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000" dirty="0" smtClean="0"/>
              <a:t>National and global demand for nuclear energy is increasing and U.S. global leadership is eroding</a:t>
            </a:r>
          </a:p>
          <a:p>
            <a:pPr marL="457200" indent="-457200">
              <a:buFont typeface="+mj-lt"/>
              <a:buAutoNum type="arabicPeriod"/>
            </a:pPr>
            <a:r>
              <a:rPr lang="en-US" sz="2000" dirty="0" smtClean="0"/>
              <a:t>There is a sense of urgency with respect to the deployment of the innovative nuclear energy technologies</a:t>
            </a:r>
          </a:p>
          <a:p>
            <a:pPr marL="457200" indent="-457200">
              <a:buFont typeface="+mj-lt"/>
              <a:buAutoNum type="arabicPeriod"/>
            </a:pPr>
            <a:r>
              <a:rPr lang="en-US" sz="2000" spc="-10" dirty="0" smtClean="0"/>
              <a:t>An effective private-public partnership is required to achieve the goals</a:t>
            </a:r>
          </a:p>
          <a:p>
            <a:pPr marL="457200" indent="-457200">
              <a:buFont typeface="+mj-lt"/>
              <a:buAutoNum type="arabicPeriod"/>
            </a:pPr>
            <a:endParaRPr lang="en-US" sz="2000" kern="0" spc="-10" dirty="0" smtClean="0">
              <a:solidFill>
                <a:schemeClr val="bg1"/>
              </a:solidFill>
            </a:endParaRPr>
          </a:p>
          <a:p>
            <a:pPr marL="457200" indent="-457200">
              <a:buFont typeface="+mj-lt"/>
              <a:buAutoNum type="arabicPeriod"/>
            </a:pPr>
            <a:r>
              <a:rPr lang="en-US" sz="2000" kern="0" dirty="0" smtClean="0">
                <a:solidFill>
                  <a:schemeClr val="bg1"/>
                </a:solidFill>
              </a:rPr>
              <a:t>Achievement of </a:t>
            </a:r>
            <a:r>
              <a:rPr lang="en-US" sz="2000" b="1" kern="0" dirty="0" smtClean="0">
                <a:solidFill>
                  <a:schemeClr val="bg1"/>
                </a:solidFill>
              </a:rPr>
              <a:t>GAIN’s Strategic Goals w</a:t>
            </a:r>
            <a:r>
              <a:rPr lang="en-US" sz="2000" kern="0" dirty="0" smtClean="0">
                <a:solidFill>
                  <a:schemeClr val="bg1"/>
                </a:solidFill>
              </a:rPr>
              <a:t>ill bridge the gap between technology leadership and industrial leadership.</a:t>
            </a:r>
            <a:endParaRPr lang="en-US" sz="2000" b="1" kern="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7</a:t>
            </a:fld>
            <a:endParaRPr lang="en-US" dirty="0"/>
          </a:p>
        </p:txBody>
      </p:sp>
    </p:spTree>
    <p:extLst>
      <p:ext uri="{BB962C8B-B14F-4D97-AF65-F5344CB8AC3E}">
        <p14:creationId xmlns:p14="http://schemas.microsoft.com/office/powerpoint/2010/main" val="77432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12</a:t>
            </a:fld>
            <a:endParaRPr lang="en-US" dirty="0"/>
          </a:p>
        </p:txBody>
      </p:sp>
    </p:spTree>
    <p:extLst>
      <p:ext uri="{BB962C8B-B14F-4D97-AF65-F5344CB8AC3E}">
        <p14:creationId xmlns:p14="http://schemas.microsoft.com/office/powerpoint/2010/main" val="119406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28</a:t>
            </a:fld>
            <a:endParaRPr lang="en-US" dirty="0"/>
          </a:p>
        </p:txBody>
      </p:sp>
    </p:spTree>
    <p:extLst>
      <p:ext uri="{BB962C8B-B14F-4D97-AF65-F5344CB8AC3E}">
        <p14:creationId xmlns:p14="http://schemas.microsoft.com/office/powerpoint/2010/main" val="16126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Rectangle 2"/>
          <p:cNvSpPr>
            <a:spLocks noGrp="1" noChangeArrowheads="1"/>
          </p:cNvSpPr>
          <p:nvPr>
            <p:ph type="ctrTitle"/>
          </p:nvPr>
        </p:nvSpPr>
        <p:spPr>
          <a:xfrm>
            <a:off x="2892425" y="1717001"/>
            <a:ext cx="5797550" cy="430887"/>
          </a:xfrm>
        </p:spPr>
        <p:txBody>
          <a:bodyPr anchor="b"/>
          <a:lstStyle>
            <a:lvl1pPr>
              <a:spcBef>
                <a:spcPct val="40000"/>
              </a:spcBef>
              <a:defRPr sz="3200">
                <a:solidFill>
                  <a:srgbClr val="005875"/>
                </a:solidFill>
              </a:defRPr>
            </a:lvl1pPr>
          </a:lstStyle>
          <a:p>
            <a:r>
              <a:rPr lang="en-US" dirty="0" smtClean="0"/>
              <a:t>Click to edit Master title style</a:t>
            </a:r>
            <a:endParaRPr lang="en-US" dirty="0"/>
          </a:p>
        </p:txBody>
      </p:sp>
      <p:sp>
        <p:nvSpPr>
          <p:cNvPr id="13435" name="Rectangle 123"/>
          <p:cNvSpPr>
            <a:spLocks noGrp="1" noChangeArrowheads="1"/>
          </p:cNvSpPr>
          <p:nvPr>
            <p:ph type="subTitle" sz="quarter" idx="1"/>
          </p:nvPr>
        </p:nvSpPr>
        <p:spPr>
          <a:xfrm>
            <a:off x="2914650" y="2514600"/>
            <a:ext cx="5775325" cy="762000"/>
          </a:xfrm>
        </p:spPr>
        <p:txBody>
          <a:bodyPr/>
          <a:lstStyle>
            <a:lvl1pPr marL="0" indent="0">
              <a:spcBef>
                <a:spcPct val="20000"/>
              </a:spcBef>
              <a:buFontTx/>
              <a:buNone/>
              <a:defRPr b="1"/>
            </a:lvl1pPr>
          </a:lstStyle>
          <a:p>
            <a:r>
              <a:rPr lang="en-US" dirty="0" smtClean="0"/>
              <a:t>Click to edit Master subtitle style</a:t>
            </a:r>
            <a:endParaRPr lang="en-US" dirty="0"/>
          </a:p>
        </p:txBody>
      </p:sp>
      <p:sp>
        <p:nvSpPr>
          <p:cNvPr id="41" name="Rectangle 124"/>
          <p:cNvSpPr>
            <a:spLocks noGrp="1" noChangeArrowheads="1"/>
          </p:cNvSpPr>
          <p:nvPr>
            <p:ph type="dt" sz="quarter" idx="10"/>
          </p:nvPr>
        </p:nvSpPr>
        <p:spPr bwMode="auto">
          <a:xfrm>
            <a:off x="2914650" y="3436938"/>
            <a:ext cx="5775325"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latin typeface="+mn-lt"/>
                <a:ea typeface="+mn-ea"/>
              </a:defRPr>
            </a:lvl1pPr>
          </a:lstStyle>
          <a:p>
            <a:fld id="{303E1434-89D5-4136-B205-27008AA1FB2D}" type="datetimeFigureOut">
              <a:rPr lang="en-US" smtClean="0"/>
              <a:t>4/20/17</a:t>
            </a:fld>
            <a:endParaRPr lang="en-US" dirty="0"/>
          </a:p>
        </p:txBody>
      </p:sp>
      <p:sp>
        <p:nvSpPr>
          <p:cNvPr id="3" name="Rectangle 2"/>
          <p:cNvSpPr/>
          <p:nvPr userDrawn="1"/>
        </p:nvSpPr>
        <p:spPr>
          <a:xfrm>
            <a:off x="7803512" y="6517975"/>
            <a:ext cx="1222986" cy="246221"/>
          </a:xfrm>
          <a:prstGeom prst="rect">
            <a:avLst/>
          </a:prstGeom>
        </p:spPr>
        <p:txBody>
          <a:bodyPr wrap="none">
            <a:spAutoFit/>
          </a:bodyPr>
          <a:lstStyle/>
          <a:p>
            <a:r>
              <a:rPr lang="nl-NL" sz="1000" dirty="0" smtClean="0"/>
              <a:t>INL/MIS-17-41148</a:t>
            </a:r>
            <a:endParaRPr lang="en-US" sz="1000" dirty="0" smtClean="0"/>
          </a:p>
        </p:txBody>
      </p:sp>
    </p:spTree>
    <p:extLst>
      <p:ext uri="{BB962C8B-B14F-4D97-AF65-F5344CB8AC3E}">
        <p14:creationId xmlns:p14="http://schemas.microsoft.com/office/powerpoint/2010/main" val="274523911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8" name="Rectangle 84"/>
          <p:cNvSpPr>
            <a:spLocks noGrp="1" noChangeArrowheads="1"/>
          </p:cNvSpPr>
          <p:nvPr>
            <p:ph type="ftr" sz="quarter" idx="3"/>
          </p:nvPr>
        </p:nvSpPr>
        <p:spPr bwMode="auto">
          <a:xfrm>
            <a:off x="6908800" y="6553200"/>
            <a:ext cx="1804988"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dirty="0" smtClean="0"/>
          </a:p>
        </p:txBody>
      </p:sp>
    </p:spTree>
    <p:extLst>
      <p:ext uri="{BB962C8B-B14F-4D97-AF65-F5344CB8AC3E}">
        <p14:creationId xmlns:p14="http://schemas.microsoft.com/office/powerpoint/2010/main" val="63980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5613" y="1598613"/>
            <a:ext cx="40386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598613"/>
            <a:ext cx="4040187"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84"/>
          <p:cNvSpPr>
            <a:spLocks noGrp="1" noChangeArrowheads="1"/>
          </p:cNvSpPr>
          <p:nvPr>
            <p:ph type="ftr" sz="quarter" idx="10"/>
          </p:nvPr>
        </p:nvSpPr>
        <p:spPr>
          <a:xfrm>
            <a:off x="6908800" y="6553200"/>
            <a:ext cx="1804988" cy="123111"/>
          </a:xfrm>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32477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84"/>
          <p:cNvSpPr>
            <a:spLocks noGrp="1" noChangeArrowheads="1"/>
          </p:cNvSpPr>
          <p:nvPr>
            <p:ph type="ftr" sz="quarter" idx="10"/>
          </p:nvPr>
        </p:nvSpPr>
        <p:spPr>
          <a:xfrm>
            <a:off x="6908800" y="6553200"/>
            <a:ext cx="1804988" cy="123111"/>
          </a:xfrm>
          <a:ln/>
        </p:spPr>
        <p:txBody>
          <a:bodyPr/>
          <a:lstStyle>
            <a:lvl1pPr>
              <a:defRPr/>
            </a:lvl1pPr>
          </a:lstStyle>
          <a:p>
            <a:endParaRPr lang="en-US" dirty="0"/>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8650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6908800" y="6553200"/>
            <a:ext cx="1804988" cy="123111"/>
          </a:xfrm>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5546407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492"/>
            <a:ext cx="3008313" cy="1232859"/>
          </a:xfrm>
        </p:spPr>
        <p:txBody>
          <a:bodyPr anchor="t" anchorCtr="0"/>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575050" y="1039493"/>
            <a:ext cx="5111750"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95181"/>
            <a:ext cx="3008313"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4"/>
          <p:cNvSpPr>
            <a:spLocks noGrp="1" noChangeArrowheads="1"/>
          </p:cNvSpPr>
          <p:nvPr>
            <p:ph type="ftr" sz="quarter" idx="10"/>
          </p:nvPr>
        </p:nvSpPr>
        <p:spPr>
          <a:xfrm>
            <a:off x="6908800" y="6553200"/>
            <a:ext cx="1804988" cy="123111"/>
          </a:xfrm>
          <a:ln/>
        </p:spPr>
        <p:txBody>
          <a:bodyPr/>
          <a:lstStyle>
            <a:lvl1pPr>
              <a:defRPr/>
            </a:lvl1pPr>
          </a:lstStyle>
          <a:p>
            <a:endParaRPr lang="en-US" dirty="0" smtClean="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8724"/>
            <a:ext cx="5486400" cy="366254"/>
          </a:xfrm>
        </p:spPr>
        <p:txBody>
          <a:bodyPr anchor="t" anchorCtr="0"/>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105469"/>
            <a:ext cx="54864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5" name="Rectangle 84"/>
          <p:cNvSpPr>
            <a:spLocks noGrp="1" noChangeArrowheads="1"/>
          </p:cNvSpPr>
          <p:nvPr>
            <p:ph type="ftr" sz="quarter" idx="10"/>
          </p:nvPr>
        </p:nvSpPr>
        <p:spPr>
          <a:xfrm>
            <a:off x="6908800" y="6553200"/>
            <a:ext cx="1804988" cy="123111"/>
          </a:xfrm>
          <a:ln/>
        </p:spPr>
        <p:txBody>
          <a:bodyPr/>
          <a:lstStyle>
            <a:lvl1pPr>
              <a:defRPr/>
            </a:lvl1pPr>
          </a:lstStyle>
          <a:p>
            <a:endParaRPr lang="en-US" dirty="0"/>
          </a:p>
        </p:txBody>
      </p:sp>
    </p:spTree>
    <p:extLst>
      <p:ext uri="{BB962C8B-B14F-4D97-AF65-F5344CB8AC3E}">
        <p14:creationId xmlns:p14="http://schemas.microsoft.com/office/powerpoint/2010/main" val="3943278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32711" cy="1232915"/>
          </a:xfrm>
          <a:prstGeom prst="rect">
            <a:avLst/>
          </a:prstGeom>
        </p:spPr>
      </p:pic>
      <p:sp>
        <p:nvSpPr>
          <p:cNvPr id="1026" name="Rectangle 2"/>
          <p:cNvSpPr>
            <a:spLocks noGrp="1" noChangeArrowheads="1"/>
          </p:cNvSpPr>
          <p:nvPr>
            <p:ph type="title"/>
          </p:nvPr>
        </p:nvSpPr>
        <p:spPr bwMode="auto">
          <a:xfrm>
            <a:off x="455613" y="1004888"/>
            <a:ext cx="8231187"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455613" y="1598613"/>
            <a:ext cx="8231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09" name="Rectangle 85"/>
          <p:cNvSpPr>
            <a:spLocks noGrp="1" noChangeArrowheads="1"/>
          </p:cNvSpPr>
          <p:nvPr>
            <p:ph type="sldNum" sz="quarter" idx="4"/>
          </p:nvPr>
        </p:nvSpPr>
        <p:spPr bwMode="auto">
          <a:xfrm>
            <a:off x="8715375" y="6553200"/>
            <a:ext cx="260350"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5F868368-EC15-444D-9EFB-42436E21986C}" type="slidenum">
              <a:rPr lang="en-US" smtClean="0"/>
              <a:t>‹#›</a:t>
            </a:fld>
            <a:endParaRPr lang="en-US" dirty="0"/>
          </a:p>
        </p:txBody>
      </p:sp>
      <p:sp>
        <p:nvSpPr>
          <p:cNvPr id="1108" name="Rectangle 84"/>
          <p:cNvSpPr>
            <a:spLocks noGrp="1" noChangeArrowheads="1"/>
          </p:cNvSpPr>
          <p:nvPr>
            <p:ph type="ftr" sz="quarter" idx="3"/>
          </p:nvPr>
        </p:nvSpPr>
        <p:spPr bwMode="auto">
          <a:xfrm>
            <a:off x="6908800" y="6553200"/>
            <a:ext cx="1804988"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dirty="0" smtClean="0"/>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iming>
    <p:tnLst>
      <p:par>
        <p:cTn xmlns:p14="http://schemas.microsoft.com/office/powerpoint/2010/main" id="1" dur="indefinite" restart="never" nodeType="tmRoot"/>
      </p:par>
    </p:tnLst>
  </p:timing>
  <p:txStyles>
    <p:titleStyle>
      <a:lvl1pPr algn="l" rtl="0" eaLnBrk="1" fontAlgn="base" hangingPunct="1">
        <a:lnSpc>
          <a:spcPct val="85000"/>
        </a:lnSpc>
        <a:spcBef>
          <a:spcPct val="0"/>
        </a:spcBef>
        <a:spcAft>
          <a:spcPct val="0"/>
        </a:spcAft>
        <a:defRPr sz="2800" b="1" i="1">
          <a:solidFill>
            <a:srgbClr val="005863"/>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6775" y="1576116"/>
            <a:ext cx="5797550" cy="1412694"/>
          </a:xfrm>
        </p:spPr>
        <p:txBody>
          <a:bodyPr/>
          <a:lstStyle/>
          <a:p>
            <a:r>
              <a:rPr lang="en-US" sz="4400" dirty="0" smtClean="0">
                <a:solidFill>
                  <a:schemeClr val="bg2">
                    <a:lumMod val="60000"/>
                    <a:lumOff val="40000"/>
                  </a:schemeClr>
                </a:solidFill>
              </a:rPr>
              <a:t>GAIN</a:t>
            </a:r>
            <a:r>
              <a:rPr lang="en-US" dirty="0" smtClean="0">
                <a:solidFill>
                  <a:schemeClr val="bg2">
                    <a:lumMod val="60000"/>
                    <a:lumOff val="40000"/>
                  </a:schemeClr>
                </a:solidFill>
              </a:rPr>
              <a:t/>
            </a:r>
            <a:br>
              <a:rPr lang="en-US" dirty="0" smtClean="0">
                <a:solidFill>
                  <a:schemeClr val="bg2">
                    <a:lumMod val="60000"/>
                    <a:lumOff val="40000"/>
                  </a:schemeClr>
                </a:solidFill>
              </a:rPr>
            </a:br>
            <a:r>
              <a:rPr lang="en-US" dirty="0" smtClean="0">
                <a:solidFill>
                  <a:schemeClr val="bg2">
                    <a:lumMod val="60000"/>
                    <a:lumOff val="40000"/>
                  </a:schemeClr>
                </a:solidFill>
              </a:rPr>
              <a:t>Gateway for Accelerated Innovation in Nuclear</a:t>
            </a:r>
            <a:endParaRPr lang="en-US" dirty="0">
              <a:solidFill>
                <a:schemeClr val="bg2">
                  <a:lumMod val="60000"/>
                  <a:lumOff val="40000"/>
                </a:schemeClr>
              </a:solidFill>
            </a:endParaRPr>
          </a:p>
        </p:txBody>
      </p:sp>
      <p:sp>
        <p:nvSpPr>
          <p:cNvPr id="3" name="Subtitle 2"/>
          <p:cNvSpPr>
            <a:spLocks noGrp="1"/>
          </p:cNvSpPr>
          <p:nvPr>
            <p:ph type="subTitle" sz="quarter" idx="1"/>
          </p:nvPr>
        </p:nvSpPr>
        <p:spPr>
          <a:xfrm>
            <a:off x="3429000" y="3355522"/>
            <a:ext cx="5775325" cy="612321"/>
          </a:xfrm>
        </p:spPr>
        <p:txBody>
          <a:bodyPr/>
          <a:lstStyle/>
          <a:p>
            <a:r>
              <a:rPr lang="en-US" dirty="0" smtClean="0">
                <a:solidFill>
                  <a:schemeClr val="bg2">
                    <a:lumMod val="60000"/>
                    <a:lumOff val="40000"/>
                  </a:schemeClr>
                </a:solidFill>
              </a:rPr>
              <a:t>Dr. Rita Baranwal</a:t>
            </a:r>
            <a:br>
              <a:rPr lang="en-US" dirty="0" smtClean="0">
                <a:solidFill>
                  <a:schemeClr val="bg2">
                    <a:lumMod val="60000"/>
                    <a:lumOff val="40000"/>
                  </a:schemeClr>
                </a:solidFill>
              </a:rPr>
            </a:br>
            <a:r>
              <a:rPr lang="en-US" b="0" i="1" dirty="0" smtClean="0">
                <a:solidFill>
                  <a:schemeClr val="bg2">
                    <a:lumMod val="60000"/>
                    <a:lumOff val="40000"/>
                  </a:schemeClr>
                </a:solidFill>
              </a:rPr>
              <a:t>Director, GAIN</a:t>
            </a:r>
            <a:endParaRPr lang="en-US" b="0" i="1" dirty="0">
              <a:solidFill>
                <a:schemeClr val="bg2">
                  <a:lumMod val="60000"/>
                  <a:lumOff val="40000"/>
                </a:schemeClr>
              </a:solidFill>
            </a:endParaRPr>
          </a:p>
        </p:txBody>
      </p:sp>
      <p:sp>
        <p:nvSpPr>
          <p:cNvPr id="4" name="Subtitle 2"/>
          <p:cNvSpPr txBox="1">
            <a:spLocks/>
          </p:cNvSpPr>
          <p:nvPr/>
        </p:nvSpPr>
        <p:spPr bwMode="auto">
          <a:xfrm>
            <a:off x="2914650" y="5189765"/>
            <a:ext cx="5775325" cy="25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85000"/>
              </a:lnSpc>
              <a:spcBef>
                <a:spcPct val="20000"/>
              </a:spcBef>
              <a:spcAft>
                <a:spcPct val="0"/>
              </a:spcAft>
              <a:buClr>
                <a:srgbClr val="005875"/>
              </a:buClr>
              <a:buFontTx/>
              <a:buNone/>
              <a:defRPr sz="2000" b="1">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lgn="r"/>
            <a:r>
              <a:rPr lang="en-US" sz="1400" b="0" i="1" dirty="0" smtClean="0">
                <a:solidFill>
                  <a:schemeClr val="bg1"/>
                </a:solidFill>
              </a:rPr>
              <a:t>LINE Commission Meeting</a:t>
            </a:r>
            <a:endParaRPr lang="en-US" sz="1400" b="0" i="1" dirty="0">
              <a:solidFill>
                <a:schemeClr val="bg1"/>
              </a:solidFill>
            </a:endParaRPr>
          </a:p>
          <a:p>
            <a:pPr algn="r"/>
            <a:r>
              <a:rPr lang="en-US" sz="1400" b="0" i="1" kern="0" dirty="0" smtClean="0">
                <a:solidFill>
                  <a:schemeClr val="bg1"/>
                </a:solidFill>
              </a:rPr>
              <a:t>April 21, </a:t>
            </a:r>
            <a:r>
              <a:rPr lang="en-US" sz="1400" b="0" i="1" kern="0" dirty="0" smtClean="0">
                <a:solidFill>
                  <a:schemeClr val="bg1"/>
                </a:solidFill>
              </a:rPr>
              <a:t>2017</a:t>
            </a:r>
            <a:endParaRPr lang="en-US" sz="1400" b="0" i="1" kern="0" dirty="0">
              <a:solidFill>
                <a:schemeClr val="bg1"/>
              </a:solidFill>
            </a:endParaRPr>
          </a:p>
        </p:txBody>
      </p:sp>
      <p:cxnSp>
        <p:nvCxnSpPr>
          <p:cNvPr id="5" name="Straight Connector 4"/>
          <p:cNvCxnSpPr/>
          <p:nvPr/>
        </p:nvCxnSpPr>
        <p:spPr>
          <a:xfrm>
            <a:off x="3175908" y="5608879"/>
            <a:ext cx="5713413" cy="0"/>
          </a:xfrm>
          <a:prstGeom prst="line">
            <a:avLst/>
          </a:prstGeom>
          <a:ln>
            <a:gradFill flip="none" rotWithShape="1">
              <a:gsLst>
                <a:gs pos="0">
                  <a:schemeClr val="tx1">
                    <a:alpha val="0"/>
                  </a:schemeClr>
                </a:gs>
                <a:gs pos="100000">
                  <a:srgbClr val="FFFFFF">
                    <a:alpha val="0"/>
                  </a:srgbClr>
                </a:gs>
                <a:gs pos="52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8" name="Picture 5" descr="J:\ornl-logo.png"/>
          <p:cNvPicPr>
            <a:picLocks noChangeAspect="1" noChangeArrowheads="1"/>
          </p:cNvPicPr>
          <p:nvPr/>
        </p:nvPicPr>
        <p:blipFill>
          <a:blip r:embed="rId2" cstate="print">
            <a:biLevel thresh="25000"/>
            <a:extLst>
              <a:ext uri="{28A0092B-C50C-407E-A947-70E740481C1C}">
                <a14:useLocalDpi xmlns:a14="http://schemas.microsoft.com/office/drawing/2010/main"/>
              </a:ext>
            </a:extLst>
          </a:blip>
          <a:srcRect/>
          <a:stretch>
            <a:fillRect/>
          </a:stretch>
        </p:blipFill>
        <p:spPr bwMode="auto">
          <a:xfrm>
            <a:off x="6113992" y="5922304"/>
            <a:ext cx="993330" cy="501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J:\logos\INL_Logo_-_Centered_Subhead__Blue.png"/>
          <p:cNvPicPr>
            <a:picLocks noChangeAspect="1" noChangeArrowheads="1"/>
          </p:cNvPicPr>
          <p:nvPr/>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5124260" y="5859108"/>
            <a:ext cx="877169" cy="5962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179" y="5923307"/>
            <a:ext cx="1264880" cy="477313"/>
          </a:xfrm>
          <a:prstGeom prst="rect">
            <a:avLst/>
          </a:prstGeom>
        </p:spPr>
      </p:pic>
    </p:spTree>
    <p:extLst>
      <p:ext uri="{BB962C8B-B14F-4D97-AF65-F5344CB8AC3E}">
        <p14:creationId xmlns:p14="http://schemas.microsoft.com/office/powerpoint/2010/main" val="11703486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GAIN First Year Successes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5" name="TextBox 4"/>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30074870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to Date</a:t>
            </a:r>
            <a:endParaRPr lang="en-US" dirty="0"/>
          </a:p>
        </p:txBody>
      </p:sp>
      <p:sp>
        <p:nvSpPr>
          <p:cNvPr id="3" name="Rectangle 2"/>
          <p:cNvSpPr/>
          <p:nvPr/>
        </p:nvSpPr>
        <p:spPr bwMode="auto">
          <a:xfrm>
            <a:off x="0" y="3694544"/>
            <a:ext cx="8686800" cy="2660073"/>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bwMode="auto">
          <a:xfrm>
            <a:off x="0" y="1598614"/>
            <a:ext cx="7795491" cy="2095932"/>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400394" y="1882569"/>
            <a:ext cx="7967751" cy="1631216"/>
          </a:xfrm>
          <a:prstGeom prst="rect">
            <a:avLst/>
          </a:prstGeom>
        </p:spPr>
        <p:txBody>
          <a:bodyPr wrap="square">
            <a:spAutoFit/>
          </a:bodyPr>
          <a:lstStyle/>
          <a:p>
            <a:r>
              <a:rPr lang="en-US" sz="2000" b="1" kern="0" spc="-20" dirty="0" smtClean="0">
                <a:solidFill>
                  <a:schemeClr val="bg1"/>
                </a:solidFill>
              </a:rPr>
              <a:t>GAIN Operations</a:t>
            </a:r>
          </a:p>
          <a:p>
            <a:pPr marL="342900" indent="-342900">
              <a:buFont typeface="Arial" charset="0"/>
              <a:buChar char="•"/>
            </a:pPr>
            <a:r>
              <a:rPr lang="en-US" sz="2000" kern="0" spc="-20" dirty="0" smtClean="0">
                <a:solidFill>
                  <a:schemeClr val="bg1"/>
                </a:solidFill>
              </a:rPr>
              <a:t>Established small, agile organization</a:t>
            </a:r>
          </a:p>
          <a:p>
            <a:pPr marL="342900" indent="-342900">
              <a:buFont typeface="Arial" charset="0"/>
              <a:buChar char="•"/>
            </a:pPr>
            <a:r>
              <a:rPr lang="en-US" sz="2000" kern="0" spc="-20" dirty="0" smtClean="0">
                <a:solidFill>
                  <a:schemeClr val="bg1"/>
                </a:solidFill>
              </a:rPr>
              <a:t>Issued GAIN Execution Plan</a:t>
            </a:r>
          </a:p>
          <a:p>
            <a:pPr marL="342900" indent="-342900">
              <a:buFont typeface="Arial" charset="0"/>
              <a:buChar char="•"/>
            </a:pPr>
            <a:r>
              <a:rPr lang="en-US" sz="2000" kern="0" spc="-20" dirty="0" smtClean="0">
                <a:solidFill>
                  <a:schemeClr val="bg1"/>
                </a:solidFill>
              </a:rPr>
              <a:t>Issued Technology Specific Workshops Summary Report</a:t>
            </a:r>
          </a:p>
          <a:p>
            <a:pPr marL="342900" indent="-342900">
              <a:buFont typeface="Arial" charset="0"/>
              <a:buChar char="•"/>
            </a:pPr>
            <a:r>
              <a:rPr lang="en-US" sz="2000" kern="0" spc="-20" dirty="0" smtClean="0">
                <a:solidFill>
                  <a:schemeClr val="bg1"/>
                </a:solidFill>
              </a:rPr>
              <a:t>Implemented Standard CRADAs/TAPAs for NE vouchers</a:t>
            </a:r>
            <a:endParaRPr lang="en-US" sz="2000" dirty="0"/>
          </a:p>
        </p:txBody>
      </p:sp>
      <p:sp>
        <p:nvSpPr>
          <p:cNvPr id="6" name="Rectangle 5"/>
          <p:cNvSpPr/>
          <p:nvPr/>
        </p:nvSpPr>
        <p:spPr>
          <a:xfrm>
            <a:off x="317268" y="3911246"/>
            <a:ext cx="8143241" cy="2246769"/>
          </a:xfrm>
          <a:prstGeom prst="rect">
            <a:avLst/>
          </a:prstGeom>
        </p:spPr>
        <p:txBody>
          <a:bodyPr wrap="square">
            <a:spAutoFit/>
          </a:bodyPr>
          <a:lstStyle/>
          <a:p>
            <a:r>
              <a:rPr lang="en-US" sz="2000" b="1" kern="0" spc="-20" dirty="0" smtClean="0">
                <a:solidFill>
                  <a:schemeClr val="bg1"/>
                </a:solidFill>
              </a:rPr>
              <a:t>GAIN Outreach</a:t>
            </a:r>
          </a:p>
          <a:p>
            <a:pPr marL="342900" indent="-342900">
              <a:buFont typeface="Arial" charset="0"/>
              <a:buChar char="•"/>
            </a:pPr>
            <a:r>
              <a:rPr lang="en-US" sz="2000" kern="0" spc="-20" dirty="0" smtClean="0">
                <a:solidFill>
                  <a:schemeClr val="bg1"/>
                </a:solidFill>
              </a:rPr>
              <a:t>Presented GAIN to multiple conferences/meetings to solicit input from stakeholders</a:t>
            </a:r>
          </a:p>
          <a:p>
            <a:pPr marL="342900" indent="-342900">
              <a:buFont typeface="Arial" charset="0"/>
              <a:buChar char="•"/>
            </a:pPr>
            <a:r>
              <a:rPr lang="en-US" sz="2000" kern="0" spc="-20" dirty="0" smtClean="0">
                <a:solidFill>
                  <a:schemeClr val="bg1"/>
                </a:solidFill>
              </a:rPr>
              <a:t>Organized 3 Technology Specific Workshops (with NEI and EPRI) to solicit input on private-sector R&amp;D needs for DOE-NE R&amp;D program</a:t>
            </a:r>
          </a:p>
          <a:p>
            <a:pPr marL="342900" indent="-342900">
              <a:buFont typeface="Arial" charset="0"/>
              <a:buChar char="•"/>
            </a:pPr>
            <a:r>
              <a:rPr lang="en-US" sz="2000" kern="0" spc="-20" dirty="0" smtClean="0">
                <a:solidFill>
                  <a:schemeClr val="bg1"/>
                </a:solidFill>
              </a:rPr>
              <a:t>Conducted 2 Modeling &amp; Simulation workshops</a:t>
            </a:r>
          </a:p>
          <a:p>
            <a:pPr marL="731520" indent="-342900">
              <a:buFont typeface="LucidaGrande" charset="0"/>
              <a:buChar char="-"/>
            </a:pPr>
            <a:r>
              <a:rPr lang="en-US" sz="2000" kern="0" spc="-20" dirty="0" smtClean="0">
                <a:solidFill>
                  <a:schemeClr val="bg1"/>
                </a:solidFill>
              </a:rPr>
              <a:t>Model for additional future workshops</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8" name="TextBox 7"/>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259278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227729" y="2430601"/>
            <a:ext cx="5916271" cy="3937440"/>
          </a:xfrm>
          <a:prstGeom prst="rect">
            <a:avLst/>
          </a:prstGeom>
        </p:spPr>
      </p:pic>
      <p:sp>
        <p:nvSpPr>
          <p:cNvPr id="2" name="Title 1"/>
          <p:cNvSpPr>
            <a:spLocks noGrp="1"/>
          </p:cNvSpPr>
          <p:nvPr>
            <p:ph type="title"/>
          </p:nvPr>
        </p:nvSpPr>
        <p:spPr/>
        <p:txBody>
          <a:bodyPr/>
          <a:lstStyle/>
          <a:p>
            <a:r>
              <a:rPr lang="en-US" dirty="0"/>
              <a:t>Activities to </a:t>
            </a:r>
            <a:r>
              <a:rPr lang="en-US" dirty="0" smtClean="0"/>
              <a:t>Date (Continued)</a:t>
            </a:r>
            <a:endParaRPr lang="en-US" dirty="0"/>
          </a:p>
        </p:txBody>
      </p:sp>
      <p:sp>
        <p:nvSpPr>
          <p:cNvPr id="3" name="Content Placeholder 2"/>
          <p:cNvSpPr>
            <a:spLocks noGrp="1"/>
          </p:cNvSpPr>
          <p:nvPr>
            <p:ph sz="half" idx="1"/>
          </p:nvPr>
        </p:nvSpPr>
        <p:spPr>
          <a:xfrm>
            <a:off x="269496" y="1598614"/>
            <a:ext cx="3003843" cy="4050922"/>
          </a:xfrm>
        </p:spPr>
        <p:txBody>
          <a:bodyPr/>
          <a:lstStyle/>
          <a:p>
            <a:r>
              <a:rPr lang="en-US" dirty="0" smtClean="0"/>
              <a:t>Awarded $2M USD to developers in pilot NE Voucher Program</a:t>
            </a:r>
          </a:p>
          <a:p>
            <a:r>
              <a:rPr lang="en-US" dirty="0" smtClean="0"/>
              <a:t>Initiated industry-led, laboratory-supported expert group for advanced reactor licensing framework development</a:t>
            </a:r>
          </a:p>
          <a:p>
            <a:r>
              <a:rPr lang="en-US" dirty="0" smtClean="0"/>
              <a:t>Submitted FY 2018-2022 DOE-NE RD&amp;D funding request</a:t>
            </a:r>
            <a:endParaRPr lang="en-US" dirty="0"/>
          </a:p>
        </p:txBody>
      </p:sp>
      <p:sp>
        <p:nvSpPr>
          <p:cNvPr id="5" name="Rectangle 4"/>
          <p:cNvSpPr/>
          <p:nvPr/>
        </p:nvSpPr>
        <p:spPr>
          <a:xfrm>
            <a:off x="3251443" y="5635544"/>
            <a:ext cx="5892558" cy="738664"/>
          </a:xfrm>
          <a:prstGeom prst="rect">
            <a:avLst/>
          </a:prstGeom>
        </p:spPr>
        <p:txBody>
          <a:bodyPr wrap="square">
            <a:spAutoFit/>
          </a:bodyPr>
          <a:lstStyle/>
          <a:p>
            <a:r>
              <a:rPr lang="en-US" sz="1400" dirty="0">
                <a:solidFill>
                  <a:srgbClr val="FFFFFF"/>
                </a:solidFill>
              </a:rPr>
              <a:t>Engineering teams can use the 3-D Computer-Assisted Virtual Environment (CAVE) at INL's Center for Advanced Energy Studies to tour a virtual nuclear reactor and consider new designs.</a:t>
            </a:r>
          </a:p>
        </p:txBody>
      </p:sp>
    </p:spTree>
    <p:extLst>
      <p:ext uri="{BB962C8B-B14F-4D97-AF65-F5344CB8AC3E}">
        <p14:creationId xmlns:p14="http://schemas.microsoft.com/office/powerpoint/2010/main" val="36025710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Successes: NE Voucher Program</a:t>
            </a:r>
            <a:endParaRPr lang="en-US" dirty="0"/>
          </a:p>
        </p:txBody>
      </p:sp>
      <p:sp>
        <p:nvSpPr>
          <p:cNvPr id="3" name="Content Placeholder 2"/>
          <p:cNvSpPr>
            <a:spLocks noGrp="1"/>
          </p:cNvSpPr>
          <p:nvPr>
            <p:ph sz="half" idx="1"/>
          </p:nvPr>
        </p:nvSpPr>
        <p:spPr>
          <a:xfrm>
            <a:off x="455613" y="1516257"/>
            <a:ext cx="4068902" cy="4524375"/>
          </a:xfrm>
        </p:spPr>
        <p:txBody>
          <a:bodyPr/>
          <a:lstStyle/>
          <a:p>
            <a:r>
              <a:rPr lang="en-US" b="1" dirty="0" smtClean="0"/>
              <a:t>Eight Small Businesses were awarded for the 2016 </a:t>
            </a:r>
            <a:br>
              <a:rPr lang="en-US" b="1" dirty="0" smtClean="0"/>
            </a:br>
            <a:r>
              <a:rPr lang="en-US" b="1" dirty="0" smtClean="0"/>
              <a:t>pilot (~$2M total)</a:t>
            </a:r>
          </a:p>
          <a:p>
            <a:r>
              <a:rPr lang="en-US" b="1" dirty="0" smtClean="0"/>
              <a:t>Goal: </a:t>
            </a:r>
            <a:r>
              <a:rPr lang="en-US" dirty="0" smtClean="0"/>
              <a:t>Assist small businesses in accelerating development and deployment of innovative nuclear technologies by granting access to extensive nuclear research capabilities available at DOE’s national laboratories and Nuclear Science User Facilities (NSUF) partners</a:t>
            </a:r>
          </a:p>
          <a:p>
            <a:r>
              <a:rPr lang="en-US" b="1" dirty="0" smtClean="0"/>
              <a:t>2017 voucher call will </a:t>
            </a:r>
            <a:br>
              <a:rPr lang="en-US" b="1" dirty="0" smtClean="0"/>
            </a:br>
            <a:r>
              <a:rPr lang="en-US" b="1" dirty="0" smtClean="0"/>
              <a:t>award </a:t>
            </a:r>
            <a:r>
              <a:rPr lang="en-US" b="1" dirty="0" smtClean="0"/>
              <a:t>~$4M</a:t>
            </a:r>
            <a:endParaRPr lang="en-US" b="1" dirty="0" smtClean="0">
              <a:solidFill>
                <a:srgbClr val="0000FF"/>
              </a:solidFill>
            </a:endParaRPr>
          </a:p>
          <a:p>
            <a:pPr lvl="1">
              <a:lnSpc>
                <a:spcPct val="100000"/>
              </a:lnSpc>
            </a:pPr>
            <a:r>
              <a:rPr lang="en-US" b="1" dirty="0" smtClean="0">
                <a:solidFill>
                  <a:srgbClr val="0000FF"/>
                </a:solidFill>
              </a:rPr>
              <a:t>32 proposals, 9 with INL partner</a:t>
            </a:r>
            <a:endParaRPr lang="en-US" b="1" dirty="0" smtClean="0">
              <a:solidFill>
                <a:srgbClr val="0000FF"/>
              </a:solidFill>
            </a:endParaRPr>
          </a:p>
          <a:p>
            <a:pPr lvl="1"/>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6" name="TextBox 5"/>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81" r="17874"/>
          <a:stretch/>
        </p:blipFill>
        <p:spPr>
          <a:xfrm>
            <a:off x="4618495" y="1598613"/>
            <a:ext cx="4525505" cy="4174887"/>
          </a:xfrm>
          <a:prstGeom prst="rect">
            <a:avLst/>
          </a:prstGeom>
        </p:spPr>
      </p:pic>
      <p:sp>
        <p:nvSpPr>
          <p:cNvPr id="4" name="Rectangle 3"/>
          <p:cNvSpPr/>
          <p:nvPr/>
        </p:nvSpPr>
        <p:spPr>
          <a:xfrm>
            <a:off x="4572000" y="5128066"/>
            <a:ext cx="4572000" cy="646331"/>
          </a:xfrm>
          <a:prstGeom prst="rect">
            <a:avLst/>
          </a:prstGeom>
        </p:spPr>
        <p:txBody>
          <a:bodyPr>
            <a:spAutoFit/>
          </a:bodyPr>
          <a:lstStyle/>
          <a:p>
            <a:r>
              <a:rPr lang="en-US" sz="1200" dirty="0">
                <a:solidFill>
                  <a:srgbClr val="FFFFFF"/>
                </a:solidFill>
              </a:rPr>
              <a:t>A stereo wall, also know as a portable Inexpensive interactive Immersive Interface Station (IQ-Station) at the </a:t>
            </a:r>
            <a:r>
              <a:rPr lang="en-US" sz="1200" dirty="0" smtClean="0">
                <a:solidFill>
                  <a:srgbClr val="FFFFFF"/>
                </a:solidFill>
              </a:rPr>
              <a:t>Center </a:t>
            </a:r>
            <a:r>
              <a:rPr lang="en-US" sz="1200" dirty="0">
                <a:solidFill>
                  <a:srgbClr val="FFFFFF"/>
                </a:solidFill>
              </a:rPr>
              <a:t>for Advanced Energy Studies (CAES).</a:t>
            </a:r>
          </a:p>
        </p:txBody>
      </p:sp>
    </p:spTree>
    <p:extLst>
      <p:ext uri="{BB962C8B-B14F-4D97-AF65-F5344CB8AC3E}">
        <p14:creationId xmlns:p14="http://schemas.microsoft.com/office/powerpoint/2010/main" val="93093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08106960"/>
              </p:ext>
            </p:extLst>
          </p:nvPr>
        </p:nvGraphicFramePr>
        <p:xfrm>
          <a:off x="438250" y="1070788"/>
          <a:ext cx="8271641" cy="5492847"/>
        </p:xfrm>
        <a:graphic>
          <a:graphicData uri="http://schemas.openxmlformats.org/drawingml/2006/table">
            <a:tbl>
              <a:tblPr firstRow="1" firstCol="1" bandRow="1">
                <a:effectLst/>
                <a:tableStyleId>{5C22544A-7EE6-4342-B048-85BDC9FD1C3A}</a:tableStyleId>
              </a:tblPr>
              <a:tblGrid>
                <a:gridCol w="2498679"/>
                <a:gridCol w="3270142"/>
                <a:gridCol w="2502820"/>
              </a:tblGrid>
              <a:tr h="0">
                <a:tc>
                  <a:txBody>
                    <a:bodyPr/>
                    <a:lstStyle/>
                    <a:p>
                      <a:pPr marL="0" marR="0" algn="ctr">
                        <a:lnSpc>
                          <a:spcPct val="90000"/>
                        </a:lnSpc>
                        <a:spcBef>
                          <a:spcPts val="0"/>
                        </a:spcBef>
                        <a:spcAft>
                          <a:spcPts val="0"/>
                        </a:spcAft>
                      </a:pPr>
                      <a:r>
                        <a:rPr lang="en-US" sz="1600" dirty="0" smtClean="0">
                          <a:effectLst/>
                        </a:rPr>
                        <a:t>NE Voucher recipients </a:t>
                      </a:r>
                      <a:endParaRPr lang="en-US" sz="1600" dirty="0">
                        <a:effectLst/>
                        <a:latin typeface="Calibri"/>
                        <a:ea typeface="Calibri"/>
                        <a:cs typeface="Times New Roman"/>
                      </a:endParaRPr>
                    </a:p>
                  </a:txBody>
                  <a:tcPr marL="36576" marR="36576" marT="91440" marB="91440" anchor="ctr">
                    <a:solidFill>
                      <a:srgbClr val="005875"/>
                    </a:solidFill>
                  </a:tcPr>
                </a:tc>
                <a:tc>
                  <a:txBody>
                    <a:bodyPr/>
                    <a:lstStyle/>
                    <a:p>
                      <a:pPr marL="0" marR="0" algn="ctr">
                        <a:lnSpc>
                          <a:spcPct val="90000"/>
                        </a:lnSpc>
                        <a:spcBef>
                          <a:spcPts val="0"/>
                        </a:spcBef>
                        <a:spcAft>
                          <a:spcPts val="0"/>
                        </a:spcAft>
                      </a:pPr>
                      <a:r>
                        <a:rPr lang="en-US" sz="1600" dirty="0" smtClean="0">
                          <a:effectLst/>
                        </a:rPr>
                        <a:t>Proposal</a:t>
                      </a:r>
                      <a:endParaRPr lang="en-US" sz="1600" dirty="0">
                        <a:effectLst/>
                        <a:latin typeface="Calibri"/>
                        <a:ea typeface="Calibri"/>
                        <a:cs typeface="Times New Roman"/>
                      </a:endParaRPr>
                    </a:p>
                  </a:txBody>
                  <a:tcPr marL="36576" marR="36576" marT="91440" marB="91440" anchor="ctr">
                    <a:solidFill>
                      <a:srgbClr val="005875"/>
                    </a:solidFill>
                  </a:tcPr>
                </a:tc>
                <a:tc>
                  <a:txBody>
                    <a:bodyPr/>
                    <a:lstStyle/>
                    <a:p>
                      <a:pPr marL="0" marR="0" algn="ctr">
                        <a:lnSpc>
                          <a:spcPct val="90000"/>
                        </a:lnSpc>
                        <a:spcBef>
                          <a:spcPts val="0"/>
                        </a:spcBef>
                        <a:spcAft>
                          <a:spcPts val="0"/>
                        </a:spcAft>
                      </a:pPr>
                      <a:r>
                        <a:rPr lang="en-US" sz="1600" dirty="0">
                          <a:effectLst/>
                        </a:rPr>
                        <a:t>Partner Facility</a:t>
                      </a:r>
                      <a:endParaRPr lang="en-US" sz="1600" dirty="0">
                        <a:effectLst/>
                        <a:latin typeface="Calibri"/>
                        <a:ea typeface="Calibri"/>
                        <a:cs typeface="Times New Roman"/>
                      </a:endParaRPr>
                    </a:p>
                  </a:txBody>
                  <a:tcPr marL="36576" marR="36576" marT="91440" marB="91440" anchor="ctr">
                    <a:solidFill>
                      <a:srgbClr val="005875"/>
                    </a:solidFill>
                  </a:tcPr>
                </a:tc>
              </a:tr>
              <a:tr h="426443">
                <a:tc>
                  <a:txBody>
                    <a:bodyPr/>
                    <a:lstStyle/>
                    <a:p>
                      <a:pPr marL="0" marR="0" algn="r">
                        <a:lnSpc>
                          <a:spcPct val="90000"/>
                        </a:lnSpc>
                        <a:spcBef>
                          <a:spcPts val="0"/>
                        </a:spcBef>
                        <a:spcAft>
                          <a:spcPts val="0"/>
                        </a:spcAft>
                      </a:pPr>
                      <a:r>
                        <a:rPr lang="en-US" sz="1100" dirty="0">
                          <a:solidFill>
                            <a:srgbClr val="005875"/>
                          </a:solidFill>
                          <a:effectLst/>
                        </a:rPr>
                        <a:t>Creare LLC</a:t>
                      </a:r>
                      <a:br>
                        <a:rPr lang="en-US" sz="1100" dirty="0">
                          <a:solidFill>
                            <a:srgbClr val="005875"/>
                          </a:solidFill>
                          <a:effectLst/>
                        </a:rPr>
                      </a:br>
                      <a:r>
                        <a:rPr lang="en-US" sz="1100" dirty="0">
                          <a:solidFill>
                            <a:srgbClr val="005875"/>
                          </a:solidFill>
                          <a:effectLst/>
                        </a:rPr>
                        <a:t>Hanover, NH</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Investigation of Materials for Continuous Casting of Metallic Nuclear Fuel</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c>
                  <a:txBody>
                    <a:bodyPr/>
                    <a:lstStyle/>
                    <a:p>
                      <a:pPr marL="0" marR="0" algn="l">
                        <a:lnSpc>
                          <a:spcPct val="90000"/>
                        </a:lnSpc>
                        <a:spcBef>
                          <a:spcPts val="0"/>
                        </a:spcBef>
                        <a:spcAft>
                          <a:spcPts val="0"/>
                        </a:spcAft>
                      </a:pPr>
                      <a:r>
                        <a:rPr lang="en-US" sz="1100" dirty="0">
                          <a:effectLst/>
                        </a:rPr>
                        <a:t>Idaho National Laboratory</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r>
              <a:tr h="581246">
                <a:tc>
                  <a:txBody>
                    <a:bodyPr/>
                    <a:lstStyle/>
                    <a:p>
                      <a:pPr marL="0" marR="0" algn="r">
                        <a:lnSpc>
                          <a:spcPct val="90000"/>
                        </a:lnSpc>
                        <a:spcBef>
                          <a:spcPts val="0"/>
                        </a:spcBef>
                        <a:spcAft>
                          <a:spcPts val="0"/>
                        </a:spcAft>
                      </a:pPr>
                      <a:r>
                        <a:rPr lang="en-US" sz="1100" spc="-20" baseline="0" dirty="0">
                          <a:solidFill>
                            <a:srgbClr val="005875"/>
                          </a:solidFill>
                          <a:effectLst/>
                        </a:rPr>
                        <a:t>Columbia Basin Consulting Group, LLC</a:t>
                      </a:r>
                      <a:r>
                        <a:rPr lang="en-US" sz="1100" dirty="0">
                          <a:solidFill>
                            <a:srgbClr val="005875"/>
                          </a:solidFill>
                          <a:effectLst/>
                        </a:rPr>
                        <a:t/>
                      </a:r>
                      <a:br>
                        <a:rPr lang="en-US" sz="1100" dirty="0">
                          <a:solidFill>
                            <a:srgbClr val="005875"/>
                          </a:solidFill>
                          <a:effectLst/>
                        </a:rPr>
                      </a:br>
                      <a:r>
                        <a:rPr lang="en-US" sz="1100" dirty="0">
                          <a:solidFill>
                            <a:srgbClr val="005875"/>
                          </a:solidFill>
                          <a:effectLst/>
                        </a:rPr>
                        <a:t>Kennewick, WA</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Lead-Bismuth Small Modular Reactor (SMR) Licensing Development</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c>
                  <a:txBody>
                    <a:bodyPr/>
                    <a:lstStyle/>
                    <a:p>
                      <a:pPr marL="0" marR="0" algn="l">
                        <a:lnSpc>
                          <a:spcPct val="90000"/>
                        </a:lnSpc>
                        <a:spcBef>
                          <a:spcPts val="0"/>
                        </a:spcBef>
                        <a:spcAft>
                          <a:spcPts val="0"/>
                        </a:spcAft>
                      </a:pPr>
                      <a:r>
                        <a:rPr lang="en-US" sz="1100" dirty="0">
                          <a:effectLst/>
                        </a:rPr>
                        <a:t>Pacific Northwest National Laboratory</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r>
              <a:tr h="581246">
                <a:tc>
                  <a:txBody>
                    <a:bodyPr/>
                    <a:lstStyle/>
                    <a:p>
                      <a:pPr marL="0" marR="0" algn="r">
                        <a:lnSpc>
                          <a:spcPct val="90000"/>
                        </a:lnSpc>
                        <a:spcBef>
                          <a:spcPts val="0"/>
                        </a:spcBef>
                        <a:spcAft>
                          <a:spcPts val="0"/>
                        </a:spcAft>
                      </a:pPr>
                      <a:r>
                        <a:rPr lang="en-US" sz="1100" dirty="0">
                          <a:solidFill>
                            <a:srgbClr val="005875"/>
                          </a:solidFill>
                          <a:effectLst/>
                        </a:rPr>
                        <a:t>Terrestrial Energy USA Ltd.</a:t>
                      </a:r>
                      <a:br>
                        <a:rPr lang="en-US" sz="1100" dirty="0">
                          <a:solidFill>
                            <a:srgbClr val="005875"/>
                          </a:solidFill>
                          <a:effectLst/>
                        </a:rPr>
                      </a:br>
                      <a:r>
                        <a:rPr lang="en-US" sz="1100" dirty="0">
                          <a:solidFill>
                            <a:srgbClr val="005875"/>
                          </a:solidFill>
                          <a:effectLst/>
                        </a:rPr>
                        <a:t>New York, NY</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Verification of Molten-Salt Properties at </a:t>
                      </a:r>
                      <a:r>
                        <a:rPr lang="en-US" sz="1100" dirty="0" smtClean="0">
                          <a:effectLst/>
                        </a:rPr>
                        <a:t/>
                      </a:r>
                      <a:br>
                        <a:rPr lang="en-US" sz="1100" dirty="0" smtClean="0">
                          <a:effectLst/>
                        </a:rPr>
                      </a:br>
                      <a:r>
                        <a:rPr lang="en-US" sz="1100" dirty="0" smtClean="0">
                          <a:effectLst/>
                        </a:rPr>
                        <a:t>High </a:t>
                      </a:r>
                      <a:r>
                        <a:rPr lang="en-US" sz="1100" dirty="0">
                          <a:effectLst/>
                        </a:rPr>
                        <a:t>Temperatures</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c>
                  <a:txBody>
                    <a:bodyPr/>
                    <a:lstStyle/>
                    <a:p>
                      <a:pPr marL="0" marR="0" algn="l">
                        <a:lnSpc>
                          <a:spcPct val="90000"/>
                        </a:lnSpc>
                        <a:spcBef>
                          <a:spcPts val="0"/>
                        </a:spcBef>
                        <a:spcAft>
                          <a:spcPts val="0"/>
                        </a:spcAft>
                      </a:pPr>
                      <a:r>
                        <a:rPr lang="en-US" sz="1100" dirty="0">
                          <a:effectLst/>
                        </a:rPr>
                        <a:t>Argonne National Laboratory</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r>
              <a:tr h="750480">
                <a:tc>
                  <a:txBody>
                    <a:bodyPr/>
                    <a:lstStyle/>
                    <a:p>
                      <a:pPr marL="0" marR="0" algn="r">
                        <a:lnSpc>
                          <a:spcPct val="90000"/>
                        </a:lnSpc>
                        <a:spcBef>
                          <a:spcPts val="0"/>
                        </a:spcBef>
                        <a:spcAft>
                          <a:spcPts val="0"/>
                        </a:spcAft>
                      </a:pPr>
                      <a:r>
                        <a:rPr lang="en-US" sz="1100" dirty="0">
                          <a:solidFill>
                            <a:srgbClr val="005875"/>
                          </a:solidFill>
                          <a:effectLst/>
                        </a:rPr>
                        <a:t>Transatomic Power Corporation</a:t>
                      </a:r>
                      <a:br>
                        <a:rPr lang="en-US" sz="1100" dirty="0">
                          <a:solidFill>
                            <a:srgbClr val="005875"/>
                          </a:solidFill>
                          <a:effectLst/>
                        </a:rPr>
                      </a:br>
                      <a:r>
                        <a:rPr lang="en-US" sz="1100" dirty="0">
                          <a:solidFill>
                            <a:srgbClr val="005875"/>
                          </a:solidFill>
                          <a:effectLst/>
                        </a:rPr>
                        <a:t>Cambridge, MA</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Optimization and Assessment of the Neutronics and Fuel Cycle Performance of </a:t>
                      </a:r>
                      <a:r>
                        <a:rPr lang="en-US" sz="1100" dirty="0" smtClean="0">
                          <a:effectLst/>
                        </a:rPr>
                        <a:t/>
                      </a:r>
                      <a:br>
                        <a:rPr lang="en-US" sz="1100" dirty="0" smtClean="0">
                          <a:effectLst/>
                        </a:rPr>
                      </a:br>
                      <a:r>
                        <a:rPr lang="en-US" sz="1100" dirty="0" smtClean="0">
                          <a:effectLst/>
                        </a:rPr>
                        <a:t>the </a:t>
                      </a:r>
                      <a:r>
                        <a:rPr lang="en-US" sz="1100" dirty="0">
                          <a:effectLst/>
                        </a:rPr>
                        <a:t>Transatomic Power Molten Salt </a:t>
                      </a:r>
                      <a:r>
                        <a:rPr lang="en-US" sz="1100" dirty="0" smtClean="0">
                          <a:effectLst/>
                        </a:rPr>
                        <a:t/>
                      </a:r>
                      <a:br>
                        <a:rPr lang="en-US" sz="1100" dirty="0" smtClean="0">
                          <a:effectLst/>
                        </a:rPr>
                      </a:br>
                      <a:r>
                        <a:rPr lang="en-US" sz="1100" dirty="0" smtClean="0">
                          <a:effectLst/>
                        </a:rPr>
                        <a:t>Reactor </a:t>
                      </a:r>
                      <a:r>
                        <a:rPr lang="en-US" sz="1100" dirty="0">
                          <a:effectLst/>
                        </a:rPr>
                        <a:t>Design</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c>
                  <a:txBody>
                    <a:bodyPr/>
                    <a:lstStyle/>
                    <a:p>
                      <a:pPr marL="0" marR="0" algn="l">
                        <a:lnSpc>
                          <a:spcPct val="90000"/>
                        </a:lnSpc>
                        <a:spcBef>
                          <a:spcPts val="0"/>
                        </a:spcBef>
                        <a:spcAft>
                          <a:spcPts val="0"/>
                        </a:spcAft>
                      </a:pPr>
                      <a:r>
                        <a:rPr lang="en-US" sz="1100" dirty="0">
                          <a:effectLst/>
                        </a:rPr>
                        <a:t>Oak Ridge National Laboratory</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r>
              <a:tr h="750480">
                <a:tc>
                  <a:txBody>
                    <a:bodyPr/>
                    <a:lstStyle/>
                    <a:p>
                      <a:pPr marL="0" marR="0" algn="r">
                        <a:lnSpc>
                          <a:spcPct val="90000"/>
                        </a:lnSpc>
                        <a:spcBef>
                          <a:spcPts val="0"/>
                        </a:spcBef>
                        <a:spcAft>
                          <a:spcPts val="0"/>
                        </a:spcAft>
                      </a:pPr>
                      <a:r>
                        <a:rPr lang="en-US" sz="1100" dirty="0">
                          <a:solidFill>
                            <a:srgbClr val="005875"/>
                          </a:solidFill>
                          <a:effectLst/>
                        </a:rPr>
                        <a:t>Ceramic Tubular Products</a:t>
                      </a:r>
                      <a:br>
                        <a:rPr lang="en-US" sz="1100" dirty="0">
                          <a:solidFill>
                            <a:srgbClr val="005875"/>
                          </a:solidFill>
                          <a:effectLst/>
                        </a:rPr>
                      </a:br>
                      <a:r>
                        <a:rPr lang="en-US" sz="1100" dirty="0">
                          <a:solidFill>
                            <a:srgbClr val="005875"/>
                          </a:solidFill>
                          <a:effectLst/>
                        </a:rPr>
                        <a:t>Rockville, MD</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Robust Silicon Carbide Cladding for LWR Application - Corrosion and Irradiation Proof Test of Low Cost Innovations in MIT </a:t>
                      </a:r>
                      <a:r>
                        <a:rPr lang="en-US" sz="1100" dirty="0" smtClean="0">
                          <a:effectLst/>
                        </a:rPr>
                        <a:t/>
                      </a:r>
                      <a:br>
                        <a:rPr lang="en-US" sz="1100" dirty="0" smtClean="0">
                          <a:effectLst/>
                        </a:rPr>
                      </a:br>
                      <a:r>
                        <a:rPr lang="en-US" sz="1100" dirty="0" smtClean="0">
                          <a:effectLst/>
                        </a:rPr>
                        <a:t>Research </a:t>
                      </a:r>
                      <a:r>
                        <a:rPr lang="en-US" sz="1100" dirty="0">
                          <a:effectLst/>
                        </a:rPr>
                        <a:t>Reactor</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c>
                  <a:txBody>
                    <a:bodyPr/>
                    <a:lstStyle/>
                    <a:p>
                      <a:pPr marL="0" marR="0" algn="l">
                        <a:lnSpc>
                          <a:spcPct val="90000"/>
                        </a:lnSpc>
                        <a:spcBef>
                          <a:spcPts val="0"/>
                        </a:spcBef>
                        <a:spcAft>
                          <a:spcPts val="0"/>
                        </a:spcAft>
                      </a:pPr>
                      <a:r>
                        <a:rPr lang="en-US" sz="1100" dirty="0">
                          <a:effectLst/>
                        </a:rPr>
                        <a:t>Massachusetts Institute </a:t>
                      </a:r>
                      <a:r>
                        <a:rPr lang="en-US" sz="1100" dirty="0" smtClean="0">
                          <a:effectLst/>
                        </a:rPr>
                        <a:t/>
                      </a:r>
                      <a:br>
                        <a:rPr lang="en-US" sz="1100" dirty="0" smtClean="0">
                          <a:effectLst/>
                        </a:rPr>
                      </a:br>
                      <a:r>
                        <a:rPr lang="en-US" sz="1100" dirty="0" smtClean="0">
                          <a:effectLst/>
                        </a:rPr>
                        <a:t>of </a:t>
                      </a:r>
                      <a:r>
                        <a:rPr lang="en-US" sz="1100" dirty="0">
                          <a:effectLst/>
                        </a:rPr>
                        <a:t>Technology</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r>
              <a:tr h="750480">
                <a:tc>
                  <a:txBody>
                    <a:bodyPr/>
                    <a:lstStyle/>
                    <a:p>
                      <a:pPr marL="0" marR="0" algn="r">
                        <a:lnSpc>
                          <a:spcPct val="90000"/>
                        </a:lnSpc>
                        <a:spcBef>
                          <a:spcPts val="0"/>
                        </a:spcBef>
                        <a:spcAft>
                          <a:spcPts val="0"/>
                        </a:spcAft>
                      </a:pPr>
                      <a:r>
                        <a:rPr lang="en-US" sz="1100" dirty="0">
                          <a:solidFill>
                            <a:srgbClr val="005875"/>
                          </a:solidFill>
                          <a:effectLst/>
                        </a:rPr>
                        <a:t>Oklo Inc.</a:t>
                      </a:r>
                      <a:br>
                        <a:rPr lang="en-US" sz="1100" dirty="0">
                          <a:solidFill>
                            <a:srgbClr val="005875"/>
                          </a:solidFill>
                          <a:effectLst/>
                        </a:rPr>
                      </a:br>
                      <a:r>
                        <a:rPr lang="en-US" sz="1100" dirty="0">
                          <a:solidFill>
                            <a:srgbClr val="005875"/>
                          </a:solidFill>
                          <a:effectLst/>
                        </a:rPr>
                        <a:t>Sunnyvale, CA</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Legacy Metal Fuel Data Exploration for Commercial Scale-Up</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c>
                  <a:txBody>
                    <a:bodyPr/>
                    <a:lstStyle/>
                    <a:p>
                      <a:pPr marL="0" marR="0" algn="l">
                        <a:lnSpc>
                          <a:spcPct val="90000"/>
                        </a:lnSpc>
                        <a:spcBef>
                          <a:spcPts val="0"/>
                        </a:spcBef>
                        <a:spcAft>
                          <a:spcPts val="0"/>
                        </a:spcAft>
                      </a:pPr>
                      <a:r>
                        <a:rPr lang="en-US" sz="1100" dirty="0">
                          <a:effectLst/>
                        </a:rPr>
                        <a:t>Argonne National Laboratory/Idaho National </a:t>
                      </a:r>
                      <a:r>
                        <a:rPr lang="en-US" sz="1100" dirty="0" smtClean="0">
                          <a:effectLst/>
                        </a:rPr>
                        <a:t>Laboratory</a:t>
                      </a:r>
                      <a:r>
                        <a:rPr lang="en-US" sz="1100" dirty="0">
                          <a:effectLst/>
                        </a:rPr>
                        <a:t> </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r>
              <a:tr h="581246">
                <a:tc>
                  <a:txBody>
                    <a:bodyPr/>
                    <a:lstStyle/>
                    <a:p>
                      <a:pPr marL="0" marR="0" algn="r">
                        <a:lnSpc>
                          <a:spcPct val="90000"/>
                        </a:lnSpc>
                        <a:spcBef>
                          <a:spcPts val="0"/>
                        </a:spcBef>
                        <a:spcAft>
                          <a:spcPts val="0"/>
                        </a:spcAft>
                      </a:pPr>
                      <a:r>
                        <a:rPr lang="en-US" sz="1100" dirty="0">
                          <a:solidFill>
                            <a:srgbClr val="005875"/>
                          </a:solidFill>
                          <a:effectLst/>
                        </a:rPr>
                        <a:t>CompRex, LLC</a:t>
                      </a:r>
                      <a:br>
                        <a:rPr lang="en-US" sz="1100" dirty="0">
                          <a:solidFill>
                            <a:srgbClr val="005875"/>
                          </a:solidFill>
                          <a:effectLst/>
                        </a:rPr>
                      </a:br>
                      <a:r>
                        <a:rPr lang="en-US" sz="1100" dirty="0">
                          <a:solidFill>
                            <a:srgbClr val="005875"/>
                          </a:solidFill>
                          <a:effectLst/>
                        </a:rPr>
                        <a:t>De </a:t>
                      </a:r>
                      <a:r>
                        <a:rPr lang="en-US" sz="1200" dirty="0">
                          <a:solidFill>
                            <a:srgbClr val="005875"/>
                          </a:solidFill>
                          <a:effectLst/>
                        </a:rPr>
                        <a:t>Pere</a:t>
                      </a:r>
                      <a:r>
                        <a:rPr lang="en-US" sz="1100" dirty="0">
                          <a:solidFill>
                            <a:srgbClr val="005875"/>
                          </a:solidFill>
                          <a:effectLst/>
                        </a:rPr>
                        <a:t>, WI</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High Efficiency Heat Exchanger for High Temperature and High Pressure Applications</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c>
                  <a:txBody>
                    <a:bodyPr/>
                    <a:lstStyle/>
                    <a:p>
                      <a:pPr marL="0" marR="0" algn="l">
                        <a:lnSpc>
                          <a:spcPct val="90000"/>
                        </a:lnSpc>
                        <a:spcBef>
                          <a:spcPts val="0"/>
                        </a:spcBef>
                        <a:spcAft>
                          <a:spcPts val="0"/>
                        </a:spcAft>
                      </a:pPr>
                      <a:r>
                        <a:rPr lang="en-US" sz="1100" dirty="0">
                          <a:effectLst/>
                        </a:rPr>
                        <a:t>Argonne National Laboratory</a:t>
                      </a:r>
                      <a:endParaRPr lang="en-US" sz="1100" dirty="0">
                        <a:effectLst/>
                        <a:latin typeface="Calibri"/>
                        <a:ea typeface="Calibri"/>
                        <a:cs typeface="Times New Roman"/>
                      </a:endParaRPr>
                    </a:p>
                  </a:txBody>
                  <a:tcPr marL="182880" marR="182880" marT="91440" marB="91440" anchor="ctr">
                    <a:solidFill>
                      <a:srgbClr val="005875">
                        <a:alpha val="7843"/>
                      </a:srgbClr>
                    </a:solidFill>
                  </a:tcPr>
                </a:tc>
              </a:tr>
              <a:tr h="368017">
                <a:tc>
                  <a:txBody>
                    <a:bodyPr/>
                    <a:lstStyle/>
                    <a:p>
                      <a:pPr marL="0" marR="0" algn="r">
                        <a:lnSpc>
                          <a:spcPct val="90000"/>
                        </a:lnSpc>
                        <a:spcBef>
                          <a:spcPts val="0"/>
                        </a:spcBef>
                        <a:spcAft>
                          <a:spcPts val="0"/>
                        </a:spcAft>
                      </a:pPr>
                      <a:r>
                        <a:rPr lang="en-US" sz="1100" dirty="0">
                          <a:solidFill>
                            <a:srgbClr val="005875"/>
                          </a:solidFill>
                          <a:effectLst/>
                        </a:rPr>
                        <a:t>BgtL LLC</a:t>
                      </a:r>
                      <a:br>
                        <a:rPr lang="en-US" sz="1100" dirty="0">
                          <a:solidFill>
                            <a:srgbClr val="005875"/>
                          </a:solidFill>
                          <a:effectLst/>
                        </a:rPr>
                      </a:br>
                      <a:r>
                        <a:rPr lang="en-US" sz="1100" dirty="0">
                          <a:solidFill>
                            <a:srgbClr val="005875"/>
                          </a:solidFill>
                          <a:effectLst/>
                        </a:rPr>
                        <a:t>Laramie, WY</a:t>
                      </a:r>
                      <a:endParaRPr lang="en-US" sz="1100" dirty="0">
                        <a:solidFill>
                          <a:srgbClr val="005875"/>
                        </a:solidFill>
                        <a:effectLst/>
                        <a:latin typeface="Calibri"/>
                        <a:ea typeface="Calibri"/>
                        <a:cs typeface="Times New Roman"/>
                      </a:endParaRPr>
                    </a:p>
                  </a:txBody>
                  <a:tcPr marL="182880" marR="182880" marT="91440" marB="91440" anchor="ctr">
                    <a:solidFill>
                      <a:srgbClr val="808285">
                        <a:alpha val="16078"/>
                      </a:srgbClr>
                    </a:solidFill>
                  </a:tcPr>
                </a:tc>
                <a:tc>
                  <a:txBody>
                    <a:bodyPr/>
                    <a:lstStyle/>
                    <a:p>
                      <a:pPr marL="0" marR="0" algn="l">
                        <a:lnSpc>
                          <a:spcPct val="90000"/>
                        </a:lnSpc>
                        <a:spcBef>
                          <a:spcPts val="0"/>
                        </a:spcBef>
                        <a:spcAft>
                          <a:spcPts val="0"/>
                        </a:spcAft>
                      </a:pPr>
                      <a:r>
                        <a:rPr lang="en-US" sz="1100" dirty="0">
                          <a:effectLst/>
                        </a:rPr>
                        <a:t>High efficiency and low cost thermal energy storage system</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c>
                  <a:txBody>
                    <a:bodyPr/>
                    <a:lstStyle/>
                    <a:p>
                      <a:pPr marL="0" marR="0" algn="l">
                        <a:lnSpc>
                          <a:spcPct val="90000"/>
                        </a:lnSpc>
                        <a:spcBef>
                          <a:spcPts val="0"/>
                        </a:spcBef>
                        <a:spcAft>
                          <a:spcPts val="0"/>
                        </a:spcAft>
                      </a:pPr>
                      <a:r>
                        <a:rPr lang="en-US" sz="1100" dirty="0">
                          <a:effectLst/>
                        </a:rPr>
                        <a:t>Argonne National Laboratory</a:t>
                      </a:r>
                      <a:endParaRPr lang="en-US" sz="1100" dirty="0">
                        <a:effectLst/>
                        <a:latin typeface="Calibri"/>
                        <a:ea typeface="Calibri"/>
                        <a:cs typeface="Times New Roman"/>
                      </a:endParaRPr>
                    </a:p>
                  </a:txBody>
                  <a:tcPr marL="182880" marR="182880" marT="91440" marB="91440" anchor="ctr">
                    <a:solidFill>
                      <a:srgbClr val="808285">
                        <a:alpha val="7843"/>
                      </a:srgbClr>
                    </a:solidFill>
                  </a:tcPr>
                </a:tc>
              </a:tr>
            </a:tbl>
          </a:graphicData>
        </a:graphic>
      </p:graphicFrame>
    </p:spTree>
    <p:extLst>
      <p:ext uri="{BB962C8B-B14F-4D97-AF65-F5344CB8AC3E}">
        <p14:creationId xmlns:p14="http://schemas.microsoft.com/office/powerpoint/2010/main" val="37108032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1858"/>
            <a:ext cx="9144000" cy="6858000"/>
          </a:xfrm>
          <a:prstGeom prst="rect">
            <a:avLst/>
          </a:prstGeom>
        </p:spPr>
      </p:pic>
      <p:sp>
        <p:nvSpPr>
          <p:cNvPr id="2" name="Title 1"/>
          <p:cNvSpPr>
            <a:spLocks noGrp="1"/>
          </p:cNvSpPr>
          <p:nvPr>
            <p:ph type="title"/>
          </p:nvPr>
        </p:nvSpPr>
        <p:spPr/>
        <p:txBody>
          <a:bodyPr/>
          <a:lstStyle/>
          <a:p>
            <a:r>
              <a:rPr lang="en-US" dirty="0" smtClean="0"/>
              <a:t>Technology-Specific Workshops</a:t>
            </a:r>
            <a:endParaRPr lang="en-US" dirty="0"/>
          </a:p>
        </p:txBody>
      </p:sp>
      <p:sp>
        <p:nvSpPr>
          <p:cNvPr id="3" name="Content Placeholder 2"/>
          <p:cNvSpPr>
            <a:spLocks noGrp="1"/>
          </p:cNvSpPr>
          <p:nvPr>
            <p:ph sz="half" idx="1"/>
          </p:nvPr>
        </p:nvSpPr>
        <p:spPr>
          <a:xfrm>
            <a:off x="455613" y="1598614"/>
            <a:ext cx="8169194" cy="1408058"/>
          </a:xfrm>
        </p:spPr>
        <p:txBody>
          <a:bodyPr/>
          <a:lstStyle/>
          <a:p>
            <a:r>
              <a:rPr lang="en-US" dirty="0" smtClean="0"/>
              <a:t>Hosted by GAIN, NEI, and EPRI</a:t>
            </a:r>
          </a:p>
          <a:p>
            <a:r>
              <a:rPr lang="en-US" dirty="0" smtClean="0"/>
              <a:t>Discussed RD&amp;D needs of advanced nuclear energy technologies</a:t>
            </a:r>
          </a:p>
          <a:p>
            <a:r>
              <a:rPr lang="en-US" dirty="0" smtClean="0"/>
              <a:t>Identified technical issues that DOE is uniquely suited to address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7" name="TextBox 6"/>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12788437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285281" y="1916330"/>
            <a:ext cx="4858719" cy="4941670"/>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6" name="Rectangle 5"/>
          <p:cNvSpPr/>
          <p:nvPr/>
        </p:nvSpPr>
        <p:spPr>
          <a:xfrm>
            <a:off x="4538441" y="2140781"/>
            <a:ext cx="4303342" cy="4524315"/>
          </a:xfrm>
          <a:prstGeom prst="rect">
            <a:avLst/>
          </a:prstGeom>
        </p:spPr>
        <p:txBody>
          <a:bodyPr wrap="square">
            <a:spAutoFit/>
          </a:bodyPr>
          <a:lstStyle/>
          <a:p>
            <a:r>
              <a:rPr lang="en-US" b="1" kern="0" spc="-20" dirty="0" smtClean="0">
                <a:solidFill>
                  <a:schemeClr val="bg1"/>
                </a:solidFill>
              </a:rPr>
              <a:t>Roles and Responsibilities</a:t>
            </a:r>
          </a:p>
          <a:p>
            <a:pPr marL="342900" indent="-342900">
              <a:buFont typeface="Arial" charset="0"/>
              <a:buChar char="•"/>
            </a:pPr>
            <a:r>
              <a:rPr lang="en-US" kern="0" spc="-40" dirty="0" smtClean="0">
                <a:solidFill>
                  <a:schemeClr val="bg1"/>
                </a:solidFill>
              </a:rPr>
              <a:t>EPRI: Engage with subject matter experts &amp; stakeholders</a:t>
            </a:r>
          </a:p>
          <a:p>
            <a:pPr marL="731520" indent="-342900">
              <a:buFont typeface="LucidaGrande" charset="0"/>
              <a:buChar char="-"/>
            </a:pPr>
            <a:r>
              <a:rPr lang="en-US" kern="0" spc="-40" dirty="0" smtClean="0">
                <a:solidFill>
                  <a:schemeClr val="bg1"/>
                </a:solidFill>
              </a:rPr>
              <a:t>Define gaps in M&amp;S code development and V&amp;V for design and licensing for advanced </a:t>
            </a:r>
            <a:br>
              <a:rPr lang="en-US" kern="0" spc="-40" dirty="0" smtClean="0">
                <a:solidFill>
                  <a:schemeClr val="bg1"/>
                </a:solidFill>
              </a:rPr>
            </a:br>
            <a:r>
              <a:rPr lang="en-US" kern="0" spc="-40" dirty="0" smtClean="0">
                <a:solidFill>
                  <a:schemeClr val="bg1"/>
                </a:solidFill>
              </a:rPr>
              <a:t>reactor technologies</a:t>
            </a:r>
          </a:p>
          <a:p>
            <a:pPr marL="342900" indent="-342900">
              <a:buFont typeface="Arial" charset="0"/>
              <a:buChar char="•"/>
            </a:pPr>
            <a:r>
              <a:rPr lang="en-US" kern="0" spc="-40" dirty="0">
                <a:solidFill>
                  <a:schemeClr val="bg1"/>
                </a:solidFill>
              </a:rPr>
              <a:t>NEI</a:t>
            </a:r>
            <a:r>
              <a:rPr lang="en-US" kern="0" spc="-40" dirty="0" smtClean="0">
                <a:solidFill>
                  <a:schemeClr val="bg1"/>
                </a:solidFill>
              </a:rPr>
              <a:t>: Facilitate and coordinate activities of TWGs with those of NEI Advanced Reactor Working Group (ARWG)</a:t>
            </a:r>
          </a:p>
          <a:p>
            <a:pPr marL="731520" indent="-342900">
              <a:buFont typeface="LucidaGrande" charset="0"/>
              <a:buChar char="-"/>
            </a:pPr>
            <a:r>
              <a:rPr lang="en-US" kern="0" spc="-40" dirty="0">
                <a:solidFill>
                  <a:schemeClr val="bg1"/>
                </a:solidFill>
              </a:rPr>
              <a:t>Coordinate with GAIN and EPRI </a:t>
            </a:r>
            <a:r>
              <a:rPr lang="en-US" kern="0" spc="-40" dirty="0" smtClean="0">
                <a:solidFill>
                  <a:schemeClr val="bg1"/>
                </a:solidFill>
              </a:rPr>
              <a:t/>
            </a:r>
            <a:br>
              <a:rPr lang="en-US" kern="0" spc="-40" dirty="0" smtClean="0">
                <a:solidFill>
                  <a:schemeClr val="bg1"/>
                </a:solidFill>
              </a:rPr>
            </a:br>
            <a:r>
              <a:rPr lang="en-US" kern="0" spc="-40" dirty="0" smtClean="0">
                <a:solidFill>
                  <a:schemeClr val="bg1"/>
                </a:solidFill>
              </a:rPr>
              <a:t>to </a:t>
            </a:r>
            <a:r>
              <a:rPr lang="en-US" kern="0" spc="-40" dirty="0">
                <a:solidFill>
                  <a:schemeClr val="bg1"/>
                </a:solidFill>
              </a:rPr>
              <a:t>support working groups</a:t>
            </a:r>
          </a:p>
          <a:p>
            <a:pPr marL="731520" indent="-342900">
              <a:buFont typeface="LucidaGrande" charset="0"/>
              <a:buChar char="-"/>
            </a:pPr>
            <a:r>
              <a:rPr lang="en-US" kern="0" spc="-40" dirty="0">
                <a:solidFill>
                  <a:schemeClr val="bg1"/>
                </a:solidFill>
              </a:rPr>
              <a:t>Work with industry, DOE, and NRC to understand issues associated with obtaining </a:t>
            </a:r>
            <a:r>
              <a:rPr lang="en-US" kern="0" spc="-40" dirty="0" smtClean="0">
                <a:solidFill>
                  <a:schemeClr val="bg1"/>
                </a:solidFill>
              </a:rPr>
              <a:t/>
            </a:r>
            <a:br>
              <a:rPr lang="en-US" kern="0" spc="-40" dirty="0" smtClean="0">
                <a:solidFill>
                  <a:schemeClr val="bg1"/>
                </a:solidFill>
              </a:rPr>
            </a:br>
            <a:r>
              <a:rPr lang="en-US" kern="0" spc="-40" dirty="0" smtClean="0">
                <a:solidFill>
                  <a:schemeClr val="bg1"/>
                </a:solidFill>
              </a:rPr>
              <a:t>5</a:t>
            </a:r>
            <a:r>
              <a:rPr lang="en-US" kern="0" spc="-40" dirty="0">
                <a:solidFill>
                  <a:schemeClr val="bg1"/>
                </a:solidFill>
              </a:rPr>
              <a:t>% &lt; enriched uranium &lt;20%</a:t>
            </a:r>
          </a:p>
        </p:txBody>
      </p:sp>
      <p:sp>
        <p:nvSpPr>
          <p:cNvPr id="2" name="Title 1"/>
          <p:cNvSpPr>
            <a:spLocks noGrp="1"/>
          </p:cNvSpPr>
          <p:nvPr>
            <p:ph type="title"/>
          </p:nvPr>
        </p:nvSpPr>
        <p:spPr>
          <a:xfrm>
            <a:off x="455613" y="1004888"/>
            <a:ext cx="8231187" cy="732508"/>
          </a:xfrm>
        </p:spPr>
        <p:txBody>
          <a:bodyPr/>
          <a:lstStyle/>
          <a:p>
            <a:r>
              <a:rPr lang="en-US" dirty="0" smtClean="0"/>
              <a:t>Technology-Specific Workshops</a:t>
            </a:r>
            <a:br>
              <a:rPr lang="en-US" dirty="0" smtClean="0"/>
            </a:br>
            <a:r>
              <a:rPr lang="en-US" b="0" dirty="0" smtClean="0"/>
              <a:t>Collaboration</a:t>
            </a:r>
            <a:endParaRPr lang="en-US" b="0" dirty="0"/>
          </a:p>
        </p:txBody>
      </p:sp>
      <p:sp>
        <p:nvSpPr>
          <p:cNvPr id="4" name="Rectangle 3"/>
          <p:cNvSpPr/>
          <p:nvPr/>
        </p:nvSpPr>
        <p:spPr bwMode="auto">
          <a:xfrm>
            <a:off x="0" y="1916330"/>
            <a:ext cx="4285281" cy="3105121"/>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400394" y="2200285"/>
            <a:ext cx="3737653" cy="2585323"/>
          </a:xfrm>
          <a:prstGeom prst="rect">
            <a:avLst/>
          </a:prstGeom>
        </p:spPr>
        <p:txBody>
          <a:bodyPr wrap="square">
            <a:spAutoFit/>
          </a:bodyPr>
          <a:lstStyle/>
          <a:p>
            <a:r>
              <a:rPr lang="en-US" b="1" kern="0" dirty="0" smtClean="0">
                <a:solidFill>
                  <a:schemeClr val="bg1"/>
                </a:solidFill>
              </a:rPr>
              <a:t>Formation of Industry-Led, Technology Working </a:t>
            </a:r>
            <a:br>
              <a:rPr lang="en-US" b="1" kern="0" dirty="0" smtClean="0">
                <a:solidFill>
                  <a:schemeClr val="bg1"/>
                </a:solidFill>
              </a:rPr>
            </a:br>
            <a:r>
              <a:rPr lang="en-US" b="1" kern="0" dirty="0" smtClean="0">
                <a:solidFill>
                  <a:schemeClr val="bg1"/>
                </a:solidFill>
              </a:rPr>
              <a:t>Groups (TWGs)</a:t>
            </a:r>
          </a:p>
          <a:p>
            <a:pPr marL="342900" indent="-342900">
              <a:buFont typeface="Arial" charset="0"/>
              <a:buChar char="•"/>
            </a:pPr>
            <a:r>
              <a:rPr lang="en-US" kern="0" spc="-20" dirty="0" smtClean="0">
                <a:solidFill>
                  <a:schemeClr val="bg1"/>
                </a:solidFill>
              </a:rPr>
              <a:t>Initial meetings held in </a:t>
            </a:r>
            <a:br>
              <a:rPr lang="en-US" kern="0" spc="-20" dirty="0" smtClean="0">
                <a:solidFill>
                  <a:schemeClr val="bg1"/>
                </a:solidFill>
              </a:rPr>
            </a:br>
            <a:r>
              <a:rPr lang="en-US" kern="0" spc="-20" dirty="0" smtClean="0">
                <a:solidFill>
                  <a:schemeClr val="bg1"/>
                </a:solidFill>
              </a:rPr>
              <a:t>September 2016</a:t>
            </a:r>
          </a:p>
          <a:p>
            <a:pPr marL="342900" indent="-342900">
              <a:buFont typeface="Arial" charset="0"/>
              <a:buChar char="•"/>
            </a:pPr>
            <a:r>
              <a:rPr lang="en-US" kern="0" spc="-20" dirty="0" smtClean="0">
                <a:solidFill>
                  <a:schemeClr val="bg1"/>
                </a:solidFill>
              </a:rPr>
              <a:t>Molten Salt Reactor</a:t>
            </a:r>
          </a:p>
          <a:p>
            <a:pPr marL="342900" indent="-342900">
              <a:buFont typeface="Arial" charset="0"/>
              <a:buChar char="•"/>
            </a:pPr>
            <a:r>
              <a:rPr lang="en-US" kern="0" spc="-20" dirty="0" smtClean="0">
                <a:solidFill>
                  <a:schemeClr val="bg1"/>
                </a:solidFill>
              </a:rPr>
              <a:t>Fast Reactor</a:t>
            </a:r>
          </a:p>
          <a:p>
            <a:pPr marL="342900" indent="-342900">
              <a:buFont typeface="Arial" charset="0"/>
              <a:buChar char="•"/>
            </a:pPr>
            <a:r>
              <a:rPr lang="en-US" kern="0" spc="-20" dirty="0" smtClean="0">
                <a:solidFill>
                  <a:schemeClr val="bg1"/>
                </a:solidFill>
              </a:rPr>
              <a:t>High Temperature </a:t>
            </a:r>
            <a:br>
              <a:rPr lang="en-US" kern="0" spc="-20" dirty="0" smtClean="0">
                <a:solidFill>
                  <a:schemeClr val="bg1"/>
                </a:solidFill>
              </a:rPr>
            </a:br>
            <a:r>
              <a:rPr lang="en-US" kern="0" spc="-20" dirty="0" smtClean="0">
                <a:solidFill>
                  <a:schemeClr val="bg1"/>
                </a:solidFill>
              </a:rPr>
              <a:t>Gas Reactor</a:t>
            </a:r>
          </a:p>
        </p:txBody>
      </p:sp>
      <p:pic>
        <p:nvPicPr>
          <p:cNvPr id="7" name="Picture 6" descr="EPRI-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394" y="5744570"/>
            <a:ext cx="1891745" cy="307934"/>
          </a:xfrm>
          <a:prstGeom prst="rect">
            <a:avLst/>
          </a:prstGeom>
        </p:spPr>
      </p:pic>
      <p:pic>
        <p:nvPicPr>
          <p:cNvPr id="10" name="Picture 9" descr="Description: Description: Description: Description: HEAD"/>
          <p:cNvPicPr>
            <a:picLocks noChangeAspect="1"/>
          </p:cNvPicPr>
          <p:nvPr/>
        </p:nvPicPr>
        <p:blipFill rotWithShape="1">
          <a:blip r:embed="rId3" cstate="print">
            <a:extLst>
              <a:ext uri="{28A0092B-C50C-407E-A947-70E740481C1C}">
                <a14:useLocalDpi xmlns:a14="http://schemas.microsoft.com/office/drawing/2010/main" val="0"/>
              </a:ext>
            </a:extLst>
          </a:blip>
          <a:srcRect l="76823" t="2472" r="5295" b="87174"/>
          <a:stretch/>
        </p:blipFill>
        <p:spPr bwMode="auto">
          <a:xfrm>
            <a:off x="2817091" y="5453302"/>
            <a:ext cx="1187295" cy="890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499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987470" y="1916329"/>
            <a:ext cx="3156530" cy="4941671"/>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2" name="Rectangle 11"/>
          <p:cNvSpPr/>
          <p:nvPr/>
        </p:nvSpPr>
        <p:spPr>
          <a:xfrm>
            <a:off x="6187667" y="2200285"/>
            <a:ext cx="2625682" cy="4278094"/>
          </a:xfrm>
          <a:prstGeom prst="rect">
            <a:avLst/>
          </a:prstGeom>
        </p:spPr>
        <p:txBody>
          <a:bodyPr wrap="square">
            <a:spAutoFit/>
          </a:bodyPr>
          <a:lstStyle/>
          <a:p>
            <a:r>
              <a:rPr lang="en-US" sz="1700" b="1" kern="0" dirty="0" smtClean="0">
                <a:solidFill>
                  <a:schemeClr val="bg1"/>
                </a:solidFill>
              </a:rPr>
              <a:t>Advanced Reactors Licensing Framework</a:t>
            </a:r>
          </a:p>
          <a:p>
            <a:pPr marL="342900" indent="-342900">
              <a:buFont typeface="Arial" charset="0"/>
              <a:buChar char="•"/>
            </a:pPr>
            <a:r>
              <a:rPr lang="en-US" sz="1700" kern="0" spc="-30" dirty="0" smtClean="0">
                <a:solidFill>
                  <a:schemeClr val="bg1"/>
                </a:solidFill>
              </a:rPr>
              <a:t>Accelerate joint work with NRC for advanced reactor licensing</a:t>
            </a:r>
          </a:p>
          <a:p>
            <a:pPr marL="731520" indent="-342900">
              <a:buFont typeface="LucidaGrande" charset="0"/>
              <a:buChar char="-"/>
            </a:pPr>
            <a:r>
              <a:rPr lang="en-US" sz="1700" kern="0" spc="-40" dirty="0">
                <a:solidFill>
                  <a:schemeClr val="bg1"/>
                </a:solidFill>
              </a:rPr>
              <a:t>General design criteria</a:t>
            </a:r>
          </a:p>
          <a:p>
            <a:pPr marL="731520" indent="-342900">
              <a:buFont typeface="LucidaGrande" charset="0"/>
              <a:buChar char="-"/>
            </a:pPr>
            <a:r>
              <a:rPr lang="en-US" sz="1700" kern="0" spc="-40" dirty="0">
                <a:solidFill>
                  <a:schemeClr val="bg1"/>
                </a:solidFill>
              </a:rPr>
              <a:t>Gradual reduction of licensing risk</a:t>
            </a:r>
          </a:p>
          <a:p>
            <a:pPr marL="731520" indent="-342900">
              <a:buFont typeface="LucidaGrande" charset="0"/>
              <a:buChar char="-"/>
            </a:pPr>
            <a:r>
              <a:rPr lang="en-US" sz="1700" kern="0" spc="-40" dirty="0">
                <a:solidFill>
                  <a:schemeClr val="bg1"/>
                </a:solidFill>
              </a:rPr>
              <a:t>Risk-informed and performance-based licensing strategy</a:t>
            </a:r>
          </a:p>
          <a:p>
            <a:pPr marL="342900" indent="-342900">
              <a:buFont typeface="Arial" charset="0"/>
              <a:buChar char="•"/>
            </a:pPr>
            <a:endParaRPr lang="en-US" sz="1700" kern="0" spc="-20" dirty="0" smtClean="0">
              <a:solidFill>
                <a:schemeClr val="bg1"/>
              </a:solidFill>
            </a:endParaRPr>
          </a:p>
          <a:p>
            <a:pPr marL="342900" indent="-342900">
              <a:buFont typeface="Arial" charset="0"/>
              <a:buChar char="•"/>
            </a:pPr>
            <a:endParaRPr lang="en-US" sz="1700" kern="0" spc="-20" dirty="0" smtClean="0">
              <a:solidFill>
                <a:schemeClr val="bg1"/>
              </a:solidFill>
            </a:endParaRPr>
          </a:p>
        </p:txBody>
      </p:sp>
      <p:sp>
        <p:nvSpPr>
          <p:cNvPr id="9" name="Rectangle 8"/>
          <p:cNvSpPr/>
          <p:nvPr/>
        </p:nvSpPr>
        <p:spPr bwMode="auto">
          <a:xfrm>
            <a:off x="2825879" y="1916329"/>
            <a:ext cx="3161591" cy="4941671"/>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0" name="Rectangle 9"/>
          <p:cNvSpPr/>
          <p:nvPr/>
        </p:nvSpPr>
        <p:spPr>
          <a:xfrm>
            <a:off x="3026076" y="2200285"/>
            <a:ext cx="2793537" cy="5062924"/>
          </a:xfrm>
          <a:prstGeom prst="rect">
            <a:avLst/>
          </a:prstGeom>
        </p:spPr>
        <p:txBody>
          <a:bodyPr wrap="square">
            <a:spAutoFit/>
          </a:bodyPr>
          <a:lstStyle/>
          <a:p>
            <a:r>
              <a:rPr lang="en-US" sz="1700" b="1" kern="0" spc="-40" dirty="0" smtClean="0">
                <a:solidFill>
                  <a:schemeClr val="bg1"/>
                </a:solidFill>
              </a:rPr>
              <a:t>M&amp;S Code Development and V&amp;V for Design </a:t>
            </a:r>
            <a:br>
              <a:rPr lang="en-US" sz="1700" b="1" kern="0" spc="-40" dirty="0" smtClean="0">
                <a:solidFill>
                  <a:schemeClr val="bg1"/>
                </a:solidFill>
              </a:rPr>
            </a:br>
            <a:r>
              <a:rPr lang="en-US" sz="1700" b="1" kern="0" spc="-40" dirty="0" smtClean="0">
                <a:solidFill>
                  <a:schemeClr val="bg1"/>
                </a:solidFill>
              </a:rPr>
              <a:t>and Licensing</a:t>
            </a:r>
          </a:p>
          <a:p>
            <a:pPr marL="342900" indent="-342900">
              <a:buFont typeface="Arial" charset="0"/>
              <a:buChar char="•"/>
            </a:pPr>
            <a:r>
              <a:rPr lang="en-US" sz="1700" kern="0" spc="-20" dirty="0" smtClean="0">
                <a:solidFill>
                  <a:schemeClr val="bg1"/>
                </a:solidFill>
              </a:rPr>
              <a:t>Describe DOE-NE’s advanced M&amp;S tools</a:t>
            </a:r>
          </a:p>
          <a:p>
            <a:pPr marL="342900" indent="-342900">
              <a:buFont typeface="Arial" charset="0"/>
              <a:buChar char="•"/>
            </a:pPr>
            <a:r>
              <a:rPr lang="en-US" sz="1700" kern="0" spc="-20" dirty="0" smtClean="0">
                <a:solidFill>
                  <a:schemeClr val="bg1"/>
                </a:solidFill>
              </a:rPr>
              <a:t>Develop plans for additional code development to </a:t>
            </a:r>
            <a:br>
              <a:rPr lang="en-US" sz="1700" kern="0" spc="-20" dirty="0" smtClean="0">
                <a:solidFill>
                  <a:schemeClr val="bg1"/>
                </a:solidFill>
              </a:rPr>
            </a:br>
            <a:r>
              <a:rPr lang="en-US" sz="1700" kern="0" spc="-20" dirty="0" smtClean="0">
                <a:solidFill>
                  <a:schemeClr val="bg1"/>
                </a:solidFill>
              </a:rPr>
              <a:t>address gaps</a:t>
            </a:r>
          </a:p>
          <a:p>
            <a:pPr marL="342900" indent="-342900">
              <a:buFont typeface="Arial" charset="0"/>
              <a:buChar char="•"/>
            </a:pPr>
            <a:r>
              <a:rPr lang="en-US" sz="1700" kern="0" spc="-40" dirty="0" smtClean="0">
                <a:solidFill>
                  <a:schemeClr val="bg1"/>
                </a:solidFill>
              </a:rPr>
              <a:t>Develop joint strategy with stakeholders for V&amp;V of advanced tools</a:t>
            </a:r>
          </a:p>
          <a:p>
            <a:pPr marL="342900" indent="-342900">
              <a:buFont typeface="Arial" charset="0"/>
              <a:buChar char="•"/>
            </a:pPr>
            <a:r>
              <a:rPr lang="en-US" sz="1700" kern="0" spc="-20" dirty="0" smtClean="0">
                <a:solidFill>
                  <a:schemeClr val="bg1"/>
                </a:solidFill>
              </a:rPr>
              <a:t>Develop join strategy with NRC for V&amp;V </a:t>
            </a:r>
            <a:br>
              <a:rPr lang="en-US" sz="1700" kern="0" spc="-20" dirty="0" smtClean="0">
                <a:solidFill>
                  <a:schemeClr val="bg1"/>
                </a:solidFill>
              </a:rPr>
            </a:br>
            <a:r>
              <a:rPr lang="en-US" sz="1700" kern="0" spc="-20" dirty="0" smtClean="0">
                <a:solidFill>
                  <a:schemeClr val="bg1"/>
                </a:solidFill>
              </a:rPr>
              <a:t>and usage of</a:t>
            </a:r>
            <a:br>
              <a:rPr lang="en-US" sz="1700" kern="0" spc="-20" dirty="0" smtClean="0">
                <a:solidFill>
                  <a:schemeClr val="bg1"/>
                </a:solidFill>
              </a:rPr>
            </a:br>
            <a:r>
              <a:rPr lang="en-US" sz="1700" kern="0" spc="-20" dirty="0" smtClean="0">
                <a:solidFill>
                  <a:schemeClr val="bg1"/>
                </a:solidFill>
              </a:rPr>
              <a:t> advanced tools for licensing analysis</a:t>
            </a:r>
          </a:p>
          <a:p>
            <a:pPr marL="342900" indent="-342900">
              <a:buFont typeface="Arial" charset="0"/>
              <a:buChar char="•"/>
            </a:pPr>
            <a:endParaRPr lang="en-US" sz="1700" kern="0" spc="-20" dirty="0" smtClean="0">
              <a:solidFill>
                <a:schemeClr val="bg1"/>
              </a:solidFill>
            </a:endParaRPr>
          </a:p>
          <a:p>
            <a:pPr marL="342900" indent="-342900">
              <a:buFont typeface="Arial" charset="0"/>
              <a:buChar char="•"/>
            </a:pPr>
            <a:endParaRPr lang="en-US" sz="1700" kern="0" spc="-20" dirty="0" smtClean="0">
              <a:solidFill>
                <a:schemeClr val="bg1"/>
              </a:solidFill>
            </a:endParaRPr>
          </a:p>
        </p:txBody>
      </p:sp>
      <p:sp>
        <p:nvSpPr>
          <p:cNvPr id="2" name="Title 1"/>
          <p:cNvSpPr>
            <a:spLocks noGrp="1"/>
          </p:cNvSpPr>
          <p:nvPr>
            <p:ph type="title"/>
          </p:nvPr>
        </p:nvSpPr>
        <p:spPr>
          <a:xfrm>
            <a:off x="455613" y="1004888"/>
            <a:ext cx="8231187" cy="732508"/>
          </a:xfrm>
        </p:spPr>
        <p:txBody>
          <a:bodyPr/>
          <a:lstStyle/>
          <a:p>
            <a:r>
              <a:rPr lang="en-US" dirty="0" smtClean="0"/>
              <a:t>Technology-Specific Workshops: </a:t>
            </a:r>
            <a:r>
              <a:rPr lang="en-US" b="0" dirty="0" smtClean="0"/>
              <a:t>High-priority recommendations to DOE on cross-cutting RD&amp;D</a:t>
            </a:r>
            <a:endParaRPr lang="en-US" b="0" dirty="0"/>
          </a:p>
        </p:txBody>
      </p:sp>
      <p:sp>
        <p:nvSpPr>
          <p:cNvPr id="4" name="Rectangle 3"/>
          <p:cNvSpPr/>
          <p:nvPr/>
        </p:nvSpPr>
        <p:spPr bwMode="auto">
          <a:xfrm>
            <a:off x="0" y="1916329"/>
            <a:ext cx="2825879" cy="4941671"/>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400395" y="2200285"/>
            <a:ext cx="2327308" cy="2970044"/>
          </a:xfrm>
          <a:prstGeom prst="rect">
            <a:avLst/>
          </a:prstGeom>
        </p:spPr>
        <p:txBody>
          <a:bodyPr wrap="square">
            <a:spAutoFit/>
          </a:bodyPr>
          <a:lstStyle/>
          <a:p>
            <a:r>
              <a:rPr lang="en-US" sz="1700" b="1" kern="0" dirty="0" smtClean="0">
                <a:solidFill>
                  <a:schemeClr val="bg1"/>
                </a:solidFill>
              </a:rPr>
              <a:t>Access to Applied Technology (AT) documents</a:t>
            </a:r>
          </a:p>
          <a:p>
            <a:pPr marL="342900" indent="-342900">
              <a:buFont typeface="Arial" charset="0"/>
              <a:buChar char="•"/>
            </a:pPr>
            <a:r>
              <a:rPr lang="en-US" sz="1700" kern="0" spc="-20" dirty="0" smtClean="0">
                <a:solidFill>
                  <a:schemeClr val="bg1"/>
                </a:solidFill>
              </a:rPr>
              <a:t>Create database </a:t>
            </a:r>
            <a:br>
              <a:rPr lang="en-US" sz="1700" kern="0" spc="-20" dirty="0" smtClean="0">
                <a:solidFill>
                  <a:schemeClr val="bg1"/>
                </a:solidFill>
              </a:rPr>
            </a:br>
            <a:r>
              <a:rPr lang="en-US" sz="1700" kern="0" spc="-20" dirty="0" smtClean="0">
                <a:solidFill>
                  <a:schemeClr val="bg1"/>
                </a:solidFill>
              </a:rPr>
              <a:t>of AT-marked documents</a:t>
            </a:r>
          </a:p>
          <a:p>
            <a:pPr marL="342900" indent="-342900">
              <a:buFont typeface="Arial" charset="0"/>
              <a:buChar char="•"/>
            </a:pPr>
            <a:r>
              <a:rPr lang="en-US" sz="1700" kern="0" spc="-20" dirty="0" smtClean="0">
                <a:solidFill>
                  <a:schemeClr val="bg1"/>
                </a:solidFill>
              </a:rPr>
              <a:t>Streamline access to AT documents, removing AT designation where appropriate</a:t>
            </a:r>
          </a:p>
        </p:txBody>
      </p:sp>
    </p:spTree>
    <p:extLst>
      <p:ext uri="{BB962C8B-B14F-4D97-AF65-F5344CB8AC3E}">
        <p14:creationId xmlns:p14="http://schemas.microsoft.com/office/powerpoint/2010/main" val="21245777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04888"/>
            <a:ext cx="8409418" cy="1098762"/>
          </a:xfrm>
        </p:spPr>
        <p:txBody>
          <a:bodyPr/>
          <a:lstStyle/>
          <a:p>
            <a:r>
              <a:rPr lang="en-US" spc="-70" dirty="0" smtClean="0"/>
              <a:t>Technology-Specific Workshops: </a:t>
            </a:r>
            <a:r>
              <a:rPr lang="en-US" b="0" spc="-70" dirty="0" smtClean="0"/>
              <a:t>High-priority recommendations to DOE on design-specific technology</a:t>
            </a:r>
            <a:endParaRPr lang="en-US" b="0" spc="-70" dirty="0"/>
          </a:p>
        </p:txBody>
      </p:sp>
      <p:sp>
        <p:nvSpPr>
          <p:cNvPr id="3" name="Content Placeholder 2"/>
          <p:cNvSpPr>
            <a:spLocks noGrp="1"/>
          </p:cNvSpPr>
          <p:nvPr>
            <p:ph sz="half" idx="1"/>
          </p:nvPr>
        </p:nvSpPr>
        <p:spPr>
          <a:xfrm>
            <a:off x="455613" y="2011689"/>
            <a:ext cx="3907160" cy="4524375"/>
          </a:xfrm>
        </p:spPr>
        <p:txBody>
          <a:bodyPr/>
          <a:lstStyle/>
          <a:p>
            <a:r>
              <a:rPr lang="en-US" sz="1800" dirty="0" smtClean="0"/>
              <a:t>Molten Salt Reactor Technology</a:t>
            </a:r>
          </a:p>
          <a:p>
            <a:pPr marL="594360" lvl="1" indent="-342900">
              <a:spcBef>
                <a:spcPct val="40000"/>
              </a:spcBef>
              <a:buFont typeface="LucidaGrande" charset="0"/>
              <a:buChar char="-"/>
            </a:pPr>
            <a:r>
              <a:rPr lang="en-US" sz="1800" dirty="0"/>
              <a:t>Identify alternatives to </a:t>
            </a:r>
            <a:r>
              <a:rPr lang="en-US" sz="1800" dirty="0" smtClean="0"/>
              <a:t/>
            </a:r>
            <a:br>
              <a:rPr lang="en-US" sz="1800" dirty="0" smtClean="0"/>
            </a:br>
            <a:r>
              <a:rPr lang="en-US" sz="1800" dirty="0" smtClean="0"/>
              <a:t>critical-system </a:t>
            </a:r>
            <a:r>
              <a:rPr lang="en-US" sz="1800" dirty="0"/>
              <a:t>demonstration </a:t>
            </a:r>
            <a:r>
              <a:rPr lang="en-US" sz="1800" dirty="0" smtClean="0"/>
              <a:t/>
            </a:r>
            <a:br>
              <a:rPr lang="en-US" sz="1800" dirty="0" smtClean="0"/>
            </a:br>
            <a:r>
              <a:rPr lang="en-US" sz="1800" dirty="0" smtClean="0"/>
              <a:t>for </a:t>
            </a:r>
            <a:r>
              <a:rPr lang="en-US" sz="1800" dirty="0"/>
              <a:t>meeting all identified data needs using different and simpler </a:t>
            </a:r>
            <a:r>
              <a:rPr lang="en-US" sz="1800" dirty="0" smtClean="0"/>
              <a:t>options</a:t>
            </a:r>
          </a:p>
          <a:p>
            <a:r>
              <a:rPr lang="en-US" sz="1800" dirty="0" smtClean="0"/>
              <a:t>Fast Reactor Technology</a:t>
            </a:r>
          </a:p>
          <a:p>
            <a:pPr marL="594360" lvl="1" indent="-342900">
              <a:spcBef>
                <a:spcPct val="40000"/>
              </a:spcBef>
              <a:buFont typeface="LucidaGrande" charset="0"/>
              <a:buChar char="-"/>
            </a:pPr>
            <a:r>
              <a:rPr lang="en-US" sz="1800" dirty="0"/>
              <a:t>Complete options and requirements assessment </a:t>
            </a:r>
            <a:r>
              <a:rPr lang="en-US" sz="1800" dirty="0" smtClean="0"/>
              <a:t/>
            </a:r>
            <a:br>
              <a:rPr lang="en-US" sz="1800" dirty="0" smtClean="0"/>
            </a:br>
            <a:r>
              <a:rPr lang="en-US" sz="1800" dirty="0" smtClean="0"/>
              <a:t>for </a:t>
            </a:r>
            <a:r>
              <a:rPr lang="en-US" sz="1800" dirty="0"/>
              <a:t>domestic fast spectrum </a:t>
            </a:r>
            <a:r>
              <a:rPr lang="en-US" sz="1800" dirty="0" smtClean="0"/>
              <a:t/>
            </a:r>
            <a:br>
              <a:rPr lang="en-US" sz="1800" dirty="0" smtClean="0"/>
            </a:br>
            <a:r>
              <a:rPr lang="en-US" sz="1800" dirty="0" smtClean="0"/>
              <a:t>test reactor</a:t>
            </a:r>
          </a:p>
          <a:p>
            <a:r>
              <a:rPr lang="en-US" sz="1800" dirty="0" smtClean="0"/>
              <a:t>High Temperature Gas </a:t>
            </a:r>
            <a:br>
              <a:rPr lang="en-US" sz="1800" dirty="0" smtClean="0"/>
            </a:br>
            <a:r>
              <a:rPr lang="en-US" sz="1800" dirty="0" smtClean="0"/>
              <a:t>Reactor technology</a:t>
            </a:r>
          </a:p>
          <a:p>
            <a:pPr marL="594360" lvl="1" indent="-342900">
              <a:spcBef>
                <a:spcPct val="40000"/>
              </a:spcBef>
              <a:buFont typeface="LucidaGrande" charset="0"/>
              <a:buChar char="-"/>
            </a:pPr>
            <a:r>
              <a:rPr lang="en-US" sz="1800" dirty="0"/>
              <a:t>Complete on-going TRISO </a:t>
            </a:r>
            <a:r>
              <a:rPr lang="en-US" sz="1800" dirty="0" smtClean="0"/>
              <a:t/>
            </a:r>
            <a:br>
              <a:rPr lang="en-US" sz="1800" dirty="0" smtClean="0"/>
            </a:br>
            <a:r>
              <a:rPr lang="en-US" sz="1800" dirty="0" smtClean="0"/>
              <a:t>fuel </a:t>
            </a:r>
            <a:r>
              <a:rPr lang="en-US" sz="1800" dirty="0"/>
              <a:t>and graphite </a:t>
            </a:r>
            <a:r>
              <a:rPr lang="en-US" sz="1800" dirty="0" smtClean="0"/>
              <a:t/>
            </a:r>
            <a:br>
              <a:rPr lang="en-US" sz="1800" dirty="0" smtClean="0"/>
            </a:br>
            <a:r>
              <a:rPr lang="en-US" sz="1800" dirty="0" smtClean="0"/>
              <a:t>qualification </a:t>
            </a:r>
            <a:r>
              <a:rPr lang="en-US" sz="1800" dirty="0"/>
              <a:t>program</a:t>
            </a:r>
          </a:p>
          <a:p>
            <a:endParaRPr lang="en-US" sz="1800" dirty="0" smtClean="0"/>
          </a:p>
          <a:p>
            <a:endParaRPr lang="en-US" sz="1800" dirty="0"/>
          </a:p>
        </p:txBody>
      </p:sp>
      <p:grpSp>
        <p:nvGrpSpPr>
          <p:cNvPr id="5" name="Group 4"/>
          <p:cNvGrpSpPr/>
          <p:nvPr/>
        </p:nvGrpSpPr>
        <p:grpSpPr>
          <a:xfrm>
            <a:off x="4941362" y="2011689"/>
            <a:ext cx="3923669" cy="4301371"/>
            <a:chOff x="4649191" y="1451225"/>
            <a:chExt cx="4340961" cy="4758832"/>
          </a:xfrm>
        </p:grpSpPr>
        <p:pic>
          <p:nvPicPr>
            <p:cNvPr id="6" name="Picture 3" descr="J:\NS&amp;T\ART\MSR.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106" r="-1638" b="-3106"/>
            <a:stretch/>
          </p:blipFill>
          <p:spPr bwMode="auto">
            <a:xfrm>
              <a:off x="6848736" y="1451225"/>
              <a:ext cx="2121436" cy="2293260"/>
            </a:xfrm>
            <a:prstGeom prst="rect">
              <a:avLst/>
            </a:prstGeom>
            <a:gradFill>
              <a:gsLst>
                <a:gs pos="0">
                  <a:srgbClr val="D9E5F3"/>
                </a:gs>
                <a:gs pos="100000">
                  <a:srgbClr val="F3FAFF"/>
                </a:gs>
              </a:gsLst>
              <a:lin ang="16200000" scaled="1"/>
            </a:gradFill>
            <a:ln>
              <a:solidFill>
                <a:schemeClr val="tx2">
                  <a:lumMod val="75000"/>
                </a:schemeClr>
              </a:solidFill>
            </a:ln>
            <a:effectLst>
              <a:outerShdw blurRad="25400" dist="25400" dir="2700000" algn="tl" rotWithShape="0">
                <a:prstClr val="black">
                  <a:alpha val="40000"/>
                </a:prstClr>
              </a:outerShdw>
            </a:effectLst>
          </p:spPr>
        </p:pic>
        <p:pic>
          <p:nvPicPr>
            <p:cNvPr id="7" name="Picture 4" descr="J:\NS&amp;T\ART\VHT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149" r="-11273"/>
            <a:stretch/>
          </p:blipFill>
          <p:spPr bwMode="auto">
            <a:xfrm>
              <a:off x="4649191" y="3830377"/>
              <a:ext cx="2108446" cy="2379680"/>
            </a:xfrm>
            <a:prstGeom prst="rect">
              <a:avLst/>
            </a:prstGeom>
            <a:gradFill>
              <a:gsLst>
                <a:gs pos="0">
                  <a:srgbClr val="D9E5F3"/>
                </a:gs>
                <a:gs pos="100000">
                  <a:srgbClr val="F3FAFF"/>
                </a:gs>
              </a:gsLst>
              <a:lin ang="16200000" scaled="1"/>
            </a:gradFill>
            <a:ln>
              <a:solidFill>
                <a:schemeClr val="tx2">
                  <a:lumMod val="75000"/>
                </a:schemeClr>
              </a:solidFill>
            </a:ln>
            <a:effectLst>
              <a:outerShdw blurRad="25400" dist="25400" dir="2700000" algn="tl" rotWithShape="0">
                <a:prstClr val="black">
                  <a:alpha val="40000"/>
                </a:prstClr>
              </a:outerShdw>
            </a:effectLst>
          </p:spPr>
        </p:pic>
        <p:pic>
          <p:nvPicPr>
            <p:cNvPr id="8" name="Picture 6" descr="J:\NS&amp;T\ART\SFR.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164" t="-3106" r="-1426" b="-3106"/>
            <a:stretch/>
          </p:blipFill>
          <p:spPr bwMode="auto">
            <a:xfrm>
              <a:off x="4649191" y="1451225"/>
              <a:ext cx="2106836" cy="2293260"/>
            </a:xfrm>
            <a:prstGeom prst="rect">
              <a:avLst/>
            </a:prstGeom>
            <a:gradFill>
              <a:gsLst>
                <a:gs pos="0">
                  <a:srgbClr val="D9E5F3"/>
                </a:gs>
                <a:gs pos="100000">
                  <a:srgbClr val="F3FAFF"/>
                </a:gs>
              </a:gsLst>
              <a:lin ang="16200000" scaled="1"/>
            </a:gradFill>
            <a:ln>
              <a:solidFill>
                <a:schemeClr val="tx2">
                  <a:lumMod val="75000"/>
                </a:schemeClr>
              </a:solidFill>
            </a:ln>
            <a:effectLst>
              <a:outerShdw blurRad="25400" dist="25400" dir="2700000" algn="tl" rotWithShape="0">
                <a:prstClr val="black">
                  <a:alpha val="40000"/>
                </a:prstClr>
              </a:outerShdw>
            </a:effectLst>
          </p:spPr>
        </p:pic>
        <p:pic>
          <p:nvPicPr>
            <p:cNvPr id="9" name="Picture 7" descr="J:\NS&amp;T\ART\GCR.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48737" y="3831402"/>
              <a:ext cx="2141415" cy="2378654"/>
            </a:xfrm>
            <a:prstGeom prst="rect">
              <a:avLst/>
            </a:prstGeom>
            <a:gradFill>
              <a:gsLst>
                <a:gs pos="0">
                  <a:srgbClr val="D9E5F3"/>
                </a:gs>
                <a:gs pos="100000">
                  <a:srgbClr val="F3FAFF"/>
                </a:gs>
              </a:gsLst>
              <a:lin ang="16200000" scaled="1"/>
            </a:gradFill>
            <a:ln>
              <a:solidFill>
                <a:schemeClr val="tx2">
                  <a:lumMod val="75000"/>
                </a:schemeClr>
              </a:solidFill>
            </a:ln>
            <a:effectLst>
              <a:outerShdw blurRad="25400" dist="25400" dir="2700000" algn="tl" rotWithShape="0">
                <a:prstClr val="black">
                  <a:alpha val="40000"/>
                </a:prstClr>
              </a:outerShdw>
            </a:effectLst>
          </p:spPr>
        </p:pic>
        <p:sp>
          <p:nvSpPr>
            <p:cNvPr id="10" name="TextBox 9"/>
            <p:cNvSpPr txBox="1"/>
            <p:nvPr/>
          </p:nvSpPr>
          <p:spPr>
            <a:xfrm>
              <a:off x="6897485" y="3890676"/>
              <a:ext cx="428002" cy="215444"/>
            </a:xfrm>
            <a:prstGeom prst="rect">
              <a:avLst/>
            </a:prstGeom>
            <a:noFill/>
          </p:spPr>
          <p:txBody>
            <a:bodyPr wrap="none" lIns="0" tIns="0" rIns="0" bIns="0" rtlCol="0">
              <a:noAutofit/>
            </a:bodyPr>
            <a:lstStyle/>
            <a:p>
              <a:r>
                <a:rPr lang="en-US" sz="1300" b="1" dirty="0" smtClean="0">
                  <a:solidFill>
                    <a:srgbClr val="005A97"/>
                  </a:solidFill>
                  <a:latin typeface="Arial Black" panose="020B0A04020102020204" pitchFamily="34" charset="0"/>
                </a:rPr>
                <a:t>GCR</a:t>
              </a:r>
              <a:endParaRPr lang="en-US" sz="1300" b="1" dirty="0">
                <a:solidFill>
                  <a:srgbClr val="005A97"/>
                </a:solidFill>
                <a:latin typeface="Arial Black" panose="020B0A04020102020204" pitchFamily="34" charset="0"/>
              </a:endParaRPr>
            </a:p>
          </p:txBody>
        </p:sp>
        <p:sp>
          <p:nvSpPr>
            <p:cNvPr id="11" name="TextBox 10"/>
            <p:cNvSpPr txBox="1"/>
            <p:nvPr/>
          </p:nvSpPr>
          <p:spPr>
            <a:xfrm>
              <a:off x="6304446" y="1474822"/>
              <a:ext cx="379824" cy="215444"/>
            </a:xfrm>
            <a:prstGeom prst="rect">
              <a:avLst/>
            </a:prstGeom>
            <a:noFill/>
          </p:spPr>
          <p:txBody>
            <a:bodyPr wrap="none" lIns="0" tIns="0" rIns="0" bIns="0" rtlCol="0">
              <a:noAutofit/>
            </a:bodyPr>
            <a:lstStyle/>
            <a:p>
              <a:r>
                <a:rPr lang="en-US" sz="1300" b="1" dirty="0" smtClean="0">
                  <a:solidFill>
                    <a:srgbClr val="005A97"/>
                  </a:solidFill>
                  <a:latin typeface="Arial Black" panose="020B0A04020102020204" pitchFamily="34" charset="0"/>
                </a:rPr>
                <a:t>SFR</a:t>
              </a:r>
              <a:endParaRPr lang="en-US" sz="1300" b="1" dirty="0">
                <a:solidFill>
                  <a:srgbClr val="005A97"/>
                </a:solidFill>
                <a:latin typeface="Arial Black" panose="020B0A04020102020204" pitchFamily="34" charset="0"/>
              </a:endParaRPr>
            </a:p>
          </p:txBody>
        </p:sp>
        <p:sp>
          <p:nvSpPr>
            <p:cNvPr id="12" name="TextBox 11"/>
            <p:cNvSpPr txBox="1"/>
            <p:nvPr/>
          </p:nvSpPr>
          <p:spPr>
            <a:xfrm>
              <a:off x="6897485" y="1482843"/>
              <a:ext cx="379824" cy="215444"/>
            </a:xfrm>
            <a:prstGeom prst="rect">
              <a:avLst/>
            </a:prstGeom>
            <a:noFill/>
          </p:spPr>
          <p:txBody>
            <a:bodyPr wrap="none" lIns="0" tIns="0" rIns="0" bIns="0" rtlCol="0">
              <a:noAutofit/>
            </a:bodyPr>
            <a:lstStyle/>
            <a:p>
              <a:r>
                <a:rPr lang="en-US" sz="1300" b="1" dirty="0" smtClean="0">
                  <a:solidFill>
                    <a:srgbClr val="005A97"/>
                  </a:solidFill>
                  <a:latin typeface="Arial Black" panose="020B0A04020102020204" pitchFamily="34" charset="0"/>
                </a:rPr>
                <a:t>MSR</a:t>
              </a:r>
              <a:endParaRPr lang="en-US" sz="1300" b="1" dirty="0">
                <a:solidFill>
                  <a:srgbClr val="005A97"/>
                </a:solidFill>
                <a:latin typeface="Arial Black" panose="020B0A04020102020204" pitchFamily="34" charset="0"/>
              </a:endParaRPr>
            </a:p>
          </p:txBody>
        </p:sp>
        <p:sp>
          <p:nvSpPr>
            <p:cNvPr id="13" name="TextBox 12"/>
            <p:cNvSpPr txBox="1"/>
            <p:nvPr/>
          </p:nvSpPr>
          <p:spPr>
            <a:xfrm>
              <a:off x="4720842" y="3890676"/>
              <a:ext cx="379824" cy="215444"/>
            </a:xfrm>
            <a:prstGeom prst="rect">
              <a:avLst/>
            </a:prstGeom>
            <a:noFill/>
          </p:spPr>
          <p:txBody>
            <a:bodyPr wrap="none" lIns="0" tIns="0" rIns="0" bIns="0" rtlCol="0">
              <a:noAutofit/>
            </a:bodyPr>
            <a:lstStyle/>
            <a:p>
              <a:r>
                <a:rPr lang="en-US" sz="1300" b="1" dirty="0" smtClean="0">
                  <a:solidFill>
                    <a:srgbClr val="005A97"/>
                  </a:solidFill>
                  <a:latin typeface="Arial Black" panose="020B0A04020102020204" pitchFamily="34" charset="0"/>
                </a:rPr>
                <a:t>VHTR</a:t>
              </a:r>
              <a:endParaRPr lang="en-US" sz="1300" b="1" dirty="0">
                <a:solidFill>
                  <a:srgbClr val="005A97"/>
                </a:solidFill>
                <a:latin typeface="Arial Black" panose="020B0A04020102020204" pitchFamily="34" charset="0"/>
              </a:endParaRPr>
            </a:p>
          </p:txBody>
        </p:sp>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16" name="TextBox 15"/>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37219919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927920"/>
            <a:ext cx="8231187" cy="377026"/>
          </a:xfrm>
        </p:spPr>
        <p:txBody>
          <a:bodyPr/>
          <a:lstStyle/>
          <a:p>
            <a:r>
              <a:rPr lang="en-US" dirty="0" smtClean="0"/>
              <a:t>Recent Successes</a:t>
            </a:r>
            <a:endParaRPr lang="en-US" dirty="0"/>
          </a:p>
        </p:txBody>
      </p:sp>
      <p:sp>
        <p:nvSpPr>
          <p:cNvPr id="3" name="Rectangle 2"/>
          <p:cNvSpPr/>
          <p:nvPr/>
        </p:nvSpPr>
        <p:spPr bwMode="auto">
          <a:xfrm>
            <a:off x="0" y="3412328"/>
            <a:ext cx="8686800" cy="2660073"/>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bwMode="auto">
          <a:xfrm>
            <a:off x="0" y="1316398"/>
            <a:ext cx="8261994" cy="2095932"/>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361907" y="1330965"/>
            <a:ext cx="7835941" cy="1938992"/>
          </a:xfrm>
          <a:prstGeom prst="rect">
            <a:avLst/>
          </a:prstGeom>
        </p:spPr>
        <p:txBody>
          <a:bodyPr wrap="square">
            <a:spAutoFit/>
          </a:bodyPr>
          <a:lstStyle/>
          <a:p>
            <a:r>
              <a:rPr lang="en-US" sz="2000" b="1" kern="0" spc="-20" dirty="0" smtClean="0">
                <a:solidFill>
                  <a:schemeClr val="bg1"/>
                </a:solidFill>
              </a:rPr>
              <a:t>Regulatory:</a:t>
            </a:r>
          </a:p>
          <a:p>
            <a:pPr marL="342900" indent="-342900">
              <a:buFont typeface="Arial" charset="0"/>
              <a:buChar char="•"/>
            </a:pPr>
            <a:r>
              <a:rPr lang="en-US" sz="2000" kern="0" spc="-20" dirty="0" smtClean="0">
                <a:solidFill>
                  <a:schemeClr val="bg1"/>
                </a:solidFill>
              </a:rPr>
              <a:t>MOU between NRC and DOE on GAIN, November 10, 2016</a:t>
            </a:r>
          </a:p>
          <a:p>
            <a:pPr marL="800100" lvl="1" indent="-342900">
              <a:buFont typeface="Arial" charset="0"/>
              <a:buChar char="•"/>
            </a:pPr>
            <a:r>
              <a:rPr lang="en-US" sz="2000" kern="0" spc="-20" dirty="0" smtClean="0">
                <a:solidFill>
                  <a:schemeClr val="bg1"/>
                </a:solidFill>
              </a:rPr>
              <a:t>NRC provides DOE and GAIN community with current, accurate information on NRC licensing processes and regulations</a:t>
            </a:r>
          </a:p>
          <a:p>
            <a:pPr marL="342900" indent="-342900">
              <a:buFont typeface="Arial" charset="0"/>
              <a:buChar char="•"/>
            </a:pPr>
            <a:r>
              <a:rPr lang="en-US" sz="2000" kern="0" spc="-20" dirty="0" smtClean="0">
                <a:solidFill>
                  <a:schemeClr val="bg1"/>
                </a:solidFill>
              </a:rPr>
              <a:t>GAIN website: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8" name="TextBox 7"/>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pic>
        <p:nvPicPr>
          <p:cNvPr id="9" name="Picture 8"/>
          <p:cNvPicPr>
            <a:picLocks noChangeAspect="1"/>
          </p:cNvPicPr>
          <p:nvPr/>
        </p:nvPicPr>
        <p:blipFill>
          <a:blip r:embed="rId3"/>
          <a:stretch>
            <a:fillRect/>
          </a:stretch>
        </p:blipFill>
        <p:spPr>
          <a:xfrm>
            <a:off x="384854" y="3187687"/>
            <a:ext cx="7171513" cy="3670313"/>
          </a:xfrm>
          <a:prstGeom prst="rect">
            <a:avLst/>
          </a:prstGeom>
        </p:spPr>
      </p:pic>
      <p:sp>
        <p:nvSpPr>
          <p:cNvPr id="10" name="Oval 9"/>
          <p:cNvSpPr/>
          <p:nvPr/>
        </p:nvSpPr>
        <p:spPr bwMode="auto">
          <a:xfrm>
            <a:off x="2719788" y="3078644"/>
            <a:ext cx="910852" cy="35917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Oval 10"/>
          <p:cNvSpPr/>
          <p:nvPr/>
        </p:nvSpPr>
        <p:spPr bwMode="auto">
          <a:xfrm>
            <a:off x="3603428" y="5680649"/>
            <a:ext cx="3568063" cy="60290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85158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487005" y="4594780"/>
            <a:ext cx="2216728" cy="563419"/>
          </a:xfrm>
          <a:prstGeom prst="rect">
            <a:avLst/>
          </a:prstGeom>
          <a:solidFill>
            <a:srgbClr val="0058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 name="Title 1"/>
          <p:cNvSpPr>
            <a:spLocks noGrp="1"/>
          </p:cNvSpPr>
          <p:nvPr/>
        </p:nvSpPr>
        <p:spPr>
          <a:xfrm>
            <a:off x="766620" y="2132886"/>
            <a:ext cx="7841672" cy="2927780"/>
          </a:xfrm>
          <a:prstGeom prst="rect">
            <a:avLst/>
          </a:prstGeom>
          <a:effectLst/>
        </p:spPr>
        <p:txBody>
          <a:bodyPr vert="horz" lIns="0" tIns="45720" rIns="0" bIns="45720" rtlCol="0" anchor="t">
            <a:noAutofit/>
          </a:bodyPr>
          <a:lstStyle>
            <a:lvl1pPr algn="l" defTabSz="914400" rtl="0" eaLnBrk="1" latinLnBrk="0" hangingPunct="1">
              <a:spcBef>
                <a:spcPct val="0"/>
              </a:spcBef>
              <a:buNone/>
              <a:defRPr sz="4800" b="1"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smtClean="0">
                <a:solidFill>
                  <a:srgbClr val="005875"/>
                </a:solidFill>
                <a:latin typeface="Papyrus"/>
                <a:cs typeface="Papyrus"/>
              </a:rPr>
              <a:t>“There’s a way to do it better.  Find </a:t>
            </a:r>
            <a:r>
              <a:rPr lang="en-US" sz="6000" dirty="0" smtClean="0">
                <a:solidFill>
                  <a:srgbClr val="005875"/>
                </a:solidFill>
                <a:latin typeface="Papyrus"/>
                <a:cs typeface="Papyrus"/>
              </a:rPr>
              <a:t>it.”</a:t>
            </a:r>
            <a:endParaRPr lang="en-US" sz="6000" dirty="0" smtClean="0">
              <a:solidFill>
                <a:srgbClr val="005875"/>
              </a:solidFill>
              <a:latin typeface="Papyrus"/>
              <a:cs typeface="Papyrus"/>
            </a:endParaRPr>
          </a:p>
        </p:txBody>
      </p:sp>
      <p:sp>
        <p:nvSpPr>
          <p:cNvPr id="4" name="Rectangle 3"/>
          <p:cNvSpPr/>
          <p:nvPr/>
        </p:nvSpPr>
        <p:spPr bwMode="auto">
          <a:xfrm>
            <a:off x="443346" y="1958288"/>
            <a:ext cx="8257309" cy="2629246"/>
          </a:xfrm>
          <a:prstGeom prst="rect">
            <a:avLst/>
          </a:prstGeom>
          <a:noFill/>
          <a:ln w="25400" cap="flat" cmpd="sng" algn="ctr">
            <a:solidFill>
              <a:srgbClr val="00587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7" name="TextBox 6"/>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
        <p:nvSpPr>
          <p:cNvPr id="8" name="Rectangle 7"/>
          <p:cNvSpPr/>
          <p:nvPr/>
        </p:nvSpPr>
        <p:spPr>
          <a:xfrm>
            <a:off x="6801306" y="4703467"/>
            <a:ext cx="1588126" cy="323165"/>
          </a:xfrm>
          <a:prstGeom prst="rect">
            <a:avLst/>
          </a:prstGeom>
        </p:spPr>
        <p:txBody>
          <a:bodyPr wrap="none">
            <a:spAutoFit/>
          </a:bodyPr>
          <a:lstStyle/>
          <a:p>
            <a:pPr algn="r">
              <a:lnSpc>
                <a:spcPct val="80000"/>
              </a:lnSpc>
            </a:pPr>
            <a:r>
              <a:rPr lang="en-US" b="1" i="1" dirty="0" smtClean="0">
                <a:solidFill>
                  <a:schemeClr val="bg1"/>
                </a:solidFill>
                <a:latin typeface="Garamond" panose="02020404030301010803" pitchFamily="18" charset="0"/>
                <a:cs typeface="Times New Roman"/>
              </a:rPr>
              <a:t>- Thomas Edison</a:t>
            </a:r>
            <a:endParaRPr lang="en-US" b="1" i="1" dirty="0">
              <a:solidFill>
                <a:schemeClr val="bg1"/>
              </a:solidFill>
              <a:latin typeface="Garamond" panose="02020404030301010803" pitchFamily="18" charset="0"/>
              <a:cs typeface="Times New Roman"/>
            </a:endParaRPr>
          </a:p>
        </p:txBody>
      </p:sp>
    </p:spTree>
    <p:extLst>
      <p:ext uri="{BB962C8B-B14F-4D97-AF65-F5344CB8AC3E}">
        <p14:creationId xmlns:p14="http://schemas.microsoft.com/office/powerpoint/2010/main" val="829801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1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927920"/>
            <a:ext cx="8231187" cy="377026"/>
          </a:xfrm>
        </p:spPr>
        <p:txBody>
          <a:bodyPr/>
          <a:lstStyle/>
          <a:p>
            <a:r>
              <a:rPr lang="en-US" dirty="0" smtClean="0"/>
              <a:t>Recent Successes</a:t>
            </a:r>
            <a:endParaRPr lang="en-US" dirty="0"/>
          </a:p>
        </p:txBody>
      </p:sp>
      <p:sp>
        <p:nvSpPr>
          <p:cNvPr id="3" name="Rectangle 2"/>
          <p:cNvSpPr/>
          <p:nvPr/>
        </p:nvSpPr>
        <p:spPr bwMode="auto">
          <a:xfrm>
            <a:off x="0" y="3412328"/>
            <a:ext cx="8686800" cy="3014341"/>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bwMode="auto">
          <a:xfrm>
            <a:off x="0" y="1329227"/>
            <a:ext cx="8261994" cy="2711494"/>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361907" y="1497729"/>
            <a:ext cx="7835941" cy="2554545"/>
          </a:xfrm>
          <a:prstGeom prst="rect">
            <a:avLst/>
          </a:prstGeom>
        </p:spPr>
        <p:txBody>
          <a:bodyPr wrap="square">
            <a:spAutoFit/>
          </a:bodyPr>
          <a:lstStyle/>
          <a:p>
            <a:r>
              <a:rPr lang="en-US" sz="2000" b="1" kern="0" spc="-20" dirty="0" smtClean="0">
                <a:solidFill>
                  <a:schemeClr val="bg1"/>
                </a:solidFill>
              </a:rPr>
              <a:t>Facilities:</a:t>
            </a:r>
          </a:p>
          <a:p>
            <a:pPr marL="342900" indent="-342900">
              <a:buFont typeface="Arial" charset="0"/>
              <a:buChar char="•"/>
            </a:pPr>
            <a:r>
              <a:rPr lang="en-US" sz="2000" kern="0" spc="-20" dirty="0" smtClean="0">
                <a:solidFill>
                  <a:schemeClr val="bg1"/>
                </a:solidFill>
              </a:rPr>
              <a:t>MOU between DOE and SCK</a:t>
            </a:r>
            <a:r>
              <a:rPr lang="en-US" sz="2000" kern="0" spc="-20" dirty="0" smtClean="0">
                <a:solidFill>
                  <a:schemeClr val="bg1"/>
                </a:solidFill>
                <a:latin typeface="Wingdings"/>
                <a:ea typeface="Wingdings"/>
                <a:cs typeface="Wingdings"/>
                <a:sym typeface="Wingdings"/>
              </a:rPr>
              <a:t></a:t>
            </a:r>
            <a:r>
              <a:rPr lang="en-US" sz="2000" kern="0" spc="-20" dirty="0" smtClean="0">
                <a:solidFill>
                  <a:schemeClr val="bg1"/>
                </a:solidFill>
              </a:rPr>
              <a:t>CEN (Belgian Nuclear Research Centre).  Enables collaboration of future irradiations and PIE at:</a:t>
            </a:r>
          </a:p>
          <a:p>
            <a:pPr marL="800100" lvl="1" indent="-342900">
              <a:buFont typeface="Arial" charset="0"/>
              <a:buChar char="•"/>
            </a:pPr>
            <a:r>
              <a:rPr lang="en-US" sz="2000" kern="0" spc="-20" dirty="0" smtClean="0">
                <a:solidFill>
                  <a:schemeClr val="bg1"/>
                </a:solidFill>
              </a:rPr>
              <a:t>BR-2</a:t>
            </a:r>
          </a:p>
          <a:p>
            <a:pPr marL="800100" lvl="1" indent="-342900">
              <a:buFont typeface="Arial" charset="0"/>
              <a:buChar char="•"/>
            </a:pPr>
            <a:r>
              <a:rPr lang="en-US" sz="2000" kern="0" spc="-20" dirty="0" smtClean="0">
                <a:solidFill>
                  <a:schemeClr val="bg1"/>
                </a:solidFill>
              </a:rPr>
              <a:t>LHMA (Laboratory for High and Medium Activity)</a:t>
            </a:r>
          </a:p>
          <a:p>
            <a:pPr marL="800100" lvl="1" indent="-342900">
              <a:buFont typeface="Arial" charset="0"/>
              <a:buChar char="•"/>
            </a:pPr>
            <a:r>
              <a:rPr lang="en-US" sz="2000" kern="0" spc="-20" dirty="0" smtClean="0">
                <a:solidFill>
                  <a:schemeClr val="bg1"/>
                </a:solidFill>
              </a:rPr>
              <a:t>ATR</a:t>
            </a:r>
          </a:p>
          <a:p>
            <a:pPr marL="800100" lvl="1" indent="-342900">
              <a:buFont typeface="Arial" charset="0"/>
              <a:buChar char="•"/>
            </a:pPr>
            <a:r>
              <a:rPr lang="en-US" sz="2000" kern="0" spc="-20" dirty="0" smtClean="0">
                <a:solidFill>
                  <a:schemeClr val="bg1"/>
                </a:solidFill>
              </a:rPr>
              <a:t>TREAT</a:t>
            </a:r>
          </a:p>
          <a:p>
            <a:pPr marL="800100" lvl="1" indent="-342900">
              <a:buFont typeface="Arial" charset="0"/>
              <a:buChar char="•"/>
            </a:pPr>
            <a:r>
              <a:rPr lang="en-US" sz="2000" kern="0" spc="-20" dirty="0" smtClean="0">
                <a:solidFill>
                  <a:schemeClr val="bg1"/>
                </a:solidFill>
              </a:rPr>
              <a:t>NSUF</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8" name="TextBox 7"/>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
        <p:nvSpPr>
          <p:cNvPr id="13" name="Rectangle 12"/>
          <p:cNvSpPr/>
          <p:nvPr/>
        </p:nvSpPr>
        <p:spPr>
          <a:xfrm>
            <a:off x="334701" y="4048899"/>
            <a:ext cx="8158220" cy="2246769"/>
          </a:xfrm>
          <a:prstGeom prst="rect">
            <a:avLst/>
          </a:prstGeom>
        </p:spPr>
        <p:txBody>
          <a:bodyPr wrap="square">
            <a:spAutoFit/>
          </a:bodyPr>
          <a:lstStyle/>
          <a:p>
            <a:pPr lvl="0"/>
            <a:r>
              <a:rPr lang="en-US" sz="2000" b="1" dirty="0">
                <a:solidFill>
                  <a:schemeClr val="bg1"/>
                </a:solidFill>
              </a:rPr>
              <a:t>Modeling &amp; Simulation Workshops:</a:t>
            </a:r>
          </a:p>
          <a:p>
            <a:pPr lvl="0"/>
            <a:r>
              <a:rPr lang="en-US" sz="2000" dirty="0">
                <a:solidFill>
                  <a:schemeClr val="bg1"/>
                </a:solidFill>
              </a:rPr>
              <a:t>In December 2016 and January </a:t>
            </a:r>
            <a:r>
              <a:rPr lang="en-US" sz="2000" dirty="0" smtClean="0">
                <a:solidFill>
                  <a:schemeClr val="bg1"/>
                </a:solidFill>
              </a:rPr>
              <a:t>2017, </a:t>
            </a:r>
            <a:r>
              <a:rPr lang="en-US" sz="2000" dirty="0">
                <a:solidFill>
                  <a:schemeClr val="bg1"/>
                </a:solidFill>
              </a:rPr>
              <a:t>GAIN-EPRI hosted </a:t>
            </a:r>
            <a:r>
              <a:rPr lang="en-US" sz="2000" dirty="0" smtClean="0">
                <a:solidFill>
                  <a:schemeClr val="bg1"/>
                </a:solidFill>
              </a:rPr>
              <a:t>workshops </a:t>
            </a:r>
            <a:r>
              <a:rPr lang="en-US" sz="2000" dirty="0">
                <a:solidFill>
                  <a:schemeClr val="bg1"/>
                </a:solidFill>
              </a:rPr>
              <a:t>focused on computational </a:t>
            </a:r>
            <a:r>
              <a:rPr lang="en-US" sz="2000" dirty="0" smtClean="0">
                <a:solidFill>
                  <a:schemeClr val="bg1"/>
                </a:solidFill>
              </a:rPr>
              <a:t>methods:</a:t>
            </a:r>
          </a:p>
          <a:p>
            <a:pPr marL="342900" lvl="0" indent="-342900">
              <a:buFont typeface="Arial"/>
              <a:buChar char="•"/>
            </a:pPr>
            <a:r>
              <a:rPr lang="en-US" sz="2000" dirty="0" smtClean="0">
                <a:solidFill>
                  <a:schemeClr val="bg1"/>
                </a:solidFill>
              </a:rPr>
              <a:t>Industry </a:t>
            </a:r>
            <a:r>
              <a:rPr lang="en-US" sz="2000" dirty="0">
                <a:solidFill>
                  <a:schemeClr val="bg1"/>
                </a:solidFill>
              </a:rPr>
              <a:t>outlined its computational needs </a:t>
            </a:r>
            <a:endParaRPr lang="en-US" sz="2000" dirty="0" smtClean="0">
              <a:solidFill>
                <a:schemeClr val="bg1"/>
              </a:solidFill>
            </a:endParaRPr>
          </a:p>
          <a:p>
            <a:pPr marL="342900" lvl="0" indent="-342900">
              <a:buFont typeface="Arial"/>
              <a:buChar char="•"/>
            </a:pPr>
            <a:r>
              <a:rPr lang="en-US" sz="2000" dirty="0" smtClean="0">
                <a:solidFill>
                  <a:schemeClr val="bg1"/>
                </a:solidFill>
              </a:rPr>
              <a:t>DOE </a:t>
            </a:r>
            <a:r>
              <a:rPr lang="en-US" sz="2000" dirty="0">
                <a:solidFill>
                  <a:schemeClr val="bg1"/>
                </a:solidFill>
              </a:rPr>
              <a:t>outlined its computational </a:t>
            </a:r>
            <a:r>
              <a:rPr lang="en-US" sz="2000" dirty="0" smtClean="0">
                <a:solidFill>
                  <a:schemeClr val="bg1"/>
                </a:solidFill>
              </a:rPr>
              <a:t>abilities </a:t>
            </a:r>
          </a:p>
          <a:p>
            <a:pPr marL="800100" lvl="1" indent="-342900">
              <a:buFont typeface="Arial"/>
              <a:buChar char="•"/>
            </a:pPr>
            <a:r>
              <a:rPr lang="en-US" sz="2000" dirty="0" smtClean="0">
                <a:solidFill>
                  <a:schemeClr val="bg1"/>
                </a:solidFill>
              </a:rPr>
              <a:t>Educated numerous </a:t>
            </a:r>
            <a:r>
              <a:rPr lang="en-US" sz="2000" dirty="0">
                <a:solidFill>
                  <a:schemeClr val="bg1"/>
                </a:solidFill>
              </a:rPr>
              <a:t>advanced reactor </a:t>
            </a:r>
            <a:r>
              <a:rPr lang="en-US" sz="2000" dirty="0" smtClean="0">
                <a:solidFill>
                  <a:schemeClr val="bg1"/>
                </a:solidFill>
              </a:rPr>
              <a:t>companies on entire </a:t>
            </a:r>
            <a:r>
              <a:rPr lang="en-US" sz="2000" dirty="0">
                <a:solidFill>
                  <a:schemeClr val="bg1"/>
                </a:solidFill>
              </a:rPr>
              <a:t>suite of </a:t>
            </a:r>
            <a:r>
              <a:rPr lang="en-US" sz="2000" dirty="0" smtClean="0">
                <a:solidFill>
                  <a:schemeClr val="bg1"/>
                </a:solidFill>
              </a:rPr>
              <a:t>national labs’ computational tools</a:t>
            </a:r>
            <a:endParaRPr lang="en-US" sz="2000" kern="0" spc="-20" dirty="0" smtClean="0">
              <a:solidFill>
                <a:schemeClr val="bg1"/>
              </a:solidFill>
            </a:endParaRPr>
          </a:p>
        </p:txBody>
      </p:sp>
    </p:spTree>
    <p:extLst>
      <p:ext uri="{BB962C8B-B14F-4D97-AF65-F5344CB8AC3E}">
        <p14:creationId xmlns:p14="http://schemas.microsoft.com/office/powerpoint/2010/main" val="2646993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396" y="770920"/>
            <a:ext cx="8231187" cy="377026"/>
          </a:xfrm>
        </p:spPr>
        <p:txBody>
          <a:bodyPr/>
          <a:lstStyle/>
          <a:p>
            <a:r>
              <a:rPr lang="en-US" dirty="0" smtClean="0"/>
              <a:t>Versatile Test Reactor Options Study</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6" name="TextBox 5"/>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
        <p:nvSpPr>
          <p:cNvPr id="3" name="Content Placeholder 2"/>
          <p:cNvSpPr>
            <a:spLocks noGrp="1"/>
          </p:cNvSpPr>
          <p:nvPr>
            <p:ph sz="half" idx="1"/>
          </p:nvPr>
        </p:nvSpPr>
        <p:spPr>
          <a:xfrm>
            <a:off x="255104" y="1270073"/>
            <a:ext cx="8583957" cy="5604639"/>
          </a:xfrm>
        </p:spPr>
        <p:txBody>
          <a:bodyPr/>
          <a:lstStyle/>
          <a:p>
            <a:pPr>
              <a:lnSpc>
                <a:spcPct val="100000"/>
              </a:lnSpc>
              <a:spcAft>
                <a:spcPts val="600"/>
              </a:spcAft>
            </a:pPr>
            <a:r>
              <a:rPr lang="en-US" dirty="0" smtClean="0"/>
              <a:t>INL</a:t>
            </a:r>
            <a:r>
              <a:rPr lang="en-US" dirty="0"/>
              <a:t>, ANL and ORNL </a:t>
            </a:r>
            <a:r>
              <a:rPr lang="en-US" dirty="0" smtClean="0"/>
              <a:t>held in</a:t>
            </a:r>
            <a:r>
              <a:rPr lang="en-US" dirty="0"/>
              <a:t>-depth visits to potential industrial U.S. users from </a:t>
            </a:r>
            <a:r>
              <a:rPr lang="en-US" dirty="0" smtClean="0"/>
              <a:t>vendor </a:t>
            </a:r>
            <a:r>
              <a:rPr lang="en-US" dirty="0"/>
              <a:t>and designer </a:t>
            </a:r>
            <a:r>
              <a:rPr lang="en-US" dirty="0" smtClean="0"/>
              <a:t>community </a:t>
            </a:r>
            <a:r>
              <a:rPr lang="en-US" sz="1400" dirty="0"/>
              <a:t>(INL/MIS-16-40582, Versatile Irradiation Test Reactor User Needs Assessment, November 29, 2016.</a:t>
            </a:r>
            <a:r>
              <a:rPr lang="en-US" sz="1400" dirty="0" smtClean="0"/>
              <a:t>)</a:t>
            </a:r>
          </a:p>
          <a:p>
            <a:pPr lvl="1">
              <a:lnSpc>
                <a:spcPct val="100000"/>
              </a:lnSpc>
              <a:spcAft>
                <a:spcPts val="600"/>
              </a:spcAft>
            </a:pPr>
            <a:r>
              <a:rPr lang="en-US" dirty="0" smtClean="0"/>
              <a:t>Industry expressed </a:t>
            </a:r>
            <a:r>
              <a:rPr lang="en-US" dirty="0"/>
              <a:t>needs that could be served </a:t>
            </a:r>
            <a:r>
              <a:rPr lang="en-US" dirty="0" smtClean="0"/>
              <a:t>by new </a:t>
            </a:r>
            <a:r>
              <a:rPr lang="en-US" dirty="0"/>
              <a:t>fast-spectrum test reactor </a:t>
            </a:r>
            <a:r>
              <a:rPr lang="en-US" dirty="0" smtClean="0"/>
              <a:t>	</a:t>
            </a:r>
          </a:p>
          <a:p>
            <a:pPr lvl="2">
              <a:lnSpc>
                <a:spcPct val="100000"/>
              </a:lnSpc>
              <a:spcAft>
                <a:spcPts val="600"/>
              </a:spcAft>
            </a:pPr>
            <a:r>
              <a:rPr lang="en-US" dirty="0" smtClean="0"/>
              <a:t>qualification </a:t>
            </a:r>
            <a:r>
              <a:rPr lang="en-US" dirty="0"/>
              <a:t>of fuel </a:t>
            </a:r>
            <a:endParaRPr lang="en-US" dirty="0" smtClean="0"/>
          </a:p>
          <a:p>
            <a:pPr lvl="2">
              <a:lnSpc>
                <a:spcPct val="100000"/>
              </a:lnSpc>
              <a:spcAft>
                <a:spcPts val="600"/>
              </a:spcAft>
            </a:pPr>
            <a:r>
              <a:rPr lang="en-US" dirty="0" smtClean="0"/>
              <a:t>qualification </a:t>
            </a:r>
            <a:r>
              <a:rPr lang="en-US" dirty="0"/>
              <a:t>of fuel manufacturing </a:t>
            </a:r>
            <a:r>
              <a:rPr lang="en-US" dirty="0" smtClean="0"/>
              <a:t>processes</a:t>
            </a:r>
          </a:p>
          <a:p>
            <a:pPr lvl="2">
              <a:lnSpc>
                <a:spcPct val="100000"/>
              </a:lnSpc>
              <a:spcAft>
                <a:spcPts val="600"/>
              </a:spcAft>
            </a:pPr>
            <a:r>
              <a:rPr lang="en-US" dirty="0"/>
              <a:t>demonstration of fuel </a:t>
            </a:r>
            <a:r>
              <a:rPr lang="en-US" dirty="0" smtClean="0"/>
              <a:t>performance</a:t>
            </a:r>
            <a:endParaRPr lang="en-US" dirty="0" smtClean="0"/>
          </a:p>
          <a:p>
            <a:pPr lvl="2">
              <a:lnSpc>
                <a:spcPct val="100000"/>
              </a:lnSpc>
              <a:spcAft>
                <a:spcPts val="600"/>
              </a:spcAft>
            </a:pPr>
            <a:r>
              <a:rPr lang="en-US" dirty="0"/>
              <a:t>extension </a:t>
            </a:r>
            <a:r>
              <a:rPr lang="en-US" dirty="0" smtClean="0"/>
              <a:t>of </a:t>
            </a:r>
            <a:r>
              <a:rPr lang="en-US" dirty="0"/>
              <a:t>useful lifetime of </a:t>
            </a:r>
            <a:r>
              <a:rPr lang="en-US" dirty="0" smtClean="0"/>
              <a:t>materials </a:t>
            </a:r>
            <a:r>
              <a:rPr lang="en-US" dirty="0"/>
              <a:t>under </a:t>
            </a:r>
            <a:r>
              <a:rPr lang="en-US" dirty="0" smtClean="0"/>
              <a:t>irradiation</a:t>
            </a:r>
            <a:endParaRPr lang="en-US" dirty="0"/>
          </a:p>
          <a:p>
            <a:pPr lvl="2">
              <a:lnSpc>
                <a:spcPct val="100000"/>
              </a:lnSpc>
              <a:spcAft>
                <a:spcPts val="600"/>
              </a:spcAft>
            </a:pPr>
            <a:r>
              <a:rPr lang="en-US" dirty="0" smtClean="0"/>
              <a:t>corrosion </a:t>
            </a:r>
            <a:r>
              <a:rPr lang="en-US" dirty="0"/>
              <a:t>behavior of materials </a:t>
            </a:r>
            <a:r>
              <a:rPr lang="en-US" dirty="0" smtClean="0"/>
              <a:t>under </a:t>
            </a:r>
            <a:r>
              <a:rPr lang="en-US" dirty="0" smtClean="0"/>
              <a:t>irradiation</a:t>
            </a:r>
          </a:p>
          <a:p>
            <a:pPr>
              <a:lnSpc>
                <a:spcPct val="90000"/>
              </a:lnSpc>
              <a:spcAft>
                <a:spcPts val="600"/>
              </a:spcAft>
            </a:pPr>
            <a:r>
              <a:rPr lang="en-US" dirty="0" smtClean="0">
                <a:solidFill>
                  <a:srgbClr val="808285"/>
                </a:solidFill>
              </a:rPr>
              <a:t>Nuclear </a:t>
            </a:r>
            <a:r>
              <a:rPr lang="en-US" dirty="0">
                <a:solidFill>
                  <a:srgbClr val="808285"/>
                </a:solidFill>
              </a:rPr>
              <a:t>Energy Advisory </a:t>
            </a:r>
            <a:r>
              <a:rPr lang="en-US" dirty="0" smtClean="0">
                <a:solidFill>
                  <a:srgbClr val="808285"/>
                </a:solidFill>
              </a:rPr>
              <a:t>Committee (NEAC) </a:t>
            </a:r>
            <a:r>
              <a:rPr lang="en-US" dirty="0">
                <a:solidFill>
                  <a:srgbClr val="808285"/>
                </a:solidFill>
              </a:rPr>
              <a:t>issued </a:t>
            </a:r>
            <a:r>
              <a:rPr lang="en-US" dirty="0" smtClean="0">
                <a:solidFill>
                  <a:srgbClr val="808285"/>
                </a:solidFill>
              </a:rPr>
              <a:t>recommendation to proceed with </a:t>
            </a:r>
            <a:r>
              <a:rPr lang="en-US" dirty="0">
                <a:solidFill>
                  <a:srgbClr val="808285"/>
                </a:solidFill>
              </a:rPr>
              <a:t>a test reactor. </a:t>
            </a:r>
            <a:endParaRPr lang="en-US" dirty="0" smtClean="0">
              <a:solidFill>
                <a:srgbClr val="808285"/>
              </a:solidFill>
            </a:endParaRPr>
          </a:p>
          <a:p>
            <a:pPr lvl="1">
              <a:lnSpc>
                <a:spcPct val="90000"/>
              </a:lnSpc>
              <a:spcAft>
                <a:spcPts val="600"/>
              </a:spcAft>
            </a:pPr>
            <a:r>
              <a:rPr lang="en-US" dirty="0" smtClean="0">
                <a:solidFill>
                  <a:srgbClr val="808285"/>
                </a:solidFill>
              </a:rPr>
              <a:t>NEAC used similar process to </a:t>
            </a:r>
            <a:r>
              <a:rPr lang="en-US" dirty="0">
                <a:solidFill>
                  <a:srgbClr val="808285"/>
                </a:solidFill>
              </a:rPr>
              <a:t>obtain user feedback </a:t>
            </a:r>
            <a:r>
              <a:rPr lang="en-US" dirty="0" smtClean="0">
                <a:solidFill>
                  <a:srgbClr val="808285"/>
                </a:solidFill>
              </a:rPr>
              <a:t>on </a:t>
            </a:r>
            <a:r>
              <a:rPr lang="en-US" dirty="0">
                <a:solidFill>
                  <a:srgbClr val="808285"/>
                </a:solidFill>
              </a:rPr>
              <a:t>need </a:t>
            </a:r>
            <a:r>
              <a:rPr lang="en-US" dirty="0" smtClean="0">
                <a:solidFill>
                  <a:srgbClr val="808285"/>
                </a:solidFill>
              </a:rPr>
              <a:t>for new </a:t>
            </a:r>
            <a:r>
              <a:rPr lang="en-US" dirty="0">
                <a:solidFill>
                  <a:srgbClr val="808285"/>
                </a:solidFill>
              </a:rPr>
              <a:t>test </a:t>
            </a:r>
            <a:r>
              <a:rPr lang="en-US" dirty="0" smtClean="0">
                <a:solidFill>
                  <a:srgbClr val="808285"/>
                </a:solidFill>
              </a:rPr>
              <a:t>reactor</a:t>
            </a:r>
            <a:endParaRPr lang="en-US" dirty="0">
              <a:solidFill>
                <a:srgbClr val="808285"/>
              </a:solidFill>
            </a:endParaRPr>
          </a:p>
          <a:p>
            <a:pPr lvl="1">
              <a:lnSpc>
                <a:spcPct val="80000"/>
              </a:lnSpc>
              <a:spcAft>
                <a:spcPts val="600"/>
              </a:spcAft>
            </a:pPr>
            <a:endParaRPr lang="en-US" dirty="0" smtClean="0">
              <a:solidFill>
                <a:srgbClr val="808285"/>
              </a:solidFill>
            </a:endParaRPr>
          </a:p>
        </p:txBody>
      </p:sp>
    </p:spTree>
    <p:extLst>
      <p:ext uri="{BB962C8B-B14F-4D97-AF65-F5344CB8AC3E}">
        <p14:creationId xmlns:p14="http://schemas.microsoft.com/office/powerpoint/2010/main" val="212498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925508"/>
            <a:ext cx="8231187" cy="743280"/>
          </a:xfrm>
        </p:spPr>
        <p:txBody>
          <a:bodyPr/>
          <a:lstStyle/>
          <a:p>
            <a:r>
              <a:rPr lang="en-US" dirty="0"/>
              <a:t>Versatile Reactor-based Fast Neutron Source (VRFNS) R&amp;D Mission and Vision</a:t>
            </a:r>
          </a:p>
        </p:txBody>
      </p:sp>
      <p:sp>
        <p:nvSpPr>
          <p:cNvPr id="3" name="Content Placeholder 2"/>
          <p:cNvSpPr>
            <a:spLocks noGrp="1"/>
          </p:cNvSpPr>
          <p:nvPr>
            <p:ph sz="half" idx="1"/>
          </p:nvPr>
        </p:nvSpPr>
        <p:spPr>
          <a:xfrm>
            <a:off x="455613" y="1961493"/>
            <a:ext cx="8264568" cy="4524375"/>
          </a:xfrm>
        </p:spPr>
        <p:txBody>
          <a:bodyPr/>
          <a:lstStyle/>
          <a:p>
            <a:pPr marL="0" indent="0">
              <a:lnSpc>
                <a:spcPct val="100000"/>
              </a:lnSpc>
              <a:spcBef>
                <a:spcPts val="600"/>
              </a:spcBef>
              <a:buClr>
                <a:srgbClr val="FF6600"/>
              </a:buClr>
              <a:buNone/>
            </a:pPr>
            <a:r>
              <a:rPr lang="en-US" sz="2400" b="1" dirty="0" smtClean="0">
                <a:solidFill>
                  <a:schemeClr val="tx1"/>
                </a:solidFill>
              </a:rPr>
              <a:t>VRFNS Research and Development </a:t>
            </a:r>
            <a:r>
              <a:rPr lang="en-US" sz="2400" dirty="0" smtClean="0">
                <a:solidFill>
                  <a:schemeClr val="tx1"/>
                </a:solidFill>
              </a:rPr>
              <a:t>(</a:t>
            </a:r>
            <a:r>
              <a:rPr lang="en-US" sz="2400" b="1" dirty="0" smtClean="0">
                <a:solidFill>
                  <a:schemeClr val="tx1"/>
                </a:solidFill>
              </a:rPr>
              <a:t>R</a:t>
            </a:r>
            <a:r>
              <a:rPr lang="en-US" sz="2400" b="1" dirty="0">
                <a:solidFill>
                  <a:schemeClr val="tx1"/>
                </a:solidFill>
              </a:rPr>
              <a:t>&amp;</a:t>
            </a:r>
            <a:r>
              <a:rPr lang="en-US" sz="2400" b="1" dirty="0" smtClean="0">
                <a:solidFill>
                  <a:schemeClr val="tx1"/>
                </a:solidFill>
              </a:rPr>
              <a:t>D) Mission</a:t>
            </a:r>
            <a:r>
              <a:rPr lang="en-US" sz="2400" dirty="0" smtClean="0">
                <a:solidFill>
                  <a:schemeClr val="tx1"/>
                </a:solidFill>
              </a:rPr>
              <a:t>:</a:t>
            </a:r>
          </a:p>
          <a:p>
            <a:pPr marL="454025" lvl="1" indent="0">
              <a:lnSpc>
                <a:spcPct val="100000"/>
              </a:lnSpc>
              <a:spcBef>
                <a:spcPts val="600"/>
              </a:spcBef>
              <a:buClr>
                <a:srgbClr val="FF6600"/>
              </a:buClr>
              <a:buNone/>
            </a:pPr>
            <a:r>
              <a:rPr lang="en-US" dirty="0" smtClean="0">
                <a:solidFill>
                  <a:schemeClr val="tx1"/>
                </a:solidFill>
              </a:rPr>
              <a:t>Conduct R&amp;D to </a:t>
            </a:r>
            <a:r>
              <a:rPr lang="en-US" dirty="0">
                <a:solidFill>
                  <a:schemeClr val="tx1"/>
                </a:solidFill>
              </a:rPr>
              <a:t>create a concept for an unparalleled experimental capability </a:t>
            </a:r>
            <a:r>
              <a:rPr lang="en-US" dirty="0" smtClean="0">
                <a:solidFill>
                  <a:schemeClr val="tx1"/>
                </a:solidFill>
              </a:rPr>
              <a:t>to enable understanding </a:t>
            </a:r>
            <a:r>
              <a:rPr lang="en-US" dirty="0">
                <a:solidFill>
                  <a:schemeClr val="tx1"/>
                </a:solidFill>
              </a:rPr>
              <a:t>of materials performance under extreme irradiation </a:t>
            </a:r>
            <a:r>
              <a:rPr lang="en-US" dirty="0" smtClean="0">
                <a:solidFill>
                  <a:schemeClr val="tx1"/>
                </a:solidFill>
              </a:rPr>
              <a:t>environments</a:t>
            </a:r>
            <a:endParaRPr lang="en-US" dirty="0">
              <a:solidFill>
                <a:schemeClr val="tx1"/>
              </a:solidFill>
            </a:endParaRPr>
          </a:p>
          <a:p>
            <a:pPr marL="0" indent="0">
              <a:lnSpc>
                <a:spcPct val="100000"/>
              </a:lnSpc>
              <a:spcBef>
                <a:spcPts val="600"/>
              </a:spcBef>
              <a:buClr>
                <a:srgbClr val="FF6600"/>
              </a:buClr>
            </a:pPr>
            <a:endParaRPr lang="en-US" dirty="0">
              <a:solidFill>
                <a:schemeClr val="tx1"/>
              </a:solidFill>
            </a:endParaRPr>
          </a:p>
          <a:p>
            <a:pPr marL="0" indent="0">
              <a:lnSpc>
                <a:spcPct val="100000"/>
              </a:lnSpc>
              <a:spcBef>
                <a:spcPts val="600"/>
              </a:spcBef>
              <a:buClr>
                <a:srgbClr val="FF6600"/>
              </a:buClr>
              <a:buNone/>
            </a:pPr>
            <a:r>
              <a:rPr lang="en-US" sz="2400" b="1" dirty="0">
                <a:solidFill>
                  <a:schemeClr val="tx1"/>
                </a:solidFill>
              </a:rPr>
              <a:t>VRFNS R&amp;D </a:t>
            </a:r>
            <a:r>
              <a:rPr lang="en-US" sz="2400" b="1" dirty="0" smtClean="0">
                <a:solidFill>
                  <a:schemeClr val="tx1"/>
                </a:solidFill>
              </a:rPr>
              <a:t>Vision</a:t>
            </a:r>
            <a:r>
              <a:rPr lang="en-US" sz="2400" dirty="0" smtClean="0">
                <a:solidFill>
                  <a:schemeClr val="tx1"/>
                </a:solidFill>
              </a:rPr>
              <a:t>:</a:t>
            </a:r>
          </a:p>
          <a:p>
            <a:pPr marL="454025" lvl="1" indent="0">
              <a:lnSpc>
                <a:spcPct val="100000"/>
              </a:lnSpc>
              <a:spcBef>
                <a:spcPts val="600"/>
              </a:spcBef>
              <a:buClr>
                <a:srgbClr val="FF6600"/>
              </a:buClr>
              <a:buNone/>
            </a:pPr>
            <a:r>
              <a:rPr lang="en-US" dirty="0" smtClean="0">
                <a:solidFill>
                  <a:schemeClr val="tx1"/>
                </a:solidFill>
              </a:rPr>
              <a:t>Through </a:t>
            </a:r>
            <a:r>
              <a:rPr lang="en-US" dirty="0">
                <a:solidFill>
                  <a:schemeClr val="tx1"/>
                </a:solidFill>
              </a:rPr>
              <a:t>experimental, theoretical and computational advances, provide the materials and fuels science community with unprecedented research capability to enable a comprehensive understanding of the </a:t>
            </a:r>
            <a:r>
              <a:rPr lang="en-US" dirty="0" smtClean="0">
                <a:solidFill>
                  <a:schemeClr val="tx1"/>
                </a:solidFill>
              </a:rPr>
              <a:t>multi-scale </a:t>
            </a:r>
            <a:r>
              <a:rPr lang="en-US" dirty="0">
                <a:solidFill>
                  <a:schemeClr val="tx1"/>
                </a:solidFill>
              </a:rPr>
              <a:t>and </a:t>
            </a:r>
            <a:r>
              <a:rPr lang="en-US" dirty="0" smtClean="0">
                <a:solidFill>
                  <a:schemeClr val="tx1"/>
                </a:solidFill>
              </a:rPr>
              <a:t>multi-physics </a:t>
            </a:r>
            <a:r>
              <a:rPr lang="en-US" dirty="0">
                <a:solidFill>
                  <a:schemeClr val="tx1"/>
                </a:solidFill>
              </a:rPr>
              <a:t>performance of materials under extreme radiation </a:t>
            </a:r>
            <a:r>
              <a:rPr lang="en-US" dirty="0" smtClean="0">
                <a:solidFill>
                  <a:schemeClr val="tx1"/>
                </a:solidFill>
              </a:rPr>
              <a:t>environments </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554931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5613" y="1221859"/>
            <a:ext cx="8231187" cy="377026"/>
          </a:xfrm>
        </p:spPr>
        <p:txBody>
          <a:bodyPr/>
          <a:lstStyle/>
          <a:p>
            <a:r>
              <a:rPr lang="en-US" dirty="0" smtClean="0"/>
              <a:t>VRFNS R&amp;D Scope and Goals</a:t>
            </a:r>
            <a:endParaRPr lang="en-US" dirty="0"/>
          </a:p>
        </p:txBody>
      </p:sp>
      <p:sp>
        <p:nvSpPr>
          <p:cNvPr id="9" name="Content Placeholder 2"/>
          <p:cNvSpPr>
            <a:spLocks noGrp="1"/>
          </p:cNvSpPr>
          <p:nvPr>
            <p:ph idx="1"/>
          </p:nvPr>
        </p:nvSpPr>
        <p:spPr>
          <a:xfrm>
            <a:off x="457200" y="1885080"/>
            <a:ext cx="8153401" cy="4267200"/>
          </a:xfrm>
        </p:spPr>
        <p:txBody>
          <a:bodyPr/>
          <a:lstStyle/>
          <a:p>
            <a:pPr marL="0" indent="0">
              <a:lnSpc>
                <a:spcPct val="100000"/>
              </a:lnSpc>
              <a:spcBef>
                <a:spcPts val="600"/>
              </a:spcBef>
              <a:buClr>
                <a:srgbClr val="FF6600"/>
              </a:buClr>
              <a:buNone/>
            </a:pPr>
            <a:r>
              <a:rPr lang="en-US" sz="2400" b="1" dirty="0">
                <a:solidFill>
                  <a:srgbClr val="000000"/>
                </a:solidFill>
              </a:rPr>
              <a:t>VRFNS R&amp;D </a:t>
            </a:r>
            <a:r>
              <a:rPr lang="en-US" sz="2400" b="1" dirty="0" smtClean="0">
                <a:solidFill>
                  <a:srgbClr val="000000"/>
                </a:solidFill>
              </a:rPr>
              <a:t>Scope</a:t>
            </a:r>
            <a:endParaRPr lang="en-US" sz="2400" b="1" dirty="0">
              <a:solidFill>
                <a:srgbClr val="000000"/>
              </a:solidFill>
            </a:endParaRPr>
          </a:p>
          <a:p>
            <a:pPr marL="0" indent="0">
              <a:lnSpc>
                <a:spcPct val="100000"/>
              </a:lnSpc>
              <a:spcBef>
                <a:spcPts val="600"/>
              </a:spcBef>
              <a:buClr>
                <a:srgbClr val="FF6600"/>
              </a:buClr>
              <a:buNone/>
            </a:pPr>
            <a:r>
              <a:rPr lang="en-US" dirty="0">
                <a:solidFill>
                  <a:srgbClr val="000000"/>
                </a:solidFill>
              </a:rPr>
              <a:t>Perform a three-year </a:t>
            </a:r>
            <a:r>
              <a:rPr lang="en-US" dirty="0" smtClean="0">
                <a:solidFill>
                  <a:srgbClr val="000000"/>
                </a:solidFill>
              </a:rPr>
              <a:t>R&amp;D activity </a:t>
            </a:r>
            <a:r>
              <a:rPr lang="en-US" dirty="0">
                <a:solidFill>
                  <a:srgbClr val="000000"/>
                </a:solidFill>
              </a:rPr>
              <a:t>to create a viable Versatile Reactor-based Fast Neutron Source reactor, experimental, and support capability concept and associated cost </a:t>
            </a:r>
            <a:r>
              <a:rPr lang="en-US" dirty="0" smtClean="0">
                <a:solidFill>
                  <a:srgbClr val="000000"/>
                </a:solidFill>
              </a:rPr>
              <a:t>range</a:t>
            </a:r>
            <a:endParaRPr lang="en-US" dirty="0">
              <a:solidFill>
                <a:srgbClr val="000000"/>
              </a:solidFill>
            </a:endParaRPr>
          </a:p>
          <a:p>
            <a:pPr marL="0" indent="0">
              <a:lnSpc>
                <a:spcPct val="100000"/>
              </a:lnSpc>
              <a:spcBef>
                <a:spcPts val="600"/>
              </a:spcBef>
              <a:buClr>
                <a:srgbClr val="FF6600"/>
              </a:buClr>
            </a:pPr>
            <a:endParaRPr lang="en-US" dirty="0">
              <a:solidFill>
                <a:srgbClr val="000000"/>
              </a:solidFill>
            </a:endParaRPr>
          </a:p>
          <a:p>
            <a:pPr marL="0" indent="0">
              <a:lnSpc>
                <a:spcPct val="100000"/>
              </a:lnSpc>
              <a:spcBef>
                <a:spcPts val="600"/>
              </a:spcBef>
              <a:buClr>
                <a:srgbClr val="FF6600"/>
              </a:buClr>
              <a:buNone/>
            </a:pPr>
            <a:r>
              <a:rPr lang="en-US" sz="2400" b="1" dirty="0">
                <a:solidFill>
                  <a:srgbClr val="000000"/>
                </a:solidFill>
              </a:rPr>
              <a:t>VRFNS R&amp;D </a:t>
            </a:r>
            <a:r>
              <a:rPr lang="en-US" sz="2400" b="1" dirty="0" smtClean="0">
                <a:solidFill>
                  <a:srgbClr val="000000"/>
                </a:solidFill>
              </a:rPr>
              <a:t>Goals</a:t>
            </a:r>
            <a:endParaRPr lang="en-US" sz="2400" b="1" dirty="0">
              <a:solidFill>
                <a:srgbClr val="000000"/>
              </a:solidFill>
            </a:endParaRPr>
          </a:p>
          <a:p>
            <a:pPr marL="0" lvl="1" indent="0">
              <a:lnSpc>
                <a:spcPct val="100000"/>
              </a:lnSpc>
              <a:spcBef>
                <a:spcPts val="600"/>
              </a:spcBef>
              <a:buClr>
                <a:srgbClr val="FF6600"/>
              </a:buClr>
              <a:buNone/>
            </a:pPr>
            <a:r>
              <a:rPr lang="en-US" dirty="0">
                <a:solidFill>
                  <a:srgbClr val="000000"/>
                </a:solidFill>
              </a:rPr>
              <a:t>Within 3 years, complete documentation for a Versatile Reactor-based Neutron Fast Source </a:t>
            </a:r>
            <a:r>
              <a:rPr lang="en-US" dirty="0" smtClean="0">
                <a:solidFill>
                  <a:srgbClr val="000000"/>
                </a:solidFill>
              </a:rPr>
              <a:t>concept demonstrating </a:t>
            </a:r>
            <a:r>
              <a:rPr lang="en-US" dirty="0" smtClean="0">
                <a:solidFill>
                  <a:srgbClr val="000000"/>
                </a:solidFill>
              </a:rPr>
              <a:t>design</a:t>
            </a:r>
            <a:r>
              <a:rPr lang="en-US" dirty="0">
                <a:solidFill>
                  <a:srgbClr val="000000"/>
                </a:solidFill>
              </a:rPr>
              <a:t>, benefits, costs, and risks with associated acquisition strategy, cost estimate and timeline </a:t>
            </a:r>
            <a:r>
              <a:rPr lang="en-US" dirty="0" smtClean="0">
                <a:solidFill>
                  <a:srgbClr val="000000"/>
                </a:solidFill>
              </a:rPr>
              <a:t>to inform </a:t>
            </a:r>
            <a:r>
              <a:rPr lang="en-US" dirty="0">
                <a:solidFill>
                  <a:srgbClr val="000000"/>
                </a:solidFill>
              </a:rPr>
              <a:t>DOE decision before proceeding to </a:t>
            </a:r>
            <a:r>
              <a:rPr lang="en-US" dirty="0" smtClean="0">
                <a:solidFill>
                  <a:srgbClr val="000000"/>
                </a:solidFill>
              </a:rPr>
              <a:t>procurement</a:t>
            </a:r>
            <a:endParaRPr lang="en-US" sz="1400" dirty="0">
              <a:solidFill>
                <a:srgbClr val="000000"/>
              </a:solidFill>
            </a:endParaRPr>
          </a:p>
          <a:p>
            <a:pPr marL="231775" indent="-231775">
              <a:lnSpc>
                <a:spcPct val="100000"/>
              </a:lnSpc>
              <a:spcBef>
                <a:spcPts val="600"/>
              </a:spcBef>
              <a:buClr>
                <a:srgbClr val="FF6600"/>
              </a:buClr>
              <a:buFont typeface="Arial" panose="020B0604020202020204" pitchFamily="34" charset="0"/>
              <a:buChar char="•"/>
            </a:pPr>
            <a:endParaRPr lang="en-US" sz="1400" dirty="0" smtClean="0">
              <a:solidFill>
                <a:srgbClr val="000000"/>
              </a:solidFill>
            </a:endParaRPr>
          </a:p>
          <a:p>
            <a:pPr marL="231775" indent="-231775">
              <a:lnSpc>
                <a:spcPct val="100000"/>
              </a:lnSpc>
              <a:spcBef>
                <a:spcPts val="600"/>
              </a:spcBef>
              <a:buClr>
                <a:srgbClr val="FF6600"/>
              </a:buClr>
              <a:buFont typeface="Arial" panose="020B0604020202020204" pitchFamily="34" charset="0"/>
              <a:buChar char="•"/>
            </a:pPr>
            <a:endParaRPr lang="en-US" sz="1400" dirty="0" smtClean="0">
              <a:solidFill>
                <a:srgbClr val="000000"/>
              </a:solidFill>
            </a:endParaRPr>
          </a:p>
          <a:p>
            <a:pPr marL="231775" indent="-231775">
              <a:lnSpc>
                <a:spcPct val="100000"/>
              </a:lnSpc>
              <a:spcBef>
                <a:spcPts val="600"/>
              </a:spcBef>
              <a:buClr>
                <a:srgbClr val="FF6600"/>
              </a:buClr>
              <a:buFont typeface="Arial" panose="020B0604020202020204" pitchFamily="34" charset="0"/>
              <a:buChar char="•"/>
            </a:pPr>
            <a:endParaRPr lang="en-US" sz="1400" dirty="0" smtClean="0">
              <a:solidFill>
                <a:srgbClr val="000000"/>
              </a:solidFill>
            </a:endParaRPr>
          </a:p>
          <a:p>
            <a:pPr marL="0" indent="0">
              <a:lnSpc>
                <a:spcPct val="100000"/>
              </a:lnSpc>
              <a:spcBef>
                <a:spcPts val="600"/>
              </a:spcBef>
              <a:buClr>
                <a:srgbClr val="FF6600"/>
              </a:buClr>
            </a:pPr>
            <a:endParaRPr lang="en-US" sz="1400" dirty="0" smtClean="0">
              <a:solidFill>
                <a:srgbClr val="000000"/>
              </a:solidFill>
            </a:endParaRPr>
          </a:p>
        </p:txBody>
      </p:sp>
    </p:spTree>
    <p:extLst>
      <p:ext uri="{BB962C8B-B14F-4D97-AF65-F5344CB8AC3E}">
        <p14:creationId xmlns:p14="http://schemas.microsoft.com/office/powerpoint/2010/main" val="74437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Activities 2017</a:t>
            </a:r>
            <a:endParaRPr lang="en-US" dirty="0"/>
          </a:p>
        </p:txBody>
      </p:sp>
      <p:sp>
        <p:nvSpPr>
          <p:cNvPr id="11" name="Content Placeholder 10"/>
          <p:cNvSpPr>
            <a:spLocks noGrp="1"/>
          </p:cNvSpPr>
          <p:nvPr>
            <p:ph idx="1"/>
          </p:nvPr>
        </p:nvSpPr>
        <p:spPr/>
        <p:txBody>
          <a:bodyPr/>
          <a:lstStyle/>
          <a:p>
            <a:pPr marL="0" indent="0">
              <a:buNone/>
            </a:pPr>
            <a:r>
              <a:rPr lang="en-US" sz="1600" i="1" spc="-30" dirty="0">
                <a:solidFill>
                  <a:srgbClr val="808285"/>
                </a:solidFill>
                <a:cs typeface="Arial"/>
              </a:rPr>
              <a:t>From U.S. Senate Committee on Energy and Natural Resources January 19, 2017 Department of Energy Secretary Nomination Hearing: Responses to Questions for the Record:</a:t>
            </a:r>
          </a:p>
          <a:p>
            <a:pPr marL="0" indent="0">
              <a:buNone/>
            </a:pPr>
            <a:endParaRPr lang="en-US" sz="1600" spc="-30" dirty="0">
              <a:solidFill>
                <a:srgbClr val="005875"/>
              </a:solidFill>
            </a:endParaRPr>
          </a:p>
        </p:txBody>
      </p:sp>
      <p:sp>
        <p:nvSpPr>
          <p:cNvPr id="7" name="Rectangle 6"/>
          <p:cNvSpPr/>
          <p:nvPr/>
        </p:nvSpPr>
        <p:spPr bwMode="auto">
          <a:xfrm>
            <a:off x="2123838" y="3284614"/>
            <a:ext cx="7018576" cy="3055073"/>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Rectangle 7"/>
          <p:cNvSpPr/>
          <p:nvPr/>
        </p:nvSpPr>
        <p:spPr bwMode="auto">
          <a:xfrm>
            <a:off x="0" y="2187551"/>
            <a:ext cx="9144000" cy="1195601"/>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a:xfrm>
            <a:off x="400394" y="2318219"/>
            <a:ext cx="8286406" cy="923330"/>
          </a:xfrm>
          <a:prstGeom prst="rect">
            <a:avLst/>
          </a:prstGeom>
        </p:spPr>
        <p:txBody>
          <a:bodyPr wrap="square">
            <a:spAutoFit/>
          </a:bodyPr>
          <a:lstStyle/>
          <a:p>
            <a:r>
              <a:rPr lang="en-US" b="1" kern="0" spc="-20" dirty="0" smtClean="0">
                <a:solidFill>
                  <a:schemeClr val="bg1"/>
                </a:solidFill>
              </a:rPr>
              <a:t>Q:</a:t>
            </a:r>
            <a:r>
              <a:rPr lang="en-US" b="1" kern="0" spc="-20" dirty="0">
                <a:solidFill>
                  <a:schemeClr val="bg1"/>
                </a:solidFill>
              </a:rPr>
              <a:t> </a:t>
            </a:r>
            <a:r>
              <a:rPr lang="en-US" spc="-20" dirty="0" smtClean="0">
                <a:solidFill>
                  <a:schemeClr val="bg1"/>
                </a:solidFill>
                <a:cs typeface="Arial"/>
              </a:rPr>
              <a:t>I’m </a:t>
            </a:r>
            <a:r>
              <a:rPr lang="en-US" spc="-20" dirty="0">
                <a:solidFill>
                  <a:schemeClr val="bg1"/>
                </a:solidFill>
                <a:cs typeface="Arial"/>
              </a:rPr>
              <a:t>interested to hear, what you will do, if confirmed, to work with the bipartisan group of Senators to continue to ensure that DOE is equipped with adequate funding to continue researching and developing these advanced reactor designs.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14" name="TextBox 13"/>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pic>
        <p:nvPicPr>
          <p:cNvPr id="4" name="Picture 3"/>
          <p:cNvPicPr>
            <a:picLocks noChangeAspect="1"/>
          </p:cNvPicPr>
          <p:nvPr/>
        </p:nvPicPr>
        <p:blipFill>
          <a:blip r:embed="rId3"/>
          <a:stretch>
            <a:fillRect/>
          </a:stretch>
        </p:blipFill>
        <p:spPr>
          <a:xfrm>
            <a:off x="76634" y="3799202"/>
            <a:ext cx="2649460" cy="1829681"/>
          </a:xfrm>
          <a:prstGeom prst="rect">
            <a:avLst/>
          </a:prstGeom>
        </p:spPr>
      </p:pic>
      <p:sp>
        <p:nvSpPr>
          <p:cNvPr id="10" name="Rectangle 9"/>
          <p:cNvSpPr/>
          <p:nvPr/>
        </p:nvSpPr>
        <p:spPr>
          <a:xfrm>
            <a:off x="2459685" y="3447922"/>
            <a:ext cx="6648747" cy="2862323"/>
          </a:xfrm>
          <a:prstGeom prst="rect">
            <a:avLst/>
          </a:prstGeom>
        </p:spPr>
        <p:txBody>
          <a:bodyPr wrap="square">
            <a:spAutoFit/>
          </a:bodyPr>
          <a:lstStyle/>
          <a:p>
            <a:r>
              <a:rPr lang="en-US" b="1" kern="0" spc="-20" dirty="0" smtClean="0">
                <a:solidFill>
                  <a:schemeClr val="bg1"/>
                </a:solidFill>
              </a:rPr>
              <a:t>A:</a:t>
            </a:r>
            <a:r>
              <a:rPr lang="en-US" b="1" kern="0" spc="-20" dirty="0">
                <a:solidFill>
                  <a:schemeClr val="bg1"/>
                </a:solidFill>
              </a:rPr>
              <a:t> </a:t>
            </a:r>
            <a:r>
              <a:rPr lang="en-US" dirty="0">
                <a:solidFill>
                  <a:schemeClr val="bg1"/>
                </a:solidFill>
                <a:cs typeface="Arial"/>
              </a:rPr>
              <a:t>“Nuclear energy is a critical component of America’s energy future, and entrepreneurs are developing promising new technologies that could truly spur a renaissance in the United States and around the world. DOE, through the National Labs complex, maintains unique government facilities that can assist in the development of advanced nuclear energy technologies. </a:t>
            </a:r>
            <a:r>
              <a:rPr lang="en-US" b="1" i="1" dirty="0">
                <a:solidFill>
                  <a:schemeClr val="bg1"/>
                </a:solidFill>
                <a:cs typeface="Arial"/>
              </a:rPr>
              <a:t>The GAIN initiative provides the potential for public-private partnerships to thrive in the future. If I am confirmed, I look forward to learning more about how DOE can support advanced nuclear reactor development.”</a:t>
            </a:r>
          </a:p>
        </p:txBody>
      </p:sp>
      <p:sp>
        <p:nvSpPr>
          <p:cNvPr id="5" name="Rectangle 4"/>
          <p:cNvSpPr/>
          <p:nvPr/>
        </p:nvSpPr>
        <p:spPr>
          <a:xfrm>
            <a:off x="855915" y="5587358"/>
            <a:ext cx="1326004" cy="215444"/>
          </a:xfrm>
          <a:prstGeom prst="rect">
            <a:avLst/>
          </a:prstGeom>
        </p:spPr>
        <p:txBody>
          <a:bodyPr wrap="none">
            <a:spAutoFit/>
          </a:bodyPr>
          <a:lstStyle/>
          <a:p>
            <a:r>
              <a:rPr lang="en-US" sz="800" dirty="0"/>
              <a:t>Carolyn </a:t>
            </a:r>
            <a:r>
              <a:rPr lang="en-US" sz="800" dirty="0" err="1"/>
              <a:t>Kaster</a:t>
            </a:r>
            <a:r>
              <a:rPr lang="en-US" sz="800" dirty="0"/>
              <a:t>/AP Photo</a:t>
            </a:r>
          </a:p>
        </p:txBody>
      </p:sp>
    </p:spTree>
    <p:extLst>
      <p:ext uri="{BB962C8B-B14F-4D97-AF65-F5344CB8AC3E}">
        <p14:creationId xmlns:p14="http://schemas.microsoft.com/office/powerpoint/2010/main" val="566216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1+#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Activities 2017</a:t>
            </a:r>
          </a:p>
        </p:txBody>
      </p:sp>
      <p:sp>
        <p:nvSpPr>
          <p:cNvPr id="3" name="Content Placeholder 2"/>
          <p:cNvSpPr>
            <a:spLocks noGrp="1"/>
          </p:cNvSpPr>
          <p:nvPr>
            <p:ph sz="half" idx="1"/>
          </p:nvPr>
        </p:nvSpPr>
        <p:spPr>
          <a:xfrm>
            <a:off x="455613" y="1598613"/>
            <a:ext cx="3806421" cy="4524375"/>
          </a:xfrm>
        </p:spPr>
        <p:txBody>
          <a:bodyPr/>
          <a:lstStyle/>
          <a:p>
            <a:pPr>
              <a:spcAft>
                <a:spcPts val="600"/>
              </a:spcAft>
            </a:pPr>
            <a:r>
              <a:rPr lang="en-US" dirty="0"/>
              <a:t>Identify/develop Streamlined Contracting Process</a:t>
            </a:r>
          </a:p>
          <a:p>
            <a:pPr marL="777240" lvl="1" indent="-342900">
              <a:spcBef>
                <a:spcPct val="40000"/>
              </a:spcBef>
              <a:buFont typeface="LucidaGrande" charset="0"/>
              <a:buChar char="-"/>
            </a:pPr>
            <a:r>
              <a:rPr lang="en-US" sz="1800" dirty="0"/>
              <a:t>Streamline and tailor DOE contracting mechanisms to meet GAIN goals</a:t>
            </a:r>
          </a:p>
          <a:p>
            <a:pPr marL="777240" lvl="1" indent="-342900">
              <a:spcBef>
                <a:spcPct val="40000"/>
              </a:spcBef>
              <a:buFont typeface="LucidaGrande" charset="0"/>
              <a:buChar char="-"/>
            </a:pPr>
            <a:r>
              <a:rPr lang="en-US" sz="1800" dirty="0"/>
              <a:t>Identify candidate project and participants for multi-party CRADA  (contracting pilot)</a:t>
            </a:r>
          </a:p>
          <a:p>
            <a:pPr>
              <a:spcAft>
                <a:spcPts val="600"/>
              </a:spcAft>
            </a:pPr>
            <a:r>
              <a:rPr lang="en-US" dirty="0"/>
              <a:t>NE Voucher Activities </a:t>
            </a:r>
          </a:p>
          <a:p>
            <a:pPr marL="777240" lvl="1" indent="-342900">
              <a:spcBef>
                <a:spcPct val="40000"/>
              </a:spcBef>
              <a:buFont typeface="LucidaGrande" charset="0"/>
              <a:buChar char="-"/>
            </a:pPr>
            <a:r>
              <a:rPr lang="en-US" sz="1800" dirty="0">
                <a:solidFill>
                  <a:srgbClr val="005875"/>
                </a:solidFill>
              </a:rPr>
              <a:t>Second NE Voucher Call: </a:t>
            </a:r>
            <a:r>
              <a:rPr lang="en-US" sz="1800" dirty="0" smtClean="0">
                <a:solidFill>
                  <a:srgbClr val="005875"/>
                </a:solidFill>
              </a:rPr>
              <a:t>Awards to be made by May 30, 2017</a:t>
            </a:r>
            <a:endParaRPr lang="en-US" sz="1800" dirty="0">
              <a:solidFill>
                <a:srgbClr val="005875"/>
              </a:solidFill>
            </a:endParaRPr>
          </a:p>
          <a:p>
            <a:pPr>
              <a:spcAft>
                <a:spcPts val="600"/>
              </a:spcAft>
            </a:pPr>
            <a:r>
              <a:rPr lang="en-US" dirty="0"/>
              <a:t>Support development of a </a:t>
            </a:r>
            <a:r>
              <a:rPr lang="en-US" dirty="0" smtClean="0"/>
              <a:t/>
            </a:r>
            <a:br>
              <a:rPr lang="en-US" dirty="0" smtClean="0"/>
            </a:br>
            <a:r>
              <a:rPr lang="en-US" dirty="0" smtClean="0"/>
              <a:t>flexible </a:t>
            </a:r>
            <a:r>
              <a:rPr lang="en-US" dirty="0"/>
              <a:t>fast spectrum test </a:t>
            </a:r>
            <a:r>
              <a:rPr lang="en-US" dirty="0" smtClean="0"/>
              <a:t/>
            </a:r>
            <a:br>
              <a:rPr lang="en-US" dirty="0" smtClean="0"/>
            </a:br>
            <a:r>
              <a:rPr lang="en-US" dirty="0" smtClean="0"/>
              <a:t>reactor </a:t>
            </a:r>
            <a:r>
              <a:rPr lang="en-US" dirty="0"/>
              <a:t>options study based </a:t>
            </a:r>
            <a:r>
              <a:rPr lang="en-US" dirty="0" smtClean="0"/>
              <a:t/>
            </a:r>
            <a:br>
              <a:rPr lang="en-US" dirty="0" smtClean="0"/>
            </a:br>
            <a:r>
              <a:rPr lang="en-US" dirty="0" smtClean="0"/>
              <a:t>on </a:t>
            </a:r>
            <a:r>
              <a:rPr lang="en-US" dirty="0"/>
              <a:t>industry requirements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6" name="TextBox 5"/>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4494"/>
          <a:stretch/>
        </p:blipFill>
        <p:spPr>
          <a:xfrm>
            <a:off x="4548753" y="1004888"/>
            <a:ext cx="4595247" cy="4668714"/>
          </a:xfrm>
          <a:prstGeom prst="rect">
            <a:avLst/>
          </a:prstGeom>
        </p:spPr>
      </p:pic>
      <p:sp>
        <p:nvSpPr>
          <p:cNvPr id="4" name="Rectangle 3"/>
          <p:cNvSpPr/>
          <p:nvPr/>
        </p:nvSpPr>
        <p:spPr>
          <a:xfrm>
            <a:off x="4562124" y="4897593"/>
            <a:ext cx="4581876" cy="769441"/>
          </a:xfrm>
          <a:prstGeom prst="rect">
            <a:avLst/>
          </a:prstGeom>
        </p:spPr>
        <p:txBody>
          <a:bodyPr wrap="square">
            <a:spAutoFit/>
          </a:bodyPr>
          <a:lstStyle/>
          <a:p>
            <a:r>
              <a:rPr lang="en-US" sz="1100" dirty="0">
                <a:solidFill>
                  <a:srgbClr val="FFFFFF"/>
                </a:solidFill>
              </a:rPr>
              <a:t>Neutron Flux Levels </a:t>
            </a:r>
            <a:r>
              <a:rPr lang="en-US" sz="1100" dirty="0" smtClean="0">
                <a:solidFill>
                  <a:srgbClr val="FFFFFF"/>
                </a:solidFill>
              </a:rPr>
              <a:t>Modeling: </a:t>
            </a:r>
            <a:r>
              <a:rPr lang="en-US" sz="1100" dirty="0">
                <a:solidFill>
                  <a:srgbClr val="FFFFFF"/>
                </a:solidFill>
              </a:rPr>
              <a:t>Neutron flux levels generated in the core of INL's Advanced Test Reactor during operation. Neutron levels are highest in the blue and purple areas, and lower in the orange and red areas</a:t>
            </a:r>
            <a:r>
              <a:rPr lang="en-US" sz="1100" dirty="0" smtClean="0">
                <a:solidFill>
                  <a:srgbClr val="FFFFFF"/>
                </a:solidFill>
              </a:rPr>
              <a:t>.</a:t>
            </a:r>
            <a:endParaRPr lang="en-US" sz="1100" dirty="0">
              <a:solidFill>
                <a:srgbClr val="FFFFFF"/>
              </a:solidFill>
            </a:endParaRPr>
          </a:p>
        </p:txBody>
      </p:sp>
    </p:spTree>
    <p:extLst>
      <p:ext uri="{BB962C8B-B14F-4D97-AF65-F5344CB8AC3E}">
        <p14:creationId xmlns:p14="http://schemas.microsoft.com/office/powerpoint/2010/main" val="20421937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11" name="TextBox 10"/>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
        <p:nvSpPr>
          <p:cNvPr id="8" name="Rectangle 7"/>
          <p:cNvSpPr/>
          <p:nvPr/>
        </p:nvSpPr>
        <p:spPr bwMode="auto">
          <a:xfrm>
            <a:off x="0" y="4835471"/>
            <a:ext cx="7005234" cy="1477328"/>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a:xfrm>
            <a:off x="400393" y="5322909"/>
            <a:ext cx="5706297" cy="647100"/>
          </a:xfrm>
          <a:prstGeom prst="rect">
            <a:avLst/>
          </a:prstGeom>
        </p:spPr>
        <p:txBody>
          <a:bodyPr wrap="square">
            <a:spAutoFit/>
          </a:bodyPr>
          <a:lstStyle/>
          <a:p>
            <a:pPr>
              <a:lnSpc>
                <a:spcPct val="85000"/>
              </a:lnSpc>
              <a:spcAft>
                <a:spcPts val="600"/>
              </a:spcAft>
            </a:pPr>
            <a:r>
              <a:rPr lang="en-US" b="1" dirty="0" smtClean="0">
                <a:solidFill>
                  <a:schemeClr val="bg1"/>
                </a:solidFill>
              </a:rPr>
              <a:t>Networking:</a:t>
            </a:r>
          </a:p>
          <a:p>
            <a:pPr>
              <a:lnSpc>
                <a:spcPct val="85000"/>
              </a:lnSpc>
              <a:spcAft>
                <a:spcPts val="600"/>
              </a:spcAft>
            </a:pPr>
            <a:r>
              <a:rPr lang="en-US" dirty="0" smtClean="0">
                <a:solidFill>
                  <a:schemeClr val="bg1"/>
                </a:solidFill>
              </a:rPr>
              <a:t>Create directory of advanced nuclear developers</a:t>
            </a:r>
            <a:endParaRPr lang="en-US" dirty="0">
              <a:solidFill>
                <a:schemeClr val="bg1"/>
              </a:solidFill>
            </a:endParaRPr>
          </a:p>
        </p:txBody>
      </p:sp>
      <p:sp>
        <p:nvSpPr>
          <p:cNvPr id="6" name="Rectangle 5"/>
          <p:cNvSpPr/>
          <p:nvPr/>
        </p:nvSpPr>
        <p:spPr bwMode="auto">
          <a:xfrm>
            <a:off x="0" y="3359895"/>
            <a:ext cx="7911885" cy="1796833"/>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Rectangle 6"/>
          <p:cNvSpPr/>
          <p:nvPr/>
        </p:nvSpPr>
        <p:spPr>
          <a:xfrm>
            <a:off x="400394" y="3440462"/>
            <a:ext cx="7051820" cy="2012859"/>
          </a:xfrm>
          <a:prstGeom prst="rect">
            <a:avLst/>
          </a:prstGeom>
        </p:spPr>
        <p:txBody>
          <a:bodyPr wrap="square">
            <a:spAutoFit/>
          </a:bodyPr>
          <a:lstStyle/>
          <a:p>
            <a:pPr>
              <a:lnSpc>
                <a:spcPct val="85000"/>
              </a:lnSpc>
              <a:spcAft>
                <a:spcPts val="600"/>
              </a:spcAft>
            </a:pPr>
            <a:r>
              <a:rPr lang="en-US" b="1" dirty="0" smtClean="0">
                <a:solidFill>
                  <a:schemeClr val="bg1"/>
                </a:solidFill>
              </a:rPr>
              <a:t>Database/catalog:</a:t>
            </a:r>
          </a:p>
          <a:p>
            <a:pPr marL="285750" indent="-285750">
              <a:lnSpc>
                <a:spcPct val="85000"/>
              </a:lnSpc>
              <a:spcAft>
                <a:spcPts val="600"/>
              </a:spcAft>
              <a:buFont typeface="Arial"/>
              <a:buChar char="•"/>
            </a:pPr>
            <a:r>
              <a:rPr lang="en-US" dirty="0" smtClean="0">
                <a:solidFill>
                  <a:schemeClr val="bg1"/>
                </a:solidFill>
              </a:rPr>
              <a:t>Develop </a:t>
            </a:r>
            <a:r>
              <a:rPr lang="en-US" dirty="0">
                <a:solidFill>
                  <a:schemeClr val="bg1"/>
                </a:solidFill>
              </a:rPr>
              <a:t>database of historical advanced-reactor documents to support knowledge transfer; facilitate access to key documents through </a:t>
            </a:r>
            <a:r>
              <a:rPr lang="en-US" dirty="0" smtClean="0">
                <a:solidFill>
                  <a:schemeClr val="bg1"/>
                </a:solidFill>
              </a:rPr>
              <a:t>OSTI</a:t>
            </a:r>
          </a:p>
          <a:p>
            <a:pPr marL="285750" indent="-285750">
              <a:lnSpc>
                <a:spcPct val="85000"/>
              </a:lnSpc>
              <a:spcAft>
                <a:spcPts val="600"/>
              </a:spcAft>
              <a:buFont typeface="Arial"/>
              <a:buChar char="•"/>
            </a:pPr>
            <a:r>
              <a:rPr lang="en-US" dirty="0">
                <a:solidFill>
                  <a:schemeClr val="bg1"/>
                </a:solidFill>
              </a:rPr>
              <a:t>Create industry-accessible electronic catalog for modeling and simulation </a:t>
            </a:r>
            <a:r>
              <a:rPr lang="en-US" dirty="0" smtClean="0">
                <a:solidFill>
                  <a:schemeClr val="bg1"/>
                </a:solidFill>
              </a:rPr>
              <a:t>applications</a:t>
            </a:r>
            <a:endParaRPr lang="en-US" dirty="0">
              <a:solidFill>
                <a:schemeClr val="bg1"/>
              </a:solidFill>
            </a:endParaRPr>
          </a:p>
          <a:p>
            <a:pPr marL="342900" indent="-342900">
              <a:buFont typeface="Arial" charset="0"/>
              <a:buChar char="•"/>
            </a:pPr>
            <a:endParaRPr lang="en-US" kern="0" spc="-20" dirty="0" smtClean="0">
              <a:solidFill>
                <a:schemeClr val="bg1"/>
              </a:solidFill>
            </a:endParaRPr>
          </a:p>
        </p:txBody>
      </p:sp>
      <p:sp>
        <p:nvSpPr>
          <p:cNvPr id="2" name="Title 1"/>
          <p:cNvSpPr>
            <a:spLocks noGrp="1"/>
          </p:cNvSpPr>
          <p:nvPr>
            <p:ph type="title"/>
          </p:nvPr>
        </p:nvSpPr>
        <p:spPr/>
        <p:txBody>
          <a:bodyPr/>
          <a:lstStyle/>
          <a:p>
            <a:r>
              <a:rPr lang="en-US" dirty="0"/>
              <a:t>Future Activities </a:t>
            </a:r>
            <a:r>
              <a:rPr lang="en-US" dirty="0" smtClean="0"/>
              <a:t>2017-2018</a:t>
            </a:r>
            <a:endParaRPr lang="en-US" dirty="0"/>
          </a:p>
        </p:txBody>
      </p:sp>
      <p:sp>
        <p:nvSpPr>
          <p:cNvPr id="3" name="Rectangle 2"/>
          <p:cNvSpPr/>
          <p:nvPr/>
        </p:nvSpPr>
        <p:spPr bwMode="auto">
          <a:xfrm>
            <a:off x="0" y="1598613"/>
            <a:ext cx="8686800" cy="1761283"/>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a:xfrm>
            <a:off x="400394" y="1638836"/>
            <a:ext cx="7511491" cy="2308324"/>
          </a:xfrm>
          <a:prstGeom prst="rect">
            <a:avLst/>
          </a:prstGeom>
        </p:spPr>
        <p:txBody>
          <a:bodyPr wrap="square">
            <a:spAutoFit/>
          </a:bodyPr>
          <a:lstStyle/>
          <a:p>
            <a:r>
              <a:rPr lang="en-US" b="1" kern="0" dirty="0" smtClean="0">
                <a:solidFill>
                  <a:schemeClr val="bg1"/>
                </a:solidFill>
              </a:rPr>
              <a:t>Workshops:</a:t>
            </a:r>
          </a:p>
          <a:p>
            <a:pPr marL="342900" indent="-342900">
              <a:buFont typeface="Arial" charset="0"/>
              <a:buChar char="•"/>
            </a:pPr>
            <a:r>
              <a:rPr lang="en-US" kern="0" spc="-20" dirty="0" smtClean="0">
                <a:solidFill>
                  <a:schemeClr val="bg1"/>
                </a:solidFill>
              </a:rPr>
              <a:t>Fuel Safety Research: May 1-4, 2017 at INL</a:t>
            </a:r>
          </a:p>
          <a:p>
            <a:pPr marL="342900" indent="-342900">
              <a:buFont typeface="Arial" charset="0"/>
              <a:buChar char="•"/>
            </a:pPr>
            <a:r>
              <a:rPr lang="en-US" kern="0" spc="-20" dirty="0" smtClean="0">
                <a:solidFill>
                  <a:schemeClr val="bg1"/>
                </a:solidFill>
              </a:rPr>
              <a:t>Enabling Advanced Reactors for the Market: </a:t>
            </a:r>
            <a:r>
              <a:rPr lang="en-US" kern="0" spc="-20" dirty="0">
                <a:solidFill>
                  <a:schemeClr val="bg1"/>
                </a:solidFill>
              </a:rPr>
              <a:t>November </a:t>
            </a:r>
            <a:r>
              <a:rPr lang="en-US" kern="0" spc="-20" dirty="0" smtClean="0">
                <a:solidFill>
                  <a:schemeClr val="bg1"/>
                </a:solidFill>
              </a:rPr>
              <a:t>14-15,2017</a:t>
            </a:r>
            <a:endParaRPr lang="en-US" kern="0" spc="-20" dirty="0">
              <a:solidFill>
                <a:schemeClr val="bg1"/>
              </a:solidFill>
            </a:endParaRPr>
          </a:p>
          <a:p>
            <a:pPr marL="342900" indent="-342900">
              <a:buFont typeface="Arial" charset="0"/>
              <a:buChar char="•"/>
            </a:pPr>
            <a:r>
              <a:rPr lang="en-US" kern="0" spc="-20" dirty="0">
                <a:solidFill>
                  <a:schemeClr val="bg1"/>
                </a:solidFill>
              </a:rPr>
              <a:t>Digital Environments: January 2018</a:t>
            </a:r>
          </a:p>
          <a:p>
            <a:pPr marL="342900" indent="-342900">
              <a:buFont typeface="Arial" charset="0"/>
              <a:buChar char="•"/>
            </a:pPr>
            <a:r>
              <a:rPr lang="en-US" kern="0" spc="-20" dirty="0" smtClean="0">
                <a:solidFill>
                  <a:schemeClr val="bg1"/>
                </a:solidFill>
              </a:rPr>
              <a:t>Instrumentation &amp; Controls</a:t>
            </a:r>
          </a:p>
          <a:p>
            <a:pPr marL="342900" indent="-342900">
              <a:buFont typeface="Arial" charset="0"/>
              <a:buChar char="•"/>
            </a:pPr>
            <a:r>
              <a:rPr lang="en-US" kern="0" spc="-20" dirty="0" smtClean="0">
                <a:solidFill>
                  <a:schemeClr val="bg1"/>
                </a:solidFill>
              </a:rPr>
              <a:t>Advanced Manufacturing</a:t>
            </a:r>
          </a:p>
          <a:p>
            <a:pPr marL="342900" indent="-342900">
              <a:buFont typeface="Arial" charset="0"/>
              <a:buChar char="•"/>
            </a:pPr>
            <a:endParaRPr lang="en-US" kern="0" spc="-20" dirty="0" smtClean="0">
              <a:solidFill>
                <a:schemeClr val="bg1"/>
              </a:solidFill>
            </a:endParaRPr>
          </a:p>
          <a:p>
            <a:pPr marL="342900" indent="-342900">
              <a:buFont typeface="Arial" charset="0"/>
              <a:buChar char="•"/>
            </a:pPr>
            <a:endParaRPr lang="en-US" kern="0" spc="-20" dirty="0" smtClean="0">
              <a:solidFill>
                <a:schemeClr val="bg1"/>
              </a:solidFill>
            </a:endParaRPr>
          </a:p>
        </p:txBody>
      </p:sp>
    </p:spTree>
    <p:extLst>
      <p:ext uri="{BB962C8B-B14F-4D97-AF65-F5344CB8AC3E}">
        <p14:creationId xmlns:p14="http://schemas.microsoft.com/office/powerpoint/2010/main" val="740772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29844" y="6045910"/>
            <a:ext cx="1789282" cy="649702"/>
          </a:xfrm>
          <a:prstGeom prst="rect">
            <a:avLst/>
          </a:prstGeom>
          <a:solidFill>
            <a:srgbClr val="0058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itle 1"/>
          <p:cNvSpPr>
            <a:spLocks noGrp="1"/>
          </p:cNvSpPr>
          <p:nvPr/>
        </p:nvSpPr>
        <p:spPr>
          <a:xfrm>
            <a:off x="766620" y="1311710"/>
            <a:ext cx="7841672" cy="4283082"/>
          </a:xfrm>
          <a:prstGeom prst="rect">
            <a:avLst/>
          </a:prstGeom>
          <a:effectLst/>
        </p:spPr>
        <p:txBody>
          <a:bodyPr vert="horz" lIns="0" tIns="45720" rIns="0" bIns="45720" rtlCol="0" anchor="t">
            <a:noAutofit/>
          </a:bodyPr>
          <a:lstStyle>
            <a:lvl1pPr algn="l" defTabSz="914400" rtl="0" eaLnBrk="1" latinLnBrk="0" hangingPunct="1">
              <a:spcBef>
                <a:spcPct val="0"/>
              </a:spcBef>
              <a:buNone/>
              <a:defRPr sz="4800" b="1"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smtClean="0">
                <a:solidFill>
                  <a:srgbClr val="005875"/>
                </a:solidFill>
                <a:latin typeface="Papyrus"/>
                <a:cs typeface="Papyrus"/>
              </a:rPr>
              <a:t>“The people who are crazy enough to think they can change the world are the ones who do.”</a:t>
            </a:r>
          </a:p>
        </p:txBody>
      </p:sp>
      <p:sp>
        <p:nvSpPr>
          <p:cNvPr id="4" name="Rectangle 3"/>
          <p:cNvSpPr/>
          <p:nvPr/>
        </p:nvSpPr>
        <p:spPr>
          <a:xfrm>
            <a:off x="7266665" y="6209179"/>
            <a:ext cx="1115640" cy="323165"/>
          </a:xfrm>
          <a:prstGeom prst="rect">
            <a:avLst/>
          </a:prstGeom>
        </p:spPr>
        <p:txBody>
          <a:bodyPr wrap="none">
            <a:spAutoFit/>
          </a:bodyPr>
          <a:lstStyle/>
          <a:p>
            <a:pPr algn="r">
              <a:lnSpc>
                <a:spcPct val="80000"/>
              </a:lnSpc>
            </a:pPr>
            <a:r>
              <a:rPr lang="en-US" b="1" i="1" dirty="0" smtClean="0">
                <a:solidFill>
                  <a:schemeClr val="bg1"/>
                </a:solidFill>
                <a:latin typeface="Garamond" panose="02020404030301010803" pitchFamily="18" charset="0"/>
                <a:cs typeface="Times New Roman"/>
              </a:rPr>
              <a:t>- Steve Jobs</a:t>
            </a:r>
            <a:endParaRPr lang="en-US" b="1" i="1" dirty="0">
              <a:solidFill>
                <a:schemeClr val="bg1"/>
              </a:solidFill>
              <a:latin typeface="Garamond" panose="02020404030301010803" pitchFamily="18" charset="0"/>
              <a:cs typeface="Times New Roman"/>
            </a:endParaRPr>
          </a:p>
        </p:txBody>
      </p:sp>
      <p:sp>
        <p:nvSpPr>
          <p:cNvPr id="5" name="Rectangle 4"/>
          <p:cNvSpPr/>
          <p:nvPr/>
        </p:nvSpPr>
        <p:spPr bwMode="auto">
          <a:xfrm>
            <a:off x="443346" y="1071418"/>
            <a:ext cx="8257309" cy="4983220"/>
          </a:xfrm>
          <a:prstGeom prst="rect">
            <a:avLst/>
          </a:prstGeom>
          <a:noFill/>
          <a:ln w="25400" cap="flat" cmpd="sng" algn="ctr">
            <a:solidFill>
              <a:srgbClr val="00587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7" name="TextBox 6"/>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2687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1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9354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193" y="5195734"/>
            <a:ext cx="744156" cy="425640"/>
          </a:xfrm>
          <a:prstGeom prst="rect">
            <a:avLst/>
          </a:prstGeom>
        </p:spPr>
      </p:pic>
      <p:sp>
        <p:nvSpPr>
          <p:cNvPr id="3" name="TextBox 2"/>
          <p:cNvSpPr txBox="1"/>
          <p:nvPr/>
        </p:nvSpPr>
        <p:spPr>
          <a:xfrm>
            <a:off x="3271859" y="5243856"/>
            <a:ext cx="1896825" cy="307777"/>
          </a:xfrm>
          <a:prstGeom prst="rect">
            <a:avLst/>
          </a:prstGeom>
          <a:noFill/>
        </p:spPr>
        <p:txBody>
          <a:bodyPr wrap="square" rtlCol="0">
            <a:spAutoFit/>
          </a:bodyPr>
          <a:lstStyle/>
          <a:p>
            <a:r>
              <a:rPr lang="en-US" sz="1400" dirty="0" smtClean="0">
                <a:solidFill>
                  <a:srgbClr val="005875"/>
                </a:solidFill>
              </a:rPr>
              <a:t>@GAINnuclear</a:t>
            </a:r>
            <a:endParaRPr lang="en-US" sz="1400" dirty="0">
              <a:solidFill>
                <a:srgbClr val="005875"/>
              </a:solidFill>
            </a:endParaRPr>
          </a:p>
        </p:txBody>
      </p:sp>
      <p:sp>
        <p:nvSpPr>
          <p:cNvPr id="4" name="TextBox 3"/>
          <p:cNvSpPr txBox="1"/>
          <p:nvPr/>
        </p:nvSpPr>
        <p:spPr>
          <a:xfrm>
            <a:off x="4790693" y="5243856"/>
            <a:ext cx="2392771" cy="307777"/>
          </a:xfrm>
          <a:prstGeom prst="rect">
            <a:avLst/>
          </a:prstGeom>
          <a:noFill/>
        </p:spPr>
        <p:txBody>
          <a:bodyPr wrap="square" rtlCol="0">
            <a:spAutoFit/>
          </a:bodyPr>
          <a:lstStyle/>
          <a:p>
            <a:r>
              <a:rPr lang="en-US" sz="1400" dirty="0" smtClean="0">
                <a:solidFill>
                  <a:srgbClr val="005875"/>
                </a:solidFill>
              </a:rPr>
              <a:t>http://gain.inl.gov</a:t>
            </a:r>
            <a:endParaRPr lang="en-US" sz="1400" dirty="0">
              <a:solidFill>
                <a:srgbClr val="005875"/>
              </a:solidFill>
            </a:endParaRPr>
          </a:p>
        </p:txBody>
      </p:sp>
      <p:cxnSp>
        <p:nvCxnSpPr>
          <p:cNvPr id="6" name="Straight Connector 5"/>
          <p:cNvCxnSpPr/>
          <p:nvPr/>
        </p:nvCxnSpPr>
        <p:spPr bwMode="auto">
          <a:xfrm>
            <a:off x="4726982" y="5031560"/>
            <a:ext cx="0" cy="753988"/>
          </a:xfrm>
          <a:prstGeom prst="line">
            <a:avLst/>
          </a:prstGeom>
          <a:solidFill>
            <a:schemeClr val="accent1"/>
          </a:solidFill>
          <a:ln w="12700" cap="flat" cmpd="sng" algn="ctr">
            <a:solidFill>
              <a:srgbClr val="808285"/>
            </a:solidFill>
            <a:prstDash val="solid"/>
            <a:round/>
            <a:headEnd type="none" w="med" len="med"/>
            <a:tailEnd type="none" w="med" len="med"/>
          </a:ln>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331" y="1731283"/>
            <a:ext cx="5912245" cy="2098004"/>
          </a:xfrm>
          <a:prstGeom prst="rect">
            <a:avLst/>
          </a:prstGeom>
        </p:spPr>
      </p:pic>
    </p:spTree>
    <p:extLst>
      <p:ext uri="{BB962C8B-B14F-4D97-AF65-F5344CB8AC3E}">
        <p14:creationId xmlns:p14="http://schemas.microsoft.com/office/powerpoint/2010/main" val="191010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33" y="1125327"/>
            <a:ext cx="8231187" cy="377026"/>
          </a:xfrm>
        </p:spPr>
        <p:txBody>
          <a:bodyPr/>
          <a:lstStyle/>
          <a:p>
            <a:r>
              <a:rPr lang="en-US" dirty="0" smtClean="0"/>
              <a:t>Things we’ll talk about today</a:t>
            </a:r>
            <a:endParaRPr lang="en-US" dirty="0"/>
          </a:p>
        </p:txBody>
      </p:sp>
      <p:sp>
        <p:nvSpPr>
          <p:cNvPr id="3" name="Rectangle 2"/>
          <p:cNvSpPr/>
          <p:nvPr/>
        </p:nvSpPr>
        <p:spPr bwMode="auto">
          <a:xfrm>
            <a:off x="0" y="1808896"/>
            <a:ext cx="2336800" cy="738909"/>
          </a:xfrm>
          <a:prstGeom prst="rect">
            <a:avLst/>
          </a:prstGeom>
          <a:solidFill>
            <a:srgbClr val="0058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TextBox 3"/>
          <p:cNvSpPr txBox="1"/>
          <p:nvPr/>
        </p:nvSpPr>
        <p:spPr>
          <a:xfrm>
            <a:off x="323273" y="1950587"/>
            <a:ext cx="1911927" cy="400110"/>
          </a:xfrm>
          <a:prstGeom prst="rect">
            <a:avLst/>
          </a:prstGeom>
          <a:noFill/>
        </p:spPr>
        <p:txBody>
          <a:bodyPr wrap="square" rtlCol="0">
            <a:spAutoFit/>
          </a:bodyPr>
          <a:lstStyle/>
          <a:p>
            <a:r>
              <a:rPr lang="en-US" sz="2000" dirty="0" smtClean="0">
                <a:solidFill>
                  <a:schemeClr val="bg1"/>
                </a:solidFill>
              </a:rPr>
              <a:t>What is GAIN?</a:t>
            </a:r>
            <a:endParaRPr lang="en-US" sz="2000" dirty="0">
              <a:solidFill>
                <a:schemeClr val="bg1"/>
              </a:solidFill>
            </a:endParaRPr>
          </a:p>
        </p:txBody>
      </p:sp>
      <p:sp>
        <p:nvSpPr>
          <p:cNvPr id="5" name="Rectangle 4"/>
          <p:cNvSpPr/>
          <p:nvPr/>
        </p:nvSpPr>
        <p:spPr bwMode="auto">
          <a:xfrm>
            <a:off x="0" y="2672784"/>
            <a:ext cx="3195782" cy="738909"/>
          </a:xfrm>
          <a:prstGeom prst="rect">
            <a:avLst/>
          </a:prstGeom>
          <a:solidFill>
            <a:srgbClr val="005875">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6" name="TextBox 5"/>
          <p:cNvSpPr txBox="1"/>
          <p:nvPr/>
        </p:nvSpPr>
        <p:spPr>
          <a:xfrm>
            <a:off x="323273" y="2814475"/>
            <a:ext cx="2475345" cy="400110"/>
          </a:xfrm>
          <a:prstGeom prst="rect">
            <a:avLst/>
          </a:prstGeom>
          <a:noFill/>
        </p:spPr>
        <p:txBody>
          <a:bodyPr wrap="square" rtlCol="0">
            <a:spAutoFit/>
          </a:bodyPr>
          <a:lstStyle/>
          <a:p>
            <a:r>
              <a:rPr lang="en-US" sz="2000" dirty="0" smtClean="0">
                <a:solidFill>
                  <a:schemeClr val="bg1"/>
                </a:solidFill>
              </a:rPr>
              <a:t>Activities To Date</a:t>
            </a:r>
            <a:endParaRPr lang="en-US" sz="2000" dirty="0">
              <a:solidFill>
                <a:schemeClr val="bg1"/>
              </a:solidFill>
            </a:endParaRPr>
          </a:p>
        </p:txBody>
      </p:sp>
      <p:sp>
        <p:nvSpPr>
          <p:cNvPr id="7" name="Rectangle 6"/>
          <p:cNvSpPr/>
          <p:nvPr/>
        </p:nvSpPr>
        <p:spPr bwMode="auto">
          <a:xfrm>
            <a:off x="0" y="3536672"/>
            <a:ext cx="4267200" cy="738909"/>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TextBox 7"/>
          <p:cNvSpPr txBox="1"/>
          <p:nvPr/>
        </p:nvSpPr>
        <p:spPr>
          <a:xfrm>
            <a:off x="323273" y="3706071"/>
            <a:ext cx="3904104" cy="400110"/>
          </a:xfrm>
          <a:prstGeom prst="rect">
            <a:avLst/>
          </a:prstGeom>
          <a:noFill/>
        </p:spPr>
        <p:txBody>
          <a:bodyPr wrap="square" rtlCol="0">
            <a:spAutoFit/>
          </a:bodyPr>
          <a:lstStyle/>
          <a:p>
            <a:r>
              <a:rPr lang="en-US" sz="2000" dirty="0" smtClean="0">
                <a:solidFill>
                  <a:schemeClr val="bg1"/>
                </a:solidFill>
              </a:rPr>
              <a:t>Recent Successes</a:t>
            </a:r>
            <a:endParaRPr lang="en-US" sz="2000" dirty="0">
              <a:solidFill>
                <a:schemeClr val="bg1"/>
              </a:solidFill>
            </a:endParaRPr>
          </a:p>
        </p:txBody>
      </p:sp>
      <p:sp>
        <p:nvSpPr>
          <p:cNvPr id="9" name="Rectangle 8"/>
          <p:cNvSpPr/>
          <p:nvPr/>
        </p:nvSpPr>
        <p:spPr bwMode="auto">
          <a:xfrm>
            <a:off x="0" y="4400560"/>
            <a:ext cx="5495636" cy="738909"/>
          </a:xfrm>
          <a:prstGeom prst="rect">
            <a:avLst/>
          </a:prstGeom>
          <a:solidFill>
            <a:srgbClr val="889E6C">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Rectangle 10"/>
          <p:cNvSpPr/>
          <p:nvPr/>
        </p:nvSpPr>
        <p:spPr bwMode="auto">
          <a:xfrm>
            <a:off x="-1" y="5231024"/>
            <a:ext cx="6890327" cy="738909"/>
          </a:xfrm>
          <a:prstGeom prst="rect">
            <a:avLst/>
          </a:prstGeom>
          <a:solidFill>
            <a:srgbClr val="AF1F3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2" name="TextBox 11"/>
          <p:cNvSpPr txBox="1"/>
          <p:nvPr/>
        </p:nvSpPr>
        <p:spPr>
          <a:xfrm>
            <a:off x="323273" y="4595356"/>
            <a:ext cx="4071194" cy="400110"/>
          </a:xfrm>
          <a:prstGeom prst="rect">
            <a:avLst/>
          </a:prstGeom>
          <a:noFill/>
        </p:spPr>
        <p:txBody>
          <a:bodyPr wrap="square" rtlCol="0">
            <a:spAutoFit/>
          </a:bodyPr>
          <a:lstStyle/>
          <a:p>
            <a:r>
              <a:rPr lang="en-US" sz="2000" dirty="0" smtClean="0">
                <a:solidFill>
                  <a:schemeClr val="bg1"/>
                </a:solidFill>
              </a:rPr>
              <a:t>Versatile Test Reactor</a:t>
            </a:r>
            <a:endParaRPr lang="en-US" sz="2000"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14" name="TextBox 13"/>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
        <p:nvSpPr>
          <p:cNvPr id="16" name="TextBox 15"/>
          <p:cNvSpPr txBox="1"/>
          <p:nvPr/>
        </p:nvSpPr>
        <p:spPr>
          <a:xfrm>
            <a:off x="323273" y="5400423"/>
            <a:ext cx="4071194" cy="400110"/>
          </a:xfrm>
          <a:prstGeom prst="rect">
            <a:avLst/>
          </a:prstGeom>
          <a:noFill/>
        </p:spPr>
        <p:txBody>
          <a:bodyPr wrap="square" rtlCol="0">
            <a:spAutoFit/>
          </a:bodyPr>
          <a:lstStyle/>
          <a:p>
            <a:r>
              <a:rPr lang="en-US" sz="2000" dirty="0" smtClean="0">
                <a:solidFill>
                  <a:schemeClr val="bg1"/>
                </a:solidFill>
              </a:rPr>
              <a:t>Future Activities</a:t>
            </a:r>
            <a:endParaRPr lang="en-US" sz="2000" dirty="0">
              <a:solidFill>
                <a:schemeClr val="bg1"/>
              </a:solidFill>
            </a:endParaRPr>
          </a:p>
        </p:txBody>
      </p:sp>
    </p:spTree>
    <p:extLst>
      <p:ext uri="{BB962C8B-B14F-4D97-AF65-F5344CB8AC3E}">
        <p14:creationId xmlns:p14="http://schemas.microsoft.com/office/powerpoint/2010/main" val="347072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1" grpId="0" animBg="1"/>
      <p:bldP spid="1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15391"/>
            <a:ext cx="9144000" cy="728472"/>
          </a:xfrm>
          <a:prstGeom prst="rect">
            <a:avLst/>
          </a:prstGeom>
        </p:spPr>
      </p:pic>
      <p:sp>
        <p:nvSpPr>
          <p:cNvPr id="2" name="Title 1"/>
          <p:cNvSpPr>
            <a:spLocks noGrp="1"/>
          </p:cNvSpPr>
          <p:nvPr>
            <p:ph type="title"/>
          </p:nvPr>
        </p:nvSpPr>
        <p:spPr/>
        <p:txBody>
          <a:bodyPr/>
          <a:lstStyle/>
          <a:p>
            <a:r>
              <a:rPr lang="en-US" dirty="0" smtClean="0"/>
              <a:t>What is the GAIN Initiative?</a:t>
            </a:r>
            <a:br>
              <a:rPr lang="en-US" dirty="0" smtClean="0"/>
            </a:br>
            <a:r>
              <a:rPr lang="en-US" b="0" dirty="0" smtClean="0"/>
              <a:t>Gateway for Accelerated Innovation in Nuclear</a:t>
            </a:r>
            <a:endParaRPr lang="en-US" b="0" dirty="0"/>
          </a:p>
        </p:txBody>
      </p:sp>
      <p:sp>
        <p:nvSpPr>
          <p:cNvPr id="4" name="Content Placeholder 3"/>
          <p:cNvSpPr>
            <a:spLocks noGrp="1"/>
          </p:cNvSpPr>
          <p:nvPr>
            <p:ph sz="half" idx="1"/>
          </p:nvPr>
        </p:nvSpPr>
        <p:spPr>
          <a:xfrm>
            <a:off x="455613" y="2910177"/>
            <a:ext cx="2278351" cy="3287424"/>
          </a:xfrm>
        </p:spPr>
        <p:txBody>
          <a:bodyPr/>
          <a:lstStyle/>
          <a:p>
            <a:r>
              <a:rPr lang="en-US" sz="1600" dirty="0" smtClean="0"/>
              <a:t>Time to market is </a:t>
            </a:r>
            <a:br>
              <a:rPr lang="en-US" sz="1600" dirty="0" smtClean="0"/>
            </a:br>
            <a:r>
              <a:rPr lang="en-US" sz="1600" dirty="0" smtClean="0"/>
              <a:t>too long</a:t>
            </a:r>
          </a:p>
          <a:p>
            <a:r>
              <a:rPr lang="en-US" sz="1600" dirty="0" smtClean="0"/>
              <a:t>Facilities needed for RD&amp;D are expensive</a:t>
            </a:r>
          </a:p>
          <a:p>
            <a:r>
              <a:rPr lang="en-US" sz="1600" dirty="0" smtClean="0"/>
              <a:t>Capabilities at government sites have not been easily accessible</a:t>
            </a:r>
          </a:p>
          <a:p>
            <a:r>
              <a:rPr lang="en-US" sz="1600" dirty="0" smtClean="0"/>
              <a:t>Technology readiness levels vary</a:t>
            </a:r>
          </a:p>
          <a:p>
            <a:r>
              <a:rPr lang="en-US" sz="1600" dirty="0" smtClean="0"/>
              <a:t>Some innovators require assistance with regulatory processes</a:t>
            </a:r>
            <a:endParaRPr lang="en-US" sz="1600" dirty="0"/>
          </a:p>
        </p:txBody>
      </p:sp>
      <p:sp>
        <p:nvSpPr>
          <p:cNvPr id="5" name="Content Placeholder 4"/>
          <p:cNvSpPr>
            <a:spLocks noGrp="1"/>
          </p:cNvSpPr>
          <p:nvPr>
            <p:ph sz="half" idx="2"/>
          </p:nvPr>
        </p:nvSpPr>
        <p:spPr>
          <a:xfrm>
            <a:off x="3346596" y="2920136"/>
            <a:ext cx="2345314" cy="2963430"/>
          </a:xfrm>
        </p:spPr>
        <p:txBody>
          <a:bodyPr/>
          <a:lstStyle/>
          <a:p>
            <a:r>
              <a:rPr lang="en-US" sz="1600" dirty="0" smtClean="0"/>
              <a:t>Provide nuclear innovators and investors with single point of access into DOE complex</a:t>
            </a:r>
          </a:p>
          <a:p>
            <a:r>
              <a:rPr lang="en-US" sz="1600" dirty="0" smtClean="0"/>
              <a:t>Provide focused research opportunities and dedicated industry engagement</a:t>
            </a:r>
          </a:p>
          <a:p>
            <a:r>
              <a:rPr lang="en-US" sz="1600" dirty="0" smtClean="0"/>
              <a:t>Expand upon DOE’s work with Nuclear Regulatory Commission (NRC)</a:t>
            </a:r>
            <a:endParaRPr lang="en-US" sz="1600" dirty="0"/>
          </a:p>
        </p:txBody>
      </p:sp>
      <p:sp>
        <p:nvSpPr>
          <p:cNvPr id="6" name="Content Placeholder 4"/>
          <p:cNvSpPr txBox="1">
            <a:spLocks/>
          </p:cNvSpPr>
          <p:nvPr/>
        </p:nvSpPr>
        <p:spPr bwMode="auto">
          <a:xfrm>
            <a:off x="6341486" y="2910177"/>
            <a:ext cx="2345314" cy="13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r>
              <a:rPr lang="en-US" sz="1600" kern="0" dirty="0" smtClean="0"/>
              <a:t>Public-private partnership, dedicated to </a:t>
            </a:r>
            <a:r>
              <a:rPr lang="en-US" sz="1600" b="1" kern="0" dirty="0" smtClean="0"/>
              <a:t>accelerating </a:t>
            </a:r>
            <a:r>
              <a:rPr lang="en-US" sz="1600" kern="0" dirty="0" smtClean="0"/>
              <a:t>innovative nuclear energy technologies </a:t>
            </a:r>
            <a:r>
              <a:rPr lang="en-US" sz="1600" b="1" kern="0" dirty="0" smtClean="0"/>
              <a:t>time to market</a:t>
            </a:r>
            <a:endParaRPr lang="en-US" sz="1600" b="1" kern="0" dirty="0"/>
          </a:p>
        </p:txBody>
      </p:sp>
      <p:sp>
        <p:nvSpPr>
          <p:cNvPr id="9" name="Rectangle 8"/>
          <p:cNvSpPr/>
          <p:nvPr/>
        </p:nvSpPr>
        <p:spPr bwMode="auto">
          <a:xfrm>
            <a:off x="6341486" y="4387093"/>
            <a:ext cx="2802514" cy="2087598"/>
          </a:xfrm>
          <a:prstGeom prst="rect">
            <a:avLst/>
          </a:prstGeom>
          <a:solidFill>
            <a:srgbClr val="80828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0" name="Content Placeholder 4"/>
          <p:cNvSpPr txBox="1">
            <a:spLocks/>
          </p:cNvSpPr>
          <p:nvPr/>
        </p:nvSpPr>
        <p:spPr bwMode="auto">
          <a:xfrm>
            <a:off x="6594764" y="4573445"/>
            <a:ext cx="2092036" cy="17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pPr marL="0" indent="0">
              <a:buNone/>
            </a:pPr>
            <a:r>
              <a:rPr lang="en-US" sz="1600" kern="0" spc="-20" dirty="0" smtClean="0">
                <a:solidFill>
                  <a:schemeClr val="bg1"/>
                </a:solidFill>
              </a:rPr>
              <a:t>DOE recognizes the magnitude of the need, the associated sense of urgency and the benefits of a strong and agile public-private partnership in achieving the national goals. </a:t>
            </a:r>
            <a:endParaRPr lang="en-US" sz="1600" b="1" kern="0" spc="-20" dirty="0">
              <a:solidFill>
                <a:schemeClr val="bg1"/>
              </a:solidFill>
            </a:endParaRPr>
          </a:p>
        </p:txBody>
      </p:sp>
      <p:sp>
        <p:nvSpPr>
          <p:cNvPr id="11" name="Rectangle 10"/>
          <p:cNvSpPr/>
          <p:nvPr/>
        </p:nvSpPr>
        <p:spPr>
          <a:xfrm>
            <a:off x="400394" y="1956460"/>
            <a:ext cx="1426031" cy="646331"/>
          </a:xfrm>
          <a:prstGeom prst="rect">
            <a:avLst/>
          </a:prstGeom>
        </p:spPr>
        <p:txBody>
          <a:bodyPr wrap="none">
            <a:spAutoFit/>
          </a:bodyPr>
          <a:lstStyle/>
          <a:p>
            <a:r>
              <a:rPr lang="en-US" b="1" kern="0" spc="-20" dirty="0" smtClean="0">
                <a:solidFill>
                  <a:schemeClr val="bg1"/>
                </a:solidFill>
              </a:rPr>
              <a:t>What are </a:t>
            </a:r>
            <a:br>
              <a:rPr lang="en-US" b="1" kern="0" spc="-20" dirty="0" smtClean="0">
                <a:solidFill>
                  <a:schemeClr val="bg1"/>
                </a:solidFill>
              </a:rPr>
            </a:br>
            <a:r>
              <a:rPr lang="en-US" b="1" kern="0" spc="-20" dirty="0" smtClean="0">
                <a:solidFill>
                  <a:schemeClr val="bg1"/>
                </a:solidFill>
              </a:rPr>
              <a:t>the issues?</a:t>
            </a:r>
            <a:endParaRPr lang="en-US" b="1" dirty="0"/>
          </a:p>
        </p:txBody>
      </p:sp>
      <p:sp>
        <p:nvSpPr>
          <p:cNvPr id="12" name="Rectangle 11"/>
          <p:cNvSpPr/>
          <p:nvPr/>
        </p:nvSpPr>
        <p:spPr>
          <a:xfrm>
            <a:off x="3652850" y="1956461"/>
            <a:ext cx="1502976" cy="646331"/>
          </a:xfrm>
          <a:prstGeom prst="rect">
            <a:avLst/>
          </a:prstGeom>
        </p:spPr>
        <p:txBody>
          <a:bodyPr wrap="none">
            <a:spAutoFit/>
          </a:bodyPr>
          <a:lstStyle/>
          <a:p>
            <a:r>
              <a:rPr lang="en-US" b="1" kern="0" spc="-20" dirty="0" smtClean="0">
                <a:solidFill>
                  <a:schemeClr val="bg1"/>
                </a:solidFill>
              </a:rPr>
              <a:t>What do we </a:t>
            </a:r>
            <a:br>
              <a:rPr lang="en-US" b="1" kern="0" spc="-20" dirty="0" smtClean="0">
                <a:solidFill>
                  <a:schemeClr val="bg1"/>
                </a:solidFill>
              </a:rPr>
            </a:br>
            <a:r>
              <a:rPr lang="en-US" b="1" kern="0" spc="-20" dirty="0" smtClean="0">
                <a:solidFill>
                  <a:schemeClr val="bg1"/>
                </a:solidFill>
              </a:rPr>
              <a:t>need to do?</a:t>
            </a:r>
            <a:endParaRPr lang="en-US" b="1" dirty="0"/>
          </a:p>
        </p:txBody>
      </p:sp>
      <p:sp>
        <p:nvSpPr>
          <p:cNvPr id="13" name="Rectangle 12"/>
          <p:cNvSpPr/>
          <p:nvPr/>
        </p:nvSpPr>
        <p:spPr>
          <a:xfrm>
            <a:off x="6762655" y="1956461"/>
            <a:ext cx="1787945" cy="646331"/>
          </a:xfrm>
          <a:prstGeom prst="rect">
            <a:avLst/>
          </a:prstGeom>
        </p:spPr>
        <p:txBody>
          <a:bodyPr wrap="none">
            <a:spAutoFit/>
          </a:bodyPr>
          <a:lstStyle/>
          <a:p>
            <a:r>
              <a:rPr lang="en-US" b="1" kern="0" spc="-20" dirty="0" smtClean="0">
                <a:solidFill>
                  <a:schemeClr val="bg1"/>
                </a:solidFill>
              </a:rPr>
              <a:t>What is the </a:t>
            </a:r>
            <a:br>
              <a:rPr lang="en-US" b="1" kern="0" spc="-20" dirty="0" smtClean="0">
                <a:solidFill>
                  <a:schemeClr val="bg1"/>
                </a:solidFill>
              </a:rPr>
            </a:br>
            <a:r>
              <a:rPr lang="en-US" b="1" kern="0" spc="-20" dirty="0" smtClean="0">
                <a:solidFill>
                  <a:schemeClr val="bg1"/>
                </a:solidFill>
              </a:rPr>
              <a:t>DOE initiative?</a:t>
            </a:r>
            <a:endParaRPr lang="en-US" b="1" dirty="0"/>
          </a:p>
        </p:txBody>
      </p:sp>
    </p:spTree>
    <p:extLst>
      <p:ext uri="{BB962C8B-B14F-4D97-AF65-F5344CB8AC3E}">
        <p14:creationId xmlns:p14="http://schemas.microsoft.com/office/powerpoint/2010/main" val="19984842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364508" y="3694546"/>
            <a:ext cx="6779491" cy="2095932"/>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GAIN Vision</a:t>
            </a:r>
          </a:p>
        </p:txBody>
      </p:sp>
      <p:sp>
        <p:nvSpPr>
          <p:cNvPr id="4" name="Rectangle 3"/>
          <p:cNvSpPr/>
          <p:nvPr/>
        </p:nvSpPr>
        <p:spPr bwMode="auto">
          <a:xfrm>
            <a:off x="0" y="1598614"/>
            <a:ext cx="9144000" cy="2095932"/>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400394" y="1882569"/>
            <a:ext cx="7967751" cy="1323439"/>
          </a:xfrm>
          <a:prstGeom prst="rect">
            <a:avLst/>
          </a:prstGeom>
        </p:spPr>
        <p:txBody>
          <a:bodyPr wrap="square">
            <a:spAutoFit/>
          </a:bodyPr>
          <a:lstStyle/>
          <a:p>
            <a:r>
              <a:rPr lang="en-US" sz="2000" b="1" kern="0" spc="-20" dirty="0" smtClean="0">
                <a:solidFill>
                  <a:schemeClr val="bg1"/>
                </a:solidFill>
              </a:rPr>
              <a:t>By 2030,</a:t>
            </a:r>
          </a:p>
          <a:p>
            <a:r>
              <a:rPr lang="en-US" sz="2000" kern="0" spc="-20" dirty="0" smtClean="0">
                <a:solidFill>
                  <a:schemeClr val="bg1"/>
                </a:solidFill>
              </a:rPr>
              <a:t>The U.S. nuclear industry </a:t>
            </a:r>
            <a:r>
              <a:rPr lang="en-US" sz="2000" kern="0" spc="-20" dirty="0">
                <a:solidFill>
                  <a:schemeClr val="bg1"/>
                </a:solidFill>
              </a:rPr>
              <a:t>i</a:t>
            </a:r>
            <a:r>
              <a:rPr lang="en-US" sz="2000" kern="0" spc="-20" dirty="0" smtClean="0">
                <a:solidFill>
                  <a:schemeClr val="bg1"/>
                </a:solidFill>
              </a:rPr>
              <a:t>s equipped to lead the world in development of innovative nuclear technologies to supply urgently needed abundant clean energy both domestically and globally. </a:t>
            </a:r>
            <a:endParaRPr lang="en-US" sz="2000" dirty="0"/>
          </a:p>
        </p:txBody>
      </p:sp>
      <p:sp>
        <p:nvSpPr>
          <p:cNvPr id="7" name="Rectangle 6"/>
          <p:cNvSpPr/>
          <p:nvPr/>
        </p:nvSpPr>
        <p:spPr>
          <a:xfrm>
            <a:off x="2681777" y="4025404"/>
            <a:ext cx="6005024" cy="1323439"/>
          </a:xfrm>
          <a:prstGeom prst="rect">
            <a:avLst/>
          </a:prstGeom>
        </p:spPr>
        <p:txBody>
          <a:bodyPr wrap="square">
            <a:spAutoFit/>
          </a:bodyPr>
          <a:lstStyle/>
          <a:p>
            <a:r>
              <a:rPr lang="en-US" sz="2000" b="1" kern="0" spc="-20" dirty="0" smtClean="0">
                <a:solidFill>
                  <a:schemeClr val="bg1"/>
                </a:solidFill>
              </a:rPr>
              <a:t>GAIN is,</a:t>
            </a:r>
          </a:p>
          <a:p>
            <a:r>
              <a:rPr lang="en-US" sz="2000" kern="0" spc="-20" dirty="0" smtClean="0">
                <a:solidFill>
                  <a:schemeClr val="bg1"/>
                </a:solidFill>
              </a:rPr>
              <a:t>A public-private partnership framework aims at rapid and cost-effective development of innovative nuclear energy technologies towards market readiness. </a:t>
            </a:r>
            <a:endParaRPr lang="en-US"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9" name="TextBox 8"/>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1068928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9" name="TextBox 8"/>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108" y="3911244"/>
            <a:ext cx="2664692" cy="2664692"/>
          </a:xfrm>
          <a:prstGeom prst="rect">
            <a:avLst/>
          </a:prstGeom>
          <a:effectLst>
            <a:outerShdw blurRad="3683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GAIN Mission</a:t>
            </a:r>
            <a:endParaRPr lang="en-US" dirty="0"/>
          </a:p>
        </p:txBody>
      </p:sp>
      <p:sp>
        <p:nvSpPr>
          <p:cNvPr id="3" name="Rectangle 2"/>
          <p:cNvSpPr/>
          <p:nvPr/>
        </p:nvSpPr>
        <p:spPr bwMode="auto">
          <a:xfrm>
            <a:off x="4091709" y="1598613"/>
            <a:ext cx="5052291" cy="2095932"/>
          </a:xfrm>
          <a:prstGeom prst="rect">
            <a:avLst/>
          </a:prstGeom>
          <a:solidFill>
            <a:srgbClr val="889E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bwMode="auto">
          <a:xfrm>
            <a:off x="1" y="1598613"/>
            <a:ext cx="4091708" cy="4690627"/>
          </a:xfrm>
          <a:prstGeom prst="rect">
            <a:avLst/>
          </a:prstGeom>
          <a:solidFill>
            <a:srgbClr val="005875"/>
          </a:solidFill>
          <a:ln w="9525" cap="flat" cmpd="sng" algn="ctr">
            <a:noFill/>
            <a:prstDash val="solid"/>
            <a:round/>
            <a:headEnd type="none" w="med" len="med"/>
            <a:tailEnd type="none" w="med" len="med"/>
          </a:ln>
          <a:effectLst>
            <a:outerShdw blurRad="368300" dist="88900" dir="2700000" algn="ctr" rotWithShape="0">
              <a:srgbClr val="000000">
                <a:alpha val="55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a:xfrm>
            <a:off x="400395" y="1882569"/>
            <a:ext cx="3404987" cy="3170099"/>
          </a:xfrm>
          <a:prstGeom prst="rect">
            <a:avLst/>
          </a:prstGeom>
        </p:spPr>
        <p:txBody>
          <a:bodyPr wrap="square">
            <a:spAutoFit/>
          </a:bodyPr>
          <a:lstStyle/>
          <a:p>
            <a:r>
              <a:rPr lang="en-US" sz="2000" b="1" kern="0" spc="-20" dirty="0" smtClean="0">
                <a:solidFill>
                  <a:schemeClr val="bg1"/>
                </a:solidFill>
              </a:rPr>
              <a:t>Mission:</a:t>
            </a:r>
          </a:p>
          <a:p>
            <a:r>
              <a:rPr lang="en-US" sz="2000" kern="0" dirty="0" smtClean="0">
                <a:solidFill>
                  <a:schemeClr val="bg1"/>
                </a:solidFill>
              </a:rPr>
              <a:t>Provide the nuclear energy industry with access to technical, regulatory and financial support necessary to move innovative nuclear energy technologies toward </a:t>
            </a:r>
            <a:r>
              <a:rPr lang="en-US" sz="2000" i="1" kern="0" dirty="0" smtClean="0">
                <a:solidFill>
                  <a:schemeClr val="bg1"/>
                </a:solidFill>
              </a:rPr>
              <a:t>commercialization</a:t>
            </a:r>
            <a:r>
              <a:rPr lang="en-US" sz="2000" kern="0" dirty="0" smtClean="0">
                <a:solidFill>
                  <a:schemeClr val="bg1"/>
                </a:solidFill>
              </a:rPr>
              <a:t> in an accelerated and </a:t>
            </a:r>
            <a:br>
              <a:rPr lang="en-US" sz="2000" kern="0" dirty="0" smtClean="0">
                <a:solidFill>
                  <a:schemeClr val="bg1"/>
                </a:solidFill>
              </a:rPr>
            </a:br>
            <a:r>
              <a:rPr lang="en-US" sz="2000" kern="0" dirty="0" smtClean="0">
                <a:solidFill>
                  <a:schemeClr val="bg1"/>
                </a:solidFill>
              </a:rPr>
              <a:t>cost-effective fashion</a:t>
            </a:r>
            <a:endParaRPr lang="en-US" sz="2000" dirty="0"/>
          </a:p>
        </p:txBody>
      </p:sp>
      <p:sp>
        <p:nvSpPr>
          <p:cNvPr id="6" name="Rectangle 5"/>
          <p:cNvSpPr/>
          <p:nvPr/>
        </p:nvSpPr>
        <p:spPr>
          <a:xfrm>
            <a:off x="4408978" y="1929471"/>
            <a:ext cx="4277822" cy="1323439"/>
          </a:xfrm>
          <a:prstGeom prst="rect">
            <a:avLst/>
          </a:prstGeom>
        </p:spPr>
        <p:txBody>
          <a:bodyPr wrap="square">
            <a:spAutoFit/>
          </a:bodyPr>
          <a:lstStyle/>
          <a:p>
            <a:r>
              <a:rPr lang="en-US" sz="2000" b="1" kern="0" spc="-20" dirty="0" smtClean="0">
                <a:solidFill>
                  <a:schemeClr val="bg1"/>
                </a:solidFill>
              </a:rPr>
              <a:t>GAIN is:</a:t>
            </a:r>
          </a:p>
          <a:p>
            <a:r>
              <a:rPr lang="en-US" sz="2000" kern="0" spc="-20" dirty="0" smtClean="0">
                <a:solidFill>
                  <a:schemeClr val="bg1"/>
                </a:solidFill>
              </a:rPr>
              <a:t>The organization principle for relevant, federally-funded nuclear energy RD&amp;D programs.</a:t>
            </a:r>
            <a:endParaRPr lang="en-US" sz="2000" dirty="0"/>
          </a:p>
        </p:txBody>
      </p:sp>
      <p:sp>
        <p:nvSpPr>
          <p:cNvPr id="10" name="Rectangle 9"/>
          <p:cNvSpPr/>
          <p:nvPr/>
        </p:nvSpPr>
        <p:spPr>
          <a:xfrm>
            <a:off x="6639246" y="6419463"/>
            <a:ext cx="1438884" cy="261610"/>
          </a:xfrm>
          <a:prstGeom prst="rect">
            <a:avLst/>
          </a:prstGeom>
        </p:spPr>
        <p:txBody>
          <a:bodyPr wrap="none">
            <a:spAutoFit/>
          </a:bodyPr>
          <a:lstStyle/>
          <a:p>
            <a:r>
              <a:rPr lang="en-US" sz="1100" dirty="0"/>
              <a:t>TRISO Fuel Particle</a:t>
            </a:r>
          </a:p>
        </p:txBody>
      </p:sp>
    </p:spTree>
    <p:extLst>
      <p:ext uri="{BB962C8B-B14F-4D97-AF65-F5344CB8AC3E}">
        <p14:creationId xmlns:p14="http://schemas.microsoft.com/office/powerpoint/2010/main" val="1163756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2" presetClass="entr" presetSubtype="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928245"/>
            <a:ext cx="8231187" cy="732508"/>
          </a:xfrm>
        </p:spPr>
        <p:txBody>
          <a:bodyPr/>
          <a:lstStyle/>
          <a:p>
            <a:r>
              <a:rPr lang="en-US" dirty="0" smtClean="0"/>
              <a:t>GAIN Initiative: Simultaneous Achievement of Three Strategic Goals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21" y="1129470"/>
            <a:ext cx="7575765" cy="57912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9" name="TextBox 8"/>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557675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Organization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5" descr="J:\ornl-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2050" y="5889045"/>
            <a:ext cx="905444" cy="457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0776" y="5951005"/>
            <a:ext cx="1410345" cy="38285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7945" y="5806729"/>
            <a:ext cx="840823" cy="570520"/>
          </a:xfrm>
          <a:prstGeom prst="rect">
            <a:avLst/>
          </a:prstGeom>
        </p:spPr>
      </p:pic>
    </p:spTree>
    <p:extLst>
      <p:ext uri="{BB962C8B-B14F-4D97-AF65-F5344CB8AC3E}">
        <p14:creationId xmlns:p14="http://schemas.microsoft.com/office/powerpoint/2010/main" val="694918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04888"/>
            <a:ext cx="8231187" cy="732508"/>
          </a:xfrm>
        </p:spPr>
        <p:txBody>
          <a:bodyPr/>
          <a:lstStyle/>
          <a:p>
            <a:r>
              <a:rPr lang="en-US" spc="-40" dirty="0" smtClean="0"/>
              <a:t>GAIN: </a:t>
            </a:r>
            <a:r>
              <a:rPr lang="en-US" b="0" spc="-40" dirty="0" smtClean="0"/>
              <a:t>Organizing Principle for DOE-NE RD&amp;D Programs Through Comprehensive Systems Analysis</a:t>
            </a:r>
            <a:endParaRPr lang="en-US" spc="-4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026228"/>
            <a:ext cx="8220456" cy="23378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332004"/>
            <a:ext cx="8205216" cy="5425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4400" y="5054692"/>
            <a:ext cx="4767072" cy="19141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346" y="6418846"/>
            <a:ext cx="602790" cy="344782"/>
          </a:xfrm>
          <a:prstGeom prst="rect">
            <a:avLst/>
          </a:prstGeom>
        </p:spPr>
      </p:pic>
      <p:sp>
        <p:nvSpPr>
          <p:cNvPr id="7" name="TextBox 6"/>
          <p:cNvSpPr txBox="1"/>
          <p:nvPr/>
        </p:nvSpPr>
        <p:spPr>
          <a:xfrm>
            <a:off x="984142" y="6452737"/>
            <a:ext cx="1828800" cy="276999"/>
          </a:xfrm>
          <a:prstGeom prst="rect">
            <a:avLst/>
          </a:prstGeom>
          <a:noFill/>
        </p:spPr>
        <p:txBody>
          <a:bodyPr wrap="square" rtlCol="0">
            <a:spAutoFit/>
          </a:bodyPr>
          <a:lstStyle/>
          <a:p>
            <a:r>
              <a:rPr lang="en-US" sz="1200" dirty="0" smtClean="0">
                <a:solidFill>
                  <a:srgbClr val="005875"/>
                </a:solidFill>
              </a:rPr>
              <a:t>@GAINnuclear</a:t>
            </a:r>
            <a:endParaRPr lang="en-US" sz="1200" dirty="0">
              <a:solidFill>
                <a:srgbClr val="005875"/>
              </a:solidFill>
            </a:endParaRPr>
          </a:p>
        </p:txBody>
      </p:sp>
    </p:spTree>
    <p:extLst>
      <p:ext uri="{BB962C8B-B14F-4D97-AF65-F5344CB8AC3E}">
        <p14:creationId xmlns:p14="http://schemas.microsoft.com/office/powerpoint/2010/main" val="1244486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C255676BE044408856C5C66FC5842F" ma:contentTypeVersion="0" ma:contentTypeDescription="Create a new document." ma:contentTypeScope="" ma:versionID="6e87924a3c1adc4a425af901172f9f59">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0BEE9E-377C-4E91-A7FC-4AE45A2EDF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FF6FEB2-2A2B-42C0-A0BE-DB6FCB8EBCA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A4C2D5B-5EF2-4373-B421-BF98377A13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Standard_Presentation-2016</Template>
  <TotalTime>2803</TotalTime>
  <Words>1721</Words>
  <Application>Microsoft Macintosh PowerPoint</Application>
  <PresentationFormat>On-screen Show (4:3)</PresentationFormat>
  <Paragraphs>232</Paragraphs>
  <Slides>28</Slides>
  <Notes>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Standard_Presentation-2016</vt:lpstr>
      <vt:lpstr>GAIN Gateway for Accelerated Innovation in Nuclear</vt:lpstr>
      <vt:lpstr>PowerPoint Presentation</vt:lpstr>
      <vt:lpstr>Things we’ll talk about today</vt:lpstr>
      <vt:lpstr>What is the GAIN Initiative? Gateway for Accelerated Innovation in Nuclear</vt:lpstr>
      <vt:lpstr>GAIN Vision</vt:lpstr>
      <vt:lpstr>GAIN Mission</vt:lpstr>
      <vt:lpstr>GAIN Initiative: Simultaneous Achievement of Three Strategic Goals</vt:lpstr>
      <vt:lpstr>GAIN Organization</vt:lpstr>
      <vt:lpstr>GAIN: Organizing Principle for DOE-NE RD&amp;D Programs Through Comprehensive Systems Analysis</vt:lpstr>
      <vt:lpstr>GAIN First Year Successes</vt:lpstr>
      <vt:lpstr>Activities to Date</vt:lpstr>
      <vt:lpstr>Activities to Date (Continued)</vt:lpstr>
      <vt:lpstr>Early Successes: NE Voucher Program</vt:lpstr>
      <vt:lpstr>PowerPoint Presentation</vt:lpstr>
      <vt:lpstr>Technology-Specific Workshops</vt:lpstr>
      <vt:lpstr>Technology-Specific Workshops Collaboration</vt:lpstr>
      <vt:lpstr>Technology-Specific Workshops: High-priority recommendations to DOE on cross-cutting RD&amp;D</vt:lpstr>
      <vt:lpstr>Technology-Specific Workshops: High-priority recommendations to DOE on design-specific technology</vt:lpstr>
      <vt:lpstr>Recent Successes</vt:lpstr>
      <vt:lpstr>Recent Successes</vt:lpstr>
      <vt:lpstr>Versatile Test Reactor Options Study</vt:lpstr>
      <vt:lpstr>Versatile Reactor-based Fast Neutron Source (VRFNS) R&amp;D Mission and Vision</vt:lpstr>
      <vt:lpstr>VRFNS R&amp;D Scope and Goals</vt:lpstr>
      <vt:lpstr>Future Activities 2017</vt:lpstr>
      <vt:lpstr>Future Activities 2017</vt:lpstr>
      <vt:lpstr>Future Activities 2017-2018</vt:lpstr>
      <vt:lpstr>PowerPoint Presentation</vt:lpstr>
      <vt:lpstr>PowerPoint Presentation</vt:lpstr>
    </vt:vector>
  </TitlesOfParts>
  <Manager/>
  <Company>INL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 Baranwal</dc:creator>
  <cp:keywords/>
  <dc:description/>
  <cp:lastModifiedBy>Rita Baranwal</cp:lastModifiedBy>
  <cp:revision>93</cp:revision>
  <dcterms:created xsi:type="dcterms:W3CDTF">2016-09-09T18:28:57Z</dcterms:created>
  <dcterms:modified xsi:type="dcterms:W3CDTF">2017-04-21T14:47:59Z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0x01010086C255676BE044408856C5C66FC5842F</vt:lpwstr>
  </property>
</Properties>
</file>