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4"/>
  </p:sldMasterIdLst>
  <p:notesMasterIdLst>
    <p:notesMasterId r:id="rId17"/>
  </p:notesMasterIdLst>
  <p:sldIdLst>
    <p:sldId id="256" r:id="rId5"/>
    <p:sldId id="270" r:id="rId6"/>
    <p:sldId id="271" r:id="rId7"/>
    <p:sldId id="272" r:id="rId8"/>
    <p:sldId id="266" r:id="rId9"/>
    <p:sldId id="277" r:id="rId10"/>
    <p:sldId id="278" r:id="rId11"/>
    <p:sldId id="273" r:id="rId12"/>
    <p:sldId id="274" r:id="rId13"/>
    <p:sldId id="275" r:id="rId14"/>
    <p:sldId id="279"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L. Uhle" initials="JLU" lastIdx="1" clrIdx="0">
    <p:extLst>
      <p:ext uri="{19B8F6BF-5375-455C-9EA6-DF929625EA0E}">
        <p15:presenceInfo xmlns:p15="http://schemas.microsoft.com/office/powerpoint/2012/main" userId="Jennifer L. Uh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65"/>
    <a:srgbClr val="AA272C"/>
    <a:srgbClr val="003B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68114" autoAdjust="0"/>
  </p:normalViewPr>
  <p:slideViewPr>
    <p:cSldViewPr snapToGrid="0" showGuides="1">
      <p:cViewPr varScale="1">
        <p:scale>
          <a:sx n="80" d="100"/>
          <a:sy n="80" d="100"/>
        </p:scale>
        <p:origin x="151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2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D7B8C-DEFE-41E4-A130-15645245F162}" type="datetimeFigureOut">
              <a:rPr lang="en-US" smtClean="0"/>
              <a:pPr/>
              <a:t>4/18/2017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ABF76-E266-457C-A75D-859642AD1C96}" type="slidenum">
              <a:rPr lang="en-US" smtClean="0"/>
              <a:pPr/>
              <a:t>‹#›</a:t>
            </a:fld>
            <a:endParaRPr lang="en-US"/>
          </a:p>
        </p:txBody>
      </p:sp>
    </p:spTree>
    <p:extLst>
      <p:ext uri="{BB962C8B-B14F-4D97-AF65-F5344CB8AC3E}">
        <p14:creationId xmlns:p14="http://schemas.microsoft.com/office/powerpoint/2010/main" val="113136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FABF76-E266-457C-A75D-859642AD1C96}" type="slidenum">
              <a:rPr lang="en-US" smtClean="0"/>
              <a:pPr/>
              <a:t>1</a:t>
            </a:fld>
            <a:endParaRPr lang="en-US"/>
          </a:p>
        </p:txBody>
      </p:sp>
    </p:spTree>
    <p:extLst>
      <p:ext uri="{BB962C8B-B14F-4D97-AF65-F5344CB8AC3E}">
        <p14:creationId xmlns:p14="http://schemas.microsoft.com/office/powerpoint/2010/main" val="197757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D591C85-C7FD-446C-B4A5-9C5DAFED0E41}" type="slidenum">
              <a:rPr lang="en-US" smtClean="0"/>
              <a:pPr/>
              <a:t>4</a:t>
            </a:fld>
            <a:endParaRPr lang="en-US"/>
          </a:p>
        </p:txBody>
      </p:sp>
    </p:spTree>
    <p:extLst>
      <p:ext uri="{BB962C8B-B14F-4D97-AF65-F5344CB8AC3E}">
        <p14:creationId xmlns:p14="http://schemas.microsoft.com/office/powerpoint/2010/main" val="110665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smtClean="0"/>
              <a:t>In any</a:t>
            </a:r>
            <a:r>
              <a:rPr lang="en-US" sz="1200" b="0" i="0" baseline="0" dirty="0" smtClean="0"/>
              <a:t> one design there may be particular phenomena that are of higher uncertainty.  This could definitely kick you out of the fast lane.  However, the regulations allow for uncertainty in a phenomenon or feature to be managed by adding additional safety features to the plant.  </a:t>
            </a:r>
            <a:r>
              <a:rPr lang="en-US" sz="1200" b="0" i="0" dirty="0" smtClean="0"/>
              <a:t>Although</a:t>
            </a:r>
            <a:r>
              <a:rPr lang="en-US" sz="1200" b="0" i="0" baseline="0" dirty="0" smtClean="0"/>
              <a:t> this has not been exercised as far as I know, a prototype reactor can be built and operated.  It is </a:t>
            </a:r>
            <a:r>
              <a:rPr lang="en-US" sz="1200" dirty="0" smtClean="0"/>
              <a:t>similar to a first-of-a-kind plant in all features and size, but may include additional safety features to protect the public and the plant staff from the possible consequences of accidents during the testing period.  Tests can</a:t>
            </a:r>
            <a:r>
              <a:rPr lang="en-US" sz="1200" baseline="0" dirty="0" smtClean="0"/>
              <a:t> be run in the plant to supplement the knowledge base which would then allow the additional features to no longer be required, if appropriate.  This is available for Part 50 and Part 52.  The NRC is developing guidance for this option.</a:t>
            </a:r>
            <a:endParaRPr lang="en-US" sz="1200" dirty="0" smtClean="0">
              <a:latin typeface="Arial" panose="020B0604020202020204" pitchFamily="34" charset="0"/>
              <a:cs typeface="Arial" panose="020B0604020202020204" pitchFamily="34" charset="0"/>
            </a:endParaRPr>
          </a:p>
          <a:p>
            <a:endParaRPr lang="en-US" sz="1200" b="0" i="0" dirty="0" smtClean="0"/>
          </a:p>
          <a:p>
            <a:endParaRPr lang="en-US" sz="1200" b="1" i="0" dirty="0" smtClean="0"/>
          </a:p>
          <a:p>
            <a:endParaRPr lang="en-US" sz="1200" b="1" i="0" dirty="0" smtClean="0"/>
          </a:p>
          <a:p>
            <a:endParaRPr lang="en-US" sz="1200" b="1" i="0" dirty="0" smtClean="0"/>
          </a:p>
          <a:p>
            <a:r>
              <a:rPr lang="en-US" sz="1200" b="1" i="0" dirty="0" smtClean="0"/>
              <a:t>DETAILS</a:t>
            </a:r>
          </a:p>
          <a:p>
            <a:endParaRPr lang="en-US" sz="1200" b="1" i="0" dirty="0" smtClean="0"/>
          </a:p>
          <a:p>
            <a:r>
              <a:rPr lang="en-US" sz="1200" b="1" i="0" dirty="0" smtClean="0"/>
              <a:t>50.2 </a:t>
            </a:r>
            <a:r>
              <a:rPr lang="en-US" sz="1200" b="1" i="0" dirty="0" err="1" smtClean="0"/>
              <a:t>Defintitions</a:t>
            </a:r>
            <a:endParaRPr lang="en-US" sz="1200" b="1" i="0" dirty="0" smtClean="0"/>
          </a:p>
          <a:p>
            <a:endParaRPr lang="en-US" sz="1200" i="1" dirty="0" smtClean="0"/>
          </a:p>
          <a:p>
            <a:r>
              <a:rPr lang="en-US" sz="1200" i="1" dirty="0" smtClean="0"/>
              <a:t>Prototype plant</a:t>
            </a:r>
            <a:r>
              <a:rPr lang="en-US" sz="1200" dirty="0" smtClean="0"/>
              <a:t> means a nuclear reactor that is used to test design features, such as the testing required under § 50.43(e). The prototype plant is similar to a first-of-a-kind or standard plant design in all features and size, but may include additional safety features to protect the public and the plant staff from the possible consequences of accidents during the testing period.</a:t>
            </a:r>
            <a:endParaRPr 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 50.43 </a:t>
            </a:r>
            <a:r>
              <a:rPr lang="en-US" sz="1200" b="1" i="0" kern="1200" dirty="0" smtClean="0">
                <a:solidFill>
                  <a:schemeClr val="tx1"/>
                </a:solidFill>
                <a:effectLst/>
                <a:latin typeface="+mn-lt"/>
                <a:ea typeface="+mn-ea"/>
                <a:cs typeface="+mn-cs"/>
              </a:rPr>
              <a:t>Additional standards and provisions affecting class 103 licenses and certifications for commercial power.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Applications for a design certification, combined license, manufacturing license, or operating license that propose nuclear reactor designs which differ significantly from light-water reactor designs that were licensed before 1997, or use simplified, inherent, passive, or other innovative means to accomplish their safety functions, will be approved only if:</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1)	(</a:t>
            </a:r>
            <a:r>
              <a:rPr lang="en-US" sz="1200" b="0" i="0" kern="12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The performance of each safety feature of the design has been demonstrated through either analysis, appropriate test 	programs, experience, or a combination thereof;</a:t>
            </a:r>
          </a:p>
          <a:p>
            <a:r>
              <a:rPr lang="en-US" sz="1200" b="0" i="0" kern="1200" dirty="0" smtClean="0">
                <a:solidFill>
                  <a:schemeClr val="tx1"/>
                </a:solidFill>
                <a:effectLst/>
                <a:latin typeface="+mn-lt"/>
                <a:ea typeface="+mn-ea"/>
                <a:cs typeface="+mn-cs"/>
              </a:rPr>
              <a:t>	(ii) Interdependent effects among the safety features of the design are acceptable, as demonstrated by analysis, appropriate 	test programs, experience, or a combination thereof; and</a:t>
            </a:r>
          </a:p>
          <a:p>
            <a:r>
              <a:rPr lang="en-US" sz="1200" b="0" i="0" kern="1200" dirty="0" smtClean="0">
                <a:solidFill>
                  <a:schemeClr val="tx1"/>
                </a:solidFill>
                <a:effectLst/>
                <a:latin typeface="+mn-lt"/>
                <a:ea typeface="+mn-ea"/>
                <a:cs typeface="+mn-cs"/>
              </a:rPr>
              <a:t>	(iii) Sufficient data exist on the safety features of the design to assess the analytical tools used for safety analyses over a 	sufficient range of normal operating conditions, transient conditions, and specified accident sequences, including equilibrium 	core conditions; or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(2)There has been acceptable testing of a prototype plant over a sufficient range of normal operating conditions, transient conditions, and specified accident sequences, including equilibrium core conditions</a:t>
            </a:r>
            <a:r>
              <a:rPr lang="en-US" sz="1200" b="1" i="0" kern="1200" dirty="0" smtClean="0">
                <a:solidFill>
                  <a:schemeClr val="tx1"/>
                </a:solidFill>
                <a:effectLst/>
                <a:latin typeface="+mn-lt"/>
                <a:ea typeface="+mn-ea"/>
                <a:cs typeface="+mn-cs"/>
              </a:rPr>
              <a:t>. If a prototype plant is used to comply with the testing requirements, then the NRC may impose additional requirements on siting, safety features, or operational conditions for the prototype plant to protect the public and the plant staff from the possible consequences of accidents during the testing period.</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FABF76-E266-457C-A75D-859642AD1C96}" type="slidenum">
              <a:rPr lang="en-US" smtClean="0"/>
              <a:pPr/>
              <a:t>5</a:t>
            </a:fld>
            <a:endParaRPr lang="en-US"/>
          </a:p>
        </p:txBody>
      </p:sp>
    </p:spTree>
    <p:extLst>
      <p:ext uri="{BB962C8B-B14F-4D97-AF65-F5344CB8AC3E}">
        <p14:creationId xmlns:p14="http://schemas.microsoft.com/office/powerpoint/2010/main" val="3546396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FABF76-E266-457C-A75D-859642AD1C96}" type="slidenum">
              <a:rPr lang="en-US" smtClean="0"/>
              <a:pPr/>
              <a:t>11</a:t>
            </a:fld>
            <a:endParaRPr lang="en-US"/>
          </a:p>
        </p:txBody>
      </p:sp>
    </p:spTree>
    <p:extLst>
      <p:ext uri="{BB962C8B-B14F-4D97-AF65-F5344CB8AC3E}">
        <p14:creationId xmlns:p14="http://schemas.microsoft.com/office/powerpoint/2010/main" val="1708063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591C85-C7FD-446C-B4A5-9C5DAFED0E41}" type="slidenum">
              <a:rPr lang="en-US" smtClean="0"/>
              <a:pPr/>
              <a:t>12</a:t>
            </a:fld>
            <a:endParaRPr lang="en-US"/>
          </a:p>
        </p:txBody>
      </p:sp>
    </p:spTree>
    <p:extLst>
      <p:ext uri="{BB962C8B-B14F-4D97-AF65-F5344CB8AC3E}">
        <p14:creationId xmlns:p14="http://schemas.microsoft.com/office/powerpoint/2010/main" val="1245490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Rectangle 7"/>
          <p:cNvSpPr/>
          <p:nvPr userDrawn="1"/>
        </p:nvSpPr>
        <p:spPr>
          <a:xfrm>
            <a:off x="685800" y="0"/>
            <a:ext cx="77724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61472" y="5074920"/>
            <a:ext cx="7896728" cy="1097280"/>
          </a:xfrm>
          <a:ln>
            <a:noFill/>
          </a:ln>
        </p:spPr>
        <p:txBody>
          <a:bodyPr anchor="t"/>
          <a:lstStyle>
            <a:lvl1pPr algn="r">
              <a:defRPr sz="2400" b="1">
                <a:solidFill>
                  <a:srgbClr val="004165"/>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9" name="Picture 8" descr="JH-Lockup-Right-RGB.png"/>
          <p:cNvPicPr>
            <a:picLocks noChangeAspect="1"/>
          </p:cNvPicPr>
          <p:nvPr userDrawn="1"/>
        </p:nvPicPr>
        <p:blipFill>
          <a:blip r:embed="rId2" cstate="print"/>
          <a:stretch>
            <a:fillRect/>
          </a:stretch>
        </p:blipFill>
        <p:spPr>
          <a:xfrm>
            <a:off x="2438400" y="0"/>
            <a:ext cx="6198680" cy="2819400"/>
          </a:xfrm>
          <a:prstGeom prst="rect">
            <a:avLst/>
          </a:prstGeom>
        </p:spPr>
      </p:pic>
    </p:spTree>
    <p:extLst>
      <p:ext uri="{BB962C8B-B14F-4D97-AF65-F5344CB8AC3E}">
        <p14:creationId xmlns:p14="http://schemas.microsoft.com/office/powerpoint/2010/main" val="173215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0"/>
          <p:cNvSpPr>
            <a:spLocks noGrp="1"/>
          </p:cNvSpPr>
          <p:nvPr>
            <p:ph type="sldNum" sz="quarter" idx="4"/>
          </p:nvPr>
        </p:nvSpPr>
        <p:spPr>
          <a:xfrm>
            <a:off x="8428482" y="6356350"/>
            <a:ext cx="715518" cy="365125"/>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5026D1B3-9BC9-4D17-9828-526743FC0E93}" type="slidenum">
              <a:rPr lang="en-US" smtClean="0"/>
              <a:pPr/>
              <a:t>‹#›</a:t>
            </a:fld>
            <a:endParaRPr lang="en-US"/>
          </a:p>
        </p:txBody>
      </p:sp>
    </p:spTree>
    <p:extLst>
      <p:ext uri="{BB962C8B-B14F-4D97-AF65-F5344CB8AC3E}">
        <p14:creationId xmlns:p14="http://schemas.microsoft.com/office/powerpoint/2010/main" val="2485220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45598"/>
            <a:ext cx="1799082" cy="5851525"/>
          </a:xfrm>
        </p:spPr>
        <p:txBody>
          <a:bodyPr vert="eaVert"/>
          <a:lstStyle>
            <a:lvl1pPr>
              <a:defRPr sz="3200">
                <a:solidFill>
                  <a:srgbClr val="004165"/>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1245598"/>
            <a:ext cx="6019800" cy="5851525"/>
          </a:xfrm>
        </p:spPr>
        <p:txBody>
          <a:bodyPr vert="eaVert"/>
          <a:lstStyle>
            <a:lvl1pPr>
              <a:defRPr>
                <a:latin typeface="Arial" panose="020B0604020202020204" pitchFamily="34" charset="0"/>
                <a:cs typeface="Arial" panose="020B0604020202020204" pitchFamily="34" charset="0"/>
              </a:defRPr>
            </a:lvl1pPr>
            <a:lvl2pPr marL="457200">
              <a:defRPr>
                <a:latin typeface="Arial" panose="020B0604020202020204" pitchFamily="34" charset="0"/>
                <a:cs typeface="Arial" panose="020B0604020202020204" pitchFamily="34" charset="0"/>
              </a:defRPr>
            </a:lvl2pPr>
            <a:lvl3pPr marL="731520">
              <a:defRPr>
                <a:latin typeface="Arial" panose="020B0604020202020204" pitchFamily="34" charset="0"/>
                <a:cs typeface="Arial" panose="020B0604020202020204" pitchFamily="34" charset="0"/>
              </a:defRPr>
            </a:lvl3pPr>
            <a:lvl4pPr marL="1005840">
              <a:defRPr>
                <a:latin typeface="Arial" panose="020B0604020202020204" pitchFamily="34" charset="0"/>
                <a:cs typeface="Arial" panose="020B0604020202020204" pitchFamily="34" charset="0"/>
              </a:defRPr>
            </a:lvl4pPr>
            <a:lvl5pPr marL="1280160">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0"/>
          <p:cNvSpPr>
            <a:spLocks noGrp="1"/>
          </p:cNvSpPr>
          <p:nvPr>
            <p:ph type="sldNum" sz="quarter" idx="4"/>
          </p:nvPr>
        </p:nvSpPr>
        <p:spPr>
          <a:xfrm>
            <a:off x="8428482" y="6356350"/>
            <a:ext cx="715518" cy="365125"/>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5026D1B3-9BC9-4D17-9828-526743FC0E93}" type="slidenum">
              <a:rPr lang="en-US" smtClean="0"/>
              <a:pPr/>
              <a:t>‹#›</a:t>
            </a:fld>
            <a:endParaRPr lang="en-US"/>
          </a:p>
        </p:txBody>
      </p:sp>
    </p:spTree>
    <p:extLst>
      <p:ext uri="{BB962C8B-B14F-4D97-AF65-F5344CB8AC3E}">
        <p14:creationId xmlns:p14="http://schemas.microsoft.com/office/powerpoint/2010/main" val="3636291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6"/>
          <p:cNvSpPr>
            <a:spLocks noGrp="1"/>
          </p:cNvSpPr>
          <p:nvPr>
            <p:ph type="body" sz="quarter" idx="12"/>
          </p:nvPr>
        </p:nvSpPr>
        <p:spPr>
          <a:xfrm>
            <a:off x="701564" y="1905000"/>
            <a:ext cx="3840480" cy="3929380"/>
          </a:xfrm>
        </p:spPr>
        <p:txBody>
          <a:bodyPr/>
          <a:lstStyle>
            <a:lvl1pPr marL="0" indent="0">
              <a:buClr>
                <a:srgbClr val="3366FF"/>
              </a:buClr>
              <a:buFont typeface="Arial" panose="020B0604020202020204" pitchFamily="34" charset="0"/>
              <a:buNone/>
              <a:defRPr sz="2000">
                <a:latin typeface="Arial" panose="020B0604020202020204" pitchFamily="34" charset="0"/>
                <a:cs typeface="Arial" panose="020B0604020202020204" pitchFamily="34" charset="0"/>
              </a:defRPr>
            </a:lvl1pPr>
            <a:lvl2pPr marL="461963" indent="-284163">
              <a:defRPr sz="1800">
                <a:latin typeface="Arial" panose="020B0604020202020204" pitchFamily="34" charset="0"/>
                <a:cs typeface="Arial" panose="020B0604020202020204" pitchFamily="34" charset="0"/>
              </a:defRPr>
            </a:lvl2pPr>
            <a:lvl3pPr marL="687388" indent="-228600">
              <a:defRPr sz="1600">
                <a:latin typeface="Arial" panose="020B0604020202020204" pitchFamily="34" charset="0"/>
                <a:cs typeface="Arial" panose="020B0604020202020204" pitchFamily="34" charset="0"/>
              </a:defRPr>
            </a:lvl3pPr>
            <a:lvl4pPr marL="1027113" indent="-228600">
              <a:defRPr sz="1400">
                <a:latin typeface="Arial" panose="020B0604020202020204" pitchFamily="34" charset="0"/>
                <a:cs typeface="Arial" panose="020B0604020202020204" pitchFamily="34" charset="0"/>
              </a:defRPr>
            </a:lvl4pPr>
            <a:lvl5pPr marL="1314450" indent="-228600">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4813300" y="1905000"/>
            <a:ext cx="3644900" cy="3929380"/>
          </a:xfrm>
        </p:spPr>
        <p:txBody>
          <a:bodyPr/>
          <a:lstStyle>
            <a:lvl1pPr marL="0" indent="0">
              <a:buClr>
                <a:srgbClr val="3366FF"/>
              </a:buClr>
              <a:buFont typeface="Wingdings" panose="05000000000000000000" pitchFamily="2" charset="2"/>
              <a:buNone/>
              <a:defRPr sz="2000">
                <a:latin typeface="Arial" panose="020B0604020202020204" pitchFamily="34" charset="0"/>
                <a:cs typeface="Arial" panose="020B0604020202020204" pitchFamily="34" charset="0"/>
              </a:defRPr>
            </a:lvl1pPr>
            <a:lvl2pPr marL="461963" indent="-285750">
              <a:defRPr sz="1800">
                <a:latin typeface="Arial" panose="020B0604020202020204" pitchFamily="34" charset="0"/>
                <a:cs typeface="Arial" panose="020B0604020202020204" pitchFamily="34" charset="0"/>
              </a:defRPr>
            </a:lvl2pPr>
            <a:lvl3pPr marL="687388" indent="-228600">
              <a:defRPr sz="1600">
                <a:latin typeface="Arial" panose="020B0604020202020204" pitchFamily="34" charset="0"/>
                <a:cs typeface="Arial" panose="020B0604020202020204" pitchFamily="34" charset="0"/>
              </a:defRPr>
            </a:lvl3pPr>
            <a:lvl4pPr marL="1027113" indent="-228600">
              <a:defRPr sz="1400">
                <a:latin typeface="Arial" panose="020B0604020202020204" pitchFamily="34" charset="0"/>
                <a:cs typeface="Arial" panose="020B0604020202020204" pitchFamily="34" charset="0"/>
              </a:defRPr>
            </a:lvl4pPr>
            <a:lvl5pPr marL="1314450" indent="-228600">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hasCustomPrompt="1"/>
          </p:nvPr>
        </p:nvSpPr>
        <p:spPr>
          <a:xfrm>
            <a:off x="688975" y="1295400"/>
            <a:ext cx="7769225" cy="522288"/>
          </a:xfrm>
        </p:spPr>
        <p:txBody>
          <a:bodyPr/>
          <a:lstStyle>
            <a:lvl1pPr marL="0" indent="0">
              <a:buNone/>
              <a:defRPr>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8" name="Slide Number Placeholder 20"/>
          <p:cNvSpPr>
            <a:spLocks noGrp="1"/>
          </p:cNvSpPr>
          <p:nvPr>
            <p:ph type="sldNum" sz="quarter" idx="4"/>
          </p:nvPr>
        </p:nvSpPr>
        <p:spPr>
          <a:xfrm>
            <a:off x="8428482" y="6356350"/>
            <a:ext cx="715518" cy="365125"/>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5026D1B3-9BC9-4D17-9828-526743FC0E93}" type="slidenum">
              <a:rPr lang="en-US" smtClean="0"/>
              <a:pPr/>
              <a:t>‹#›</a:t>
            </a:fld>
            <a:endParaRPr lang="en-US"/>
          </a:p>
        </p:txBody>
      </p:sp>
    </p:spTree>
    <p:extLst>
      <p:ext uri="{BB962C8B-B14F-4D97-AF65-F5344CB8AC3E}">
        <p14:creationId xmlns:p14="http://schemas.microsoft.com/office/powerpoint/2010/main" val="115992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79418" y="1341120"/>
            <a:ext cx="7620000" cy="4785043"/>
          </a:xfrm>
        </p:spPr>
        <p:txBody>
          <a:bodyPr/>
          <a:lstStyle>
            <a:lvl1pPr marL="0" indent="0">
              <a:buNone/>
              <a:defRPr sz="2400">
                <a:solidFill>
                  <a:srgbClr val="AA272C"/>
                </a:solidFill>
                <a:latin typeface="Arial" panose="020B0604020202020204" pitchFamily="34" charset="0"/>
                <a:cs typeface="Arial" panose="020B0604020202020204" pitchFamily="34" charset="0"/>
              </a:defRPr>
            </a:lvl1pPr>
            <a:lvl2pPr marL="457200" indent="-274320">
              <a:buFontTx/>
              <a:buBlip>
                <a:blip r:embed="rId2"/>
              </a:buBlip>
              <a:defRPr sz="2000">
                <a:latin typeface="Arial" panose="020B0604020202020204" pitchFamily="34" charset="0"/>
                <a:cs typeface="Arial" panose="020B0604020202020204" pitchFamily="34" charset="0"/>
              </a:defRPr>
            </a:lvl2pPr>
            <a:lvl3pPr marL="685800" indent="-228600">
              <a:defRPr sz="1800">
                <a:latin typeface="Arial" panose="020B0604020202020204" pitchFamily="34" charset="0"/>
                <a:cs typeface="Arial" panose="020B0604020202020204" pitchFamily="34" charset="0"/>
              </a:defRPr>
            </a:lvl3pPr>
            <a:lvl4pPr marL="1005840" indent="-228600">
              <a:defRPr sz="1600">
                <a:latin typeface="Arial" panose="020B0604020202020204" pitchFamily="34" charset="0"/>
                <a:cs typeface="Arial" panose="020B0604020202020204" pitchFamily="34" charset="0"/>
              </a:defRPr>
            </a:lvl4pPr>
            <a:lvl5pPr marL="1280160" indent="-228600">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0040" y="274638"/>
            <a:ext cx="8503920" cy="640080"/>
          </a:xfrm>
        </p:spPr>
        <p:txBody>
          <a:bodyPr>
            <a:normAutofit/>
          </a:bodyPr>
          <a:lstStyle>
            <a:lvl1pPr algn="l">
              <a:defRPr sz="32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Slide Number Placeholder 20"/>
          <p:cNvSpPr>
            <a:spLocks noGrp="1"/>
          </p:cNvSpPr>
          <p:nvPr>
            <p:ph type="sldNum" sz="quarter" idx="4"/>
          </p:nvPr>
        </p:nvSpPr>
        <p:spPr>
          <a:xfrm>
            <a:off x="8428482" y="6356350"/>
            <a:ext cx="715518" cy="365125"/>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5026D1B3-9BC9-4D17-9828-526743FC0E93}" type="slidenum">
              <a:rPr lang="en-US" smtClean="0"/>
              <a:pPr/>
              <a:t>‹#›</a:t>
            </a:fld>
            <a:endParaRPr lang="en-US"/>
          </a:p>
        </p:txBody>
      </p:sp>
    </p:spTree>
    <p:extLst>
      <p:ext uri="{BB962C8B-B14F-4D97-AF65-F5344CB8AC3E}">
        <p14:creationId xmlns:p14="http://schemas.microsoft.com/office/powerpoint/2010/main" val="2562430791"/>
      </p:ext>
    </p:extLst>
  </p:cSld>
  <p:clrMapOvr>
    <a:masterClrMapping/>
  </p:clrMapOvr>
  <p:extLst mod="1">
    <p:ext uri="{DCECCB84-F9BA-43D5-87BE-67443E8EF086}">
      <p15:sldGuideLst xmlns:p15="http://schemas.microsoft.com/office/powerpoint/2012/main">
        <p15:guide id="0" orient="horz" pos="2160">
          <p15:clr>
            <a:srgbClr val="FBAE40"/>
          </p15:clr>
        </p15:guide>
        <p15:guide id="1"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416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20"/>
          <p:cNvSpPr>
            <a:spLocks noGrp="1"/>
          </p:cNvSpPr>
          <p:nvPr>
            <p:ph type="sldNum" sz="quarter" idx="4"/>
          </p:nvPr>
        </p:nvSpPr>
        <p:spPr>
          <a:xfrm>
            <a:off x="8428482" y="6356350"/>
            <a:ext cx="715518" cy="365125"/>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5026D1B3-9BC9-4D17-9828-526743FC0E93}" type="slidenum">
              <a:rPr lang="en-US" smtClean="0"/>
              <a:pPr/>
              <a:t>‹#›</a:t>
            </a:fld>
            <a:endParaRPr lang="en-US"/>
          </a:p>
        </p:txBody>
      </p:sp>
    </p:spTree>
    <p:extLst>
      <p:ext uri="{BB962C8B-B14F-4D97-AF65-F5344CB8AC3E}">
        <p14:creationId xmlns:p14="http://schemas.microsoft.com/office/powerpoint/2010/main" val="381010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295400"/>
            <a:ext cx="3810000" cy="4830763"/>
          </a:xfrm>
        </p:spPr>
        <p:txBody>
          <a:bodyPr/>
          <a:lstStyle>
            <a:lvl1pPr>
              <a:defRPr sz="2400">
                <a:latin typeface="Arial" panose="020B0604020202020204" pitchFamily="34" charset="0"/>
                <a:cs typeface="Arial" panose="020B0604020202020204" pitchFamily="34" charset="0"/>
              </a:defRPr>
            </a:lvl1pPr>
            <a:lvl2pPr marL="400050" indent="-285750">
              <a:defRPr sz="2000">
                <a:latin typeface="Arial" panose="020B0604020202020204" pitchFamily="34" charset="0"/>
                <a:cs typeface="Arial" panose="020B0604020202020204" pitchFamily="34" charset="0"/>
              </a:defRPr>
            </a:lvl2pPr>
            <a:lvl3pPr marL="687388" indent="-228600">
              <a:defRPr sz="1800">
                <a:latin typeface="Arial" panose="020B0604020202020204" pitchFamily="34" charset="0"/>
                <a:cs typeface="Arial" panose="020B0604020202020204" pitchFamily="34" charset="0"/>
              </a:defRPr>
            </a:lvl3pPr>
            <a:lvl4pPr marL="1027113" indent="-233363">
              <a:defRPr sz="1600">
                <a:latin typeface="Arial" panose="020B0604020202020204" pitchFamily="34" charset="0"/>
                <a:cs typeface="Arial" panose="020B0604020202020204" pitchFamily="34" charset="0"/>
              </a:defRPr>
            </a:lvl4pPr>
            <a:lvl5pPr marL="1314450" indent="-228600">
              <a:defRPr sz="16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5400"/>
            <a:ext cx="3810000" cy="4830763"/>
          </a:xfrm>
        </p:spPr>
        <p:txBody>
          <a:bodyPr/>
          <a:lstStyle>
            <a:lvl1pPr>
              <a:defRPr sz="2400">
                <a:latin typeface="Arial" panose="020B0604020202020204" pitchFamily="34" charset="0"/>
                <a:cs typeface="Arial" panose="020B0604020202020204" pitchFamily="34" charset="0"/>
              </a:defRPr>
            </a:lvl1pPr>
            <a:lvl2pPr marL="461963" indent="-285750">
              <a:defRPr sz="2000">
                <a:latin typeface="Arial" panose="020B0604020202020204" pitchFamily="34" charset="0"/>
                <a:cs typeface="Arial" panose="020B0604020202020204" pitchFamily="34" charset="0"/>
              </a:defRPr>
            </a:lvl2pPr>
            <a:lvl3pPr marL="687388" indent="-228600">
              <a:defRPr sz="1800">
                <a:latin typeface="Arial" panose="020B0604020202020204" pitchFamily="34" charset="0"/>
                <a:cs typeface="Arial" panose="020B0604020202020204" pitchFamily="34" charset="0"/>
              </a:defRPr>
            </a:lvl3pPr>
            <a:lvl4pPr marL="1027113" indent="-228600">
              <a:defRPr sz="1600">
                <a:latin typeface="Arial" panose="020B0604020202020204" pitchFamily="34" charset="0"/>
                <a:cs typeface="Arial" panose="020B0604020202020204" pitchFamily="34" charset="0"/>
              </a:defRPr>
            </a:lvl4pPr>
            <a:lvl5pPr marL="1314450" indent="-228600">
              <a:defRPr sz="16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20"/>
          <p:cNvSpPr>
            <a:spLocks noGrp="1"/>
          </p:cNvSpPr>
          <p:nvPr>
            <p:ph type="sldNum" sz="quarter" idx="4"/>
          </p:nvPr>
        </p:nvSpPr>
        <p:spPr>
          <a:xfrm>
            <a:off x="8428482" y="6356350"/>
            <a:ext cx="715518" cy="365125"/>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5026D1B3-9BC9-4D17-9828-526743FC0E93}" type="slidenum">
              <a:rPr lang="en-US" smtClean="0"/>
              <a:pPr/>
              <a:t>‹#›</a:t>
            </a:fld>
            <a:endParaRPr lang="en-US"/>
          </a:p>
        </p:txBody>
      </p:sp>
    </p:spTree>
    <p:extLst>
      <p:ext uri="{BB962C8B-B14F-4D97-AF65-F5344CB8AC3E}">
        <p14:creationId xmlns:p14="http://schemas.microsoft.com/office/powerpoint/2010/main" val="744838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5800" y="1265238"/>
            <a:ext cx="3811588" cy="487362"/>
          </a:xfrm>
        </p:spPr>
        <p:txBody>
          <a:bodyPr anchor="b">
            <a:no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0" y="1752600"/>
            <a:ext cx="3811588" cy="4373563"/>
          </a:xfrm>
        </p:spPr>
        <p:txBody>
          <a:bodyPr>
            <a:normAutofit/>
          </a:bodyPr>
          <a:lstStyle>
            <a:lvl1pPr>
              <a:defRPr sz="1800">
                <a:latin typeface="Arial" panose="020B0604020202020204" pitchFamily="34" charset="0"/>
                <a:cs typeface="Arial" panose="020B0604020202020204" pitchFamily="34" charset="0"/>
              </a:defRPr>
            </a:lvl1pPr>
            <a:lvl2pPr marL="461963" indent="-285750">
              <a:defRPr sz="1800">
                <a:latin typeface="Arial" panose="020B0604020202020204" pitchFamily="34" charset="0"/>
                <a:cs typeface="Arial" panose="020B0604020202020204" pitchFamily="34" charset="0"/>
              </a:defRPr>
            </a:lvl2pPr>
            <a:lvl3pPr marL="739775" indent="-228600">
              <a:defRPr sz="1600">
                <a:latin typeface="Arial" panose="020B0604020202020204" pitchFamily="34" charset="0"/>
                <a:cs typeface="Arial" panose="020B0604020202020204" pitchFamily="34" charset="0"/>
              </a:defRPr>
            </a:lvl3pPr>
            <a:lvl4pPr marL="1027113" indent="-228600">
              <a:defRPr sz="1400">
                <a:latin typeface="Arial" panose="020B0604020202020204" pitchFamily="34" charset="0"/>
                <a:cs typeface="Arial" panose="020B0604020202020204" pitchFamily="34" charset="0"/>
              </a:defRPr>
            </a:lvl4pPr>
            <a:lvl5pPr marL="1254125" indent="-228600">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65238"/>
            <a:ext cx="3813175" cy="487362"/>
          </a:xfrm>
        </p:spPr>
        <p:txBody>
          <a:bodyPr anchor="b">
            <a:no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752600"/>
            <a:ext cx="3813175" cy="4373563"/>
          </a:xfrm>
        </p:spPr>
        <p:txBody>
          <a:bodyPr>
            <a:normAutofit/>
          </a:bodyPr>
          <a:lstStyle>
            <a:lvl1pPr>
              <a:defRPr sz="1800">
                <a:latin typeface="Arial" panose="020B0604020202020204" pitchFamily="34" charset="0"/>
                <a:cs typeface="Arial" panose="020B0604020202020204" pitchFamily="34" charset="0"/>
              </a:defRPr>
            </a:lvl1pPr>
            <a:lvl2pPr marL="461963" indent="-285750">
              <a:defRPr sz="1800">
                <a:latin typeface="Arial" panose="020B0604020202020204" pitchFamily="34" charset="0"/>
                <a:cs typeface="Arial" panose="020B0604020202020204" pitchFamily="34" charset="0"/>
              </a:defRPr>
            </a:lvl2pPr>
            <a:lvl3pPr marL="739775" indent="-228600">
              <a:defRPr sz="1600">
                <a:latin typeface="Arial" panose="020B0604020202020204" pitchFamily="34" charset="0"/>
                <a:cs typeface="Arial" panose="020B0604020202020204" pitchFamily="34" charset="0"/>
              </a:defRPr>
            </a:lvl3pPr>
            <a:lvl4pPr marL="1027113" indent="-228600">
              <a:defRPr sz="1400">
                <a:latin typeface="Arial" panose="020B0604020202020204" pitchFamily="34" charset="0"/>
                <a:cs typeface="Arial" panose="020B0604020202020204" pitchFamily="34" charset="0"/>
              </a:defRPr>
            </a:lvl4pPr>
            <a:lvl5pPr marL="1254125" indent="-228600">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20"/>
          <p:cNvSpPr>
            <a:spLocks noGrp="1"/>
          </p:cNvSpPr>
          <p:nvPr>
            <p:ph type="sldNum" sz="quarter" idx="10"/>
          </p:nvPr>
        </p:nvSpPr>
        <p:spPr>
          <a:xfrm>
            <a:off x="8428482" y="6356350"/>
            <a:ext cx="715518" cy="365125"/>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5026D1B3-9BC9-4D17-9828-526743FC0E93}" type="slidenum">
              <a:rPr lang="en-US" smtClean="0"/>
              <a:pPr/>
              <a:t>‹#›</a:t>
            </a:fld>
            <a:endParaRPr lang="en-US"/>
          </a:p>
        </p:txBody>
      </p:sp>
    </p:spTree>
    <p:extLst>
      <p:ext uri="{BB962C8B-B14F-4D97-AF65-F5344CB8AC3E}">
        <p14:creationId xmlns:p14="http://schemas.microsoft.com/office/powerpoint/2010/main" val="2402289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20"/>
          <p:cNvSpPr>
            <a:spLocks noGrp="1"/>
          </p:cNvSpPr>
          <p:nvPr>
            <p:ph type="sldNum" sz="quarter" idx="4"/>
          </p:nvPr>
        </p:nvSpPr>
        <p:spPr>
          <a:xfrm>
            <a:off x="8428482" y="6356350"/>
            <a:ext cx="715518" cy="365125"/>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5026D1B3-9BC9-4D17-9828-526743FC0E93}" type="slidenum">
              <a:rPr lang="en-US" smtClean="0"/>
              <a:pPr/>
              <a:t>‹#›</a:t>
            </a:fld>
            <a:endParaRPr lang="en-US"/>
          </a:p>
        </p:txBody>
      </p:sp>
    </p:spTree>
    <p:extLst>
      <p:ext uri="{BB962C8B-B14F-4D97-AF65-F5344CB8AC3E}">
        <p14:creationId xmlns:p14="http://schemas.microsoft.com/office/powerpoint/2010/main" val="266810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20"/>
          <p:cNvSpPr>
            <a:spLocks noGrp="1"/>
          </p:cNvSpPr>
          <p:nvPr>
            <p:ph type="sldNum" sz="quarter" idx="4"/>
          </p:nvPr>
        </p:nvSpPr>
        <p:spPr>
          <a:xfrm>
            <a:off x="8428482" y="6356350"/>
            <a:ext cx="715518" cy="365125"/>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5026D1B3-9BC9-4D17-9828-526743FC0E93}" type="slidenum">
              <a:rPr lang="en-US" smtClean="0"/>
              <a:pPr/>
              <a:t>‹#›</a:t>
            </a:fld>
            <a:endParaRPr lang="en-US"/>
          </a:p>
        </p:txBody>
      </p:sp>
    </p:spTree>
    <p:extLst>
      <p:ext uri="{BB962C8B-B14F-4D97-AF65-F5344CB8AC3E}">
        <p14:creationId xmlns:p14="http://schemas.microsoft.com/office/powerpoint/2010/main" val="393110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717550"/>
          </a:xfrm>
        </p:spPr>
        <p:txBody>
          <a:bodyPr anchor="b"/>
          <a:lstStyle>
            <a:lvl1pPr algn="l">
              <a:defRPr sz="2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3575050" y="273050"/>
            <a:ext cx="5111750" cy="5853113"/>
          </a:xfrm>
        </p:spPr>
        <p:txBody>
          <a:bodyPr/>
          <a:lstStyle>
            <a:lvl1pPr>
              <a:defRPr sz="3200">
                <a:solidFill>
                  <a:schemeClr val="bg1"/>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20"/>
          <p:cNvSpPr>
            <a:spLocks noGrp="1"/>
          </p:cNvSpPr>
          <p:nvPr>
            <p:ph type="sldNum" sz="quarter" idx="4"/>
          </p:nvPr>
        </p:nvSpPr>
        <p:spPr>
          <a:xfrm>
            <a:off x="8428482" y="6356350"/>
            <a:ext cx="715518" cy="365125"/>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5026D1B3-9BC9-4D17-9828-526743FC0E93}" type="slidenum">
              <a:rPr lang="en-US" smtClean="0"/>
              <a:pPr/>
              <a:t>‹#›</a:t>
            </a:fld>
            <a:endParaRPr lang="en-US"/>
          </a:p>
        </p:txBody>
      </p:sp>
    </p:spTree>
    <p:extLst>
      <p:ext uri="{BB962C8B-B14F-4D97-AF65-F5344CB8AC3E}">
        <p14:creationId xmlns:p14="http://schemas.microsoft.com/office/powerpoint/2010/main" val="682591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20"/>
          <p:cNvSpPr>
            <a:spLocks noGrp="1"/>
          </p:cNvSpPr>
          <p:nvPr>
            <p:ph type="sldNum" sz="quarter" idx="4"/>
          </p:nvPr>
        </p:nvSpPr>
        <p:spPr>
          <a:xfrm>
            <a:off x="8428482" y="6356350"/>
            <a:ext cx="715518" cy="365125"/>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fld id="{5026D1B3-9BC9-4D17-9828-526743FC0E93}" type="slidenum">
              <a:rPr lang="en-US" smtClean="0"/>
              <a:pPr/>
              <a:t>‹#›</a:t>
            </a:fld>
            <a:endParaRPr lang="en-US"/>
          </a:p>
        </p:txBody>
      </p:sp>
    </p:spTree>
    <p:extLst>
      <p:ext uri="{BB962C8B-B14F-4D97-AF65-F5344CB8AC3E}">
        <p14:creationId xmlns:p14="http://schemas.microsoft.com/office/powerpoint/2010/main" val="418768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Rectangle 15"/>
          <p:cNvSpPr/>
          <p:nvPr/>
        </p:nvSpPr>
        <p:spPr>
          <a:xfrm>
            <a:off x="685800" y="1143000"/>
            <a:ext cx="7772400" cy="5715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9144000" cy="1188720"/>
          </a:xfrm>
          <a:prstGeom prst="rect">
            <a:avLst/>
          </a:prstGeom>
          <a:solidFill>
            <a:srgbClr val="AA272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0040" y="274638"/>
            <a:ext cx="8503920" cy="6400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777240" y="1341120"/>
            <a:ext cx="7589520" cy="50139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Box 17"/>
          <p:cNvSpPr txBox="1"/>
          <p:nvPr/>
        </p:nvSpPr>
        <p:spPr>
          <a:xfrm>
            <a:off x="685800" y="6400800"/>
            <a:ext cx="2209800" cy="276999"/>
          </a:xfrm>
          <a:prstGeom prst="rect">
            <a:avLst/>
          </a:prstGeom>
          <a:noFill/>
        </p:spPr>
        <p:txBody>
          <a:bodyPr wrap="square" rtlCol="0">
            <a:spAutoFit/>
          </a:bodyPr>
          <a:lstStyle/>
          <a:p>
            <a:r>
              <a:rPr lang="en-US" sz="1200" dirty="0">
                <a:solidFill>
                  <a:srgbClr val="004165"/>
                </a:solidFill>
                <a:latin typeface="Gotham Light" pitchFamily="50" charset="0"/>
              </a:rPr>
              <a:t>www.jensenhughes.com</a:t>
            </a:r>
            <a:r>
              <a:rPr lang="en-US" sz="1200" dirty="0">
                <a:latin typeface="Gotham Light" pitchFamily="50" charset="0"/>
              </a:rPr>
              <a:t> </a:t>
            </a:r>
          </a:p>
        </p:txBody>
      </p:sp>
      <p:pic>
        <p:nvPicPr>
          <p:cNvPr id="19" name="Picture 18" descr="JH Icon 4c.png"/>
          <p:cNvPicPr>
            <a:picLocks noChangeAspect="1"/>
          </p:cNvPicPr>
          <p:nvPr/>
        </p:nvPicPr>
        <p:blipFill>
          <a:blip r:embed="rId14" cstate="print"/>
          <a:stretch>
            <a:fillRect/>
          </a:stretch>
        </p:blipFill>
        <p:spPr>
          <a:xfrm>
            <a:off x="7772400" y="6324600"/>
            <a:ext cx="656083" cy="481585"/>
          </a:xfrm>
          <a:prstGeom prst="rect">
            <a:avLst/>
          </a:prstGeom>
        </p:spPr>
      </p:pic>
      <p:cxnSp>
        <p:nvCxnSpPr>
          <p:cNvPr id="20" name="Straight Connector 19"/>
          <p:cNvCxnSpPr/>
          <p:nvPr/>
        </p:nvCxnSpPr>
        <p:spPr>
          <a:xfrm>
            <a:off x="2667000" y="6553200"/>
            <a:ext cx="5029200" cy="0"/>
          </a:xfrm>
          <a:prstGeom prst="line">
            <a:avLst/>
          </a:prstGeom>
          <a:ln>
            <a:solidFill>
              <a:srgbClr val="004165"/>
            </a:solidFill>
          </a:ln>
        </p:spPr>
        <p:style>
          <a:lnRef idx="1">
            <a:schemeClr val="accent1"/>
          </a:lnRef>
          <a:fillRef idx="0">
            <a:schemeClr val="accent1"/>
          </a:fillRef>
          <a:effectRef idx="0">
            <a:schemeClr val="accent1"/>
          </a:effectRef>
          <a:fontRef idx="minor">
            <a:schemeClr val="tx1"/>
          </a:fontRef>
        </p:style>
      </p:cxnSp>
      <p:sp>
        <p:nvSpPr>
          <p:cNvPr id="21" name="Slide Number Placeholder 20"/>
          <p:cNvSpPr>
            <a:spLocks noGrp="1"/>
          </p:cNvSpPr>
          <p:nvPr>
            <p:ph type="sldNum" sz="quarter" idx="4"/>
          </p:nvPr>
        </p:nvSpPr>
        <p:spPr>
          <a:xfrm>
            <a:off x="8428482" y="6356350"/>
            <a:ext cx="715518" cy="365125"/>
          </a:xfrm>
          <a:prstGeom prst="rect">
            <a:avLst/>
          </a:prstGeom>
        </p:spPr>
        <p:txBody>
          <a:bodyPr vert="horz" lIns="91440" tIns="45720" rIns="91440" bIns="45720" rtlCol="0" anchor="ctr"/>
          <a:lstStyle>
            <a:lvl1pPr algn="ctr">
              <a:defRPr sz="1000">
                <a:solidFill>
                  <a:schemeClr val="tx1"/>
                </a:solidFill>
                <a:latin typeface="Gotham Light" pitchFamily="50" charset="0"/>
              </a:defRPr>
            </a:lvl1pPr>
          </a:lstStyle>
          <a:p>
            <a:fld id="{5026D1B3-9BC9-4D17-9828-526743FC0E93}" type="slidenum">
              <a:rPr lang="en-US" smtClean="0"/>
              <a:pPr/>
              <a:t>‹#›</a:t>
            </a:fld>
            <a:endParaRPr lang="en-US"/>
          </a:p>
        </p:txBody>
      </p:sp>
      <p:sp>
        <p:nvSpPr>
          <p:cNvPr id="11" name="Rectangle 10"/>
          <p:cNvSpPr/>
          <p:nvPr/>
        </p:nvSpPr>
        <p:spPr>
          <a:xfrm>
            <a:off x="0" y="0"/>
            <a:ext cx="9144000" cy="6858000"/>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Rectangle 11"/>
          <p:cNvSpPr/>
          <p:nvPr/>
        </p:nvSpPr>
        <p:spPr>
          <a:xfrm>
            <a:off x="685800" y="1143000"/>
            <a:ext cx="7772400" cy="5715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Rectangle 12"/>
          <p:cNvSpPr/>
          <p:nvPr/>
        </p:nvSpPr>
        <p:spPr>
          <a:xfrm>
            <a:off x="0" y="0"/>
            <a:ext cx="9144000" cy="1188720"/>
          </a:xfrm>
          <a:prstGeom prst="rect">
            <a:avLst/>
          </a:prstGeom>
          <a:solidFill>
            <a:srgbClr val="00416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TextBox 23"/>
          <p:cNvSpPr txBox="1"/>
          <p:nvPr userDrawn="1"/>
        </p:nvSpPr>
        <p:spPr>
          <a:xfrm>
            <a:off x="685800" y="6400800"/>
            <a:ext cx="2209800" cy="276999"/>
          </a:xfrm>
          <a:prstGeom prst="rect">
            <a:avLst/>
          </a:prstGeom>
          <a:noFill/>
        </p:spPr>
        <p:txBody>
          <a:bodyPr wrap="square" rtlCol="0">
            <a:spAutoFit/>
          </a:bodyPr>
          <a:lstStyle/>
          <a:p>
            <a:r>
              <a:rPr lang="en-US" sz="1200" dirty="0">
                <a:solidFill>
                  <a:srgbClr val="004165"/>
                </a:solidFill>
                <a:latin typeface="Arial" panose="020B0604020202020204" pitchFamily="34" charset="0"/>
                <a:cs typeface="Arial" panose="020B0604020202020204" pitchFamily="34" charset="0"/>
              </a:rPr>
              <a:t>www.jensenhughes.com</a:t>
            </a:r>
            <a:r>
              <a:rPr lang="en-US" sz="1200" dirty="0">
                <a:latin typeface="Arial" panose="020B0604020202020204" pitchFamily="34" charset="0"/>
                <a:cs typeface="Arial" panose="020B0604020202020204" pitchFamily="34" charset="0"/>
              </a:rPr>
              <a:t> </a:t>
            </a:r>
          </a:p>
        </p:txBody>
      </p:sp>
      <p:pic>
        <p:nvPicPr>
          <p:cNvPr id="25" name="Picture 24" descr="JH Icon 4c.png"/>
          <p:cNvPicPr>
            <a:picLocks noChangeAspect="1"/>
          </p:cNvPicPr>
          <p:nvPr userDrawn="1"/>
        </p:nvPicPr>
        <p:blipFill>
          <a:blip r:embed="rId14" cstate="print"/>
          <a:stretch>
            <a:fillRect/>
          </a:stretch>
        </p:blipFill>
        <p:spPr>
          <a:xfrm>
            <a:off x="7772400" y="6324600"/>
            <a:ext cx="656083" cy="481585"/>
          </a:xfrm>
          <a:prstGeom prst="rect">
            <a:avLst/>
          </a:prstGeom>
        </p:spPr>
      </p:pic>
      <p:cxnSp>
        <p:nvCxnSpPr>
          <p:cNvPr id="26" name="Straight Connector 25"/>
          <p:cNvCxnSpPr/>
          <p:nvPr userDrawn="1"/>
        </p:nvCxnSpPr>
        <p:spPr>
          <a:xfrm>
            <a:off x="2492943" y="6553200"/>
            <a:ext cx="5203257" cy="0"/>
          </a:xfrm>
          <a:prstGeom prst="line">
            <a:avLst/>
          </a:prstGeom>
          <a:ln>
            <a:solidFill>
              <a:srgbClr val="00416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0281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96" r:id="rId12"/>
  </p:sldLayoutIdLst>
  <p:hf hdr="0" ftr="0" dt="0"/>
  <p:txStyles>
    <p:titleStyle>
      <a:lvl1pPr algn="l" defTabSz="914400" rtl="0" eaLnBrk="1" latinLnBrk="0" hangingPunct="1">
        <a:spcBef>
          <a:spcPct val="0"/>
        </a:spcBef>
        <a:buNone/>
        <a:defRPr sz="3600" kern="1200">
          <a:solidFill>
            <a:schemeClr val="bg1"/>
          </a:solidFill>
          <a:latin typeface="Gotham Medium" panose="02000604030000020004" pitchFamily="50" charset="0"/>
          <a:ea typeface="+mj-ea"/>
          <a:cs typeface="+mj-cs"/>
        </a:defRPr>
      </a:lvl1pPr>
    </p:titleStyle>
    <p:bodyStyle>
      <a:lvl1pPr marL="0" indent="0" algn="l" defTabSz="914400" rtl="0" eaLnBrk="1" latinLnBrk="0" hangingPunct="1">
        <a:spcBef>
          <a:spcPts val="0"/>
        </a:spcBef>
        <a:spcAft>
          <a:spcPts val="1200"/>
        </a:spcAft>
        <a:buFont typeface="Arial" pitchFamily="34" charset="0"/>
        <a:buNone/>
        <a:defRPr sz="2400" kern="1200">
          <a:solidFill>
            <a:srgbClr val="004165"/>
          </a:solidFill>
          <a:latin typeface="Gotham Medium" panose="02000604030000020004" pitchFamily="50" charset="0"/>
          <a:ea typeface="+mn-ea"/>
          <a:cs typeface="+mn-cs"/>
        </a:defRPr>
      </a:lvl1pPr>
      <a:lvl2pPr marL="457200" indent="-274320" algn="l" defTabSz="914400" rtl="0" eaLnBrk="1" latinLnBrk="0" hangingPunct="1">
        <a:spcBef>
          <a:spcPct val="20000"/>
        </a:spcBef>
        <a:buSzPct val="80000"/>
        <a:buFontTx/>
        <a:buBlip>
          <a:blip r:embed="rId15"/>
        </a:buBlip>
        <a:defRPr sz="2000" kern="1200">
          <a:solidFill>
            <a:schemeClr val="tx1"/>
          </a:solidFill>
          <a:latin typeface="Gotham Light" pitchFamily="50" charset="0"/>
          <a:ea typeface="+mn-ea"/>
          <a:cs typeface="+mn-cs"/>
        </a:defRPr>
      </a:lvl2pPr>
      <a:lvl3pPr marL="687388" indent="-228600" algn="l" defTabSz="914400" rtl="0" eaLnBrk="1" latinLnBrk="0" hangingPunct="1">
        <a:spcBef>
          <a:spcPct val="20000"/>
        </a:spcBef>
        <a:buFont typeface="Arial" pitchFamily="34" charset="0"/>
        <a:buChar char="•"/>
        <a:defRPr sz="1800" kern="1200">
          <a:solidFill>
            <a:schemeClr val="tx1"/>
          </a:solidFill>
          <a:latin typeface="Gotham Light" pitchFamily="50" charset="0"/>
          <a:ea typeface="+mn-ea"/>
          <a:cs typeface="+mn-cs"/>
        </a:defRPr>
      </a:lvl3pPr>
      <a:lvl4pPr marL="1005840" indent="-228600" algn="l" defTabSz="914400" rtl="0" eaLnBrk="1" latinLnBrk="0" hangingPunct="1">
        <a:spcBef>
          <a:spcPct val="20000"/>
        </a:spcBef>
        <a:buFont typeface="Arial" pitchFamily="34" charset="0"/>
        <a:buChar char="–"/>
        <a:defRPr sz="1600" kern="1200">
          <a:solidFill>
            <a:schemeClr val="tx1"/>
          </a:solidFill>
          <a:latin typeface="Gotham Light" pitchFamily="50" charset="0"/>
          <a:ea typeface="+mn-ea"/>
          <a:cs typeface="+mn-cs"/>
        </a:defRPr>
      </a:lvl4pPr>
      <a:lvl5pPr marL="1280160" indent="-228600" algn="l" defTabSz="914400" rtl="0" eaLnBrk="1" latinLnBrk="0" hangingPunct="1">
        <a:spcBef>
          <a:spcPct val="20000"/>
        </a:spcBef>
        <a:buFont typeface="Arial" pitchFamily="34" charset="0"/>
        <a:buChar char="»"/>
        <a:defRPr sz="1600" kern="1200">
          <a:solidFill>
            <a:schemeClr val="tx1"/>
          </a:solidFill>
          <a:latin typeface="Gotham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p15:clr>
            <a:srgbClr val="F26B43"/>
          </p15:clr>
        </p15:guide>
        <p15:guide id="1"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mailto:JUhle@jensenjughes.com" TargetMode="External"/><Relationship Id="rId5" Type="http://schemas.openxmlformats.org/officeDocument/2006/relationships/image" Target="../media/image21.png"/><Relationship Id="rId4" Type="http://schemas.openxmlformats.org/officeDocument/2006/relationships/hyperlink" Target="http://www.jensenhughe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5320" y="4716379"/>
            <a:ext cx="5212080" cy="1479883"/>
          </a:xfrm>
        </p:spPr>
        <p:txBody>
          <a:bodyPr/>
          <a:lstStyle/>
          <a:p>
            <a:pPr algn="ctr"/>
            <a:r>
              <a:rPr lang="en-US" dirty="0"/>
              <a:t/>
            </a:r>
            <a:br>
              <a:rPr lang="en-US" dirty="0"/>
            </a:br>
            <a:r>
              <a:rPr lang="en-US" sz="2000" dirty="0" smtClean="0">
                <a:solidFill>
                  <a:schemeClr val="tx2"/>
                </a:solidFill>
              </a:rPr>
              <a:t>Jennifer Uhle</a:t>
            </a:r>
            <a:br>
              <a:rPr lang="en-US" sz="2000" dirty="0" smtClean="0">
                <a:solidFill>
                  <a:schemeClr val="tx2"/>
                </a:solidFill>
              </a:rPr>
            </a:br>
            <a:r>
              <a:rPr lang="en-US" sz="2000" dirty="0" smtClean="0">
                <a:solidFill>
                  <a:schemeClr val="tx2"/>
                </a:solidFill>
              </a:rPr>
              <a:t>Director of Reactor Safety Programs</a:t>
            </a:r>
            <a:br>
              <a:rPr lang="en-US" sz="2000" dirty="0" smtClean="0">
                <a:solidFill>
                  <a:schemeClr val="tx2"/>
                </a:solidFill>
              </a:rPr>
            </a:br>
            <a:r>
              <a:rPr lang="en-US" sz="2000" dirty="0" smtClean="0">
                <a:solidFill>
                  <a:schemeClr val="tx2"/>
                </a:solidFill>
              </a:rPr>
              <a:t>4/21/17</a:t>
            </a:r>
            <a:r>
              <a:rPr lang="en-US" sz="2000" dirty="0"/>
              <a:t/>
            </a:r>
            <a:br>
              <a:rPr lang="en-US" sz="2000" dirty="0"/>
            </a:br>
            <a:endParaRPr lang="en-US" sz="2000" dirty="0"/>
          </a:p>
        </p:txBody>
      </p:sp>
      <p:sp>
        <p:nvSpPr>
          <p:cNvPr id="3" name="TextBox 2"/>
          <p:cNvSpPr txBox="1"/>
          <p:nvPr/>
        </p:nvSpPr>
        <p:spPr>
          <a:xfrm>
            <a:off x="1203960" y="3322320"/>
            <a:ext cx="7040880" cy="523220"/>
          </a:xfrm>
          <a:prstGeom prst="rect">
            <a:avLst/>
          </a:prstGeom>
          <a:noFill/>
        </p:spPr>
        <p:txBody>
          <a:bodyPr wrap="square" rtlCol="0">
            <a:spAutoFit/>
          </a:bodyPr>
          <a:lstStyle/>
          <a:p>
            <a:pPr algn="ctr"/>
            <a:r>
              <a:rPr lang="en-US" sz="2800" b="1" dirty="0" smtClean="0">
                <a:solidFill>
                  <a:schemeClr val="tx2"/>
                </a:solidFill>
                <a:latin typeface="Arial" panose="020B0604020202020204" pitchFamily="34" charset="0"/>
                <a:cs typeface="Arial" panose="020B0604020202020204" pitchFamily="34" charset="0"/>
              </a:rPr>
              <a:t>NRC Licensing of Advanced Reactors</a:t>
            </a:r>
          </a:p>
        </p:txBody>
      </p:sp>
    </p:spTree>
    <p:extLst>
      <p:ext uri="{BB962C8B-B14F-4D97-AF65-F5344CB8AC3E}">
        <p14:creationId xmlns:p14="http://schemas.microsoft.com/office/powerpoint/2010/main" val="2530815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“Readiness</a:t>
            </a:r>
            <a:r>
              <a:rPr lang="en-US" dirty="0"/>
              <a:t>” means that </a:t>
            </a:r>
            <a:r>
              <a:rPr lang="en-US" dirty="0" smtClean="0"/>
              <a:t>all the elements that NRC needs to conduct its mission are in p</a:t>
            </a:r>
            <a:r>
              <a:rPr lang="en-US" dirty="0" smtClean="0"/>
              <a:t>lace </a:t>
            </a:r>
            <a:r>
              <a:rPr lang="en-US" dirty="0"/>
              <a:t>and </a:t>
            </a:r>
            <a:r>
              <a:rPr lang="en-US" dirty="0" smtClean="0"/>
              <a:t>optimized.</a:t>
            </a:r>
          </a:p>
          <a:p>
            <a:pPr marL="182880" lvl="1" indent="0">
              <a:lnSpc>
                <a:spcPct val="150000"/>
              </a:lnSpc>
              <a:buNone/>
            </a:pPr>
            <a:r>
              <a:rPr lang="en-US" dirty="0" smtClean="0"/>
              <a:t>	People (staff </a:t>
            </a:r>
            <a:r>
              <a:rPr lang="en-US" dirty="0"/>
              <a:t>training)</a:t>
            </a:r>
          </a:p>
          <a:p>
            <a:pPr marL="182880" lvl="1" indent="0">
              <a:lnSpc>
                <a:spcPct val="150000"/>
              </a:lnSpc>
              <a:buNone/>
            </a:pPr>
            <a:r>
              <a:rPr lang="en-US" dirty="0" smtClean="0"/>
              <a:t>	Processes (procedures </a:t>
            </a:r>
            <a:r>
              <a:rPr lang="en-US" dirty="0"/>
              <a:t>and guidance)</a:t>
            </a:r>
          </a:p>
          <a:p>
            <a:pPr marL="182880" lvl="1" indent="0">
              <a:lnSpc>
                <a:spcPct val="150000"/>
              </a:lnSpc>
              <a:buNone/>
            </a:pPr>
            <a:r>
              <a:rPr lang="en-US" dirty="0" smtClean="0"/>
              <a:t>	Tools (computer </a:t>
            </a:r>
            <a:r>
              <a:rPr lang="en-US" dirty="0"/>
              <a:t>models)</a:t>
            </a:r>
          </a:p>
          <a:p>
            <a:pPr marL="182880" lvl="1" indent="0">
              <a:lnSpc>
                <a:spcPct val="150000"/>
              </a:lnSpc>
              <a:buNone/>
            </a:pPr>
            <a:r>
              <a:rPr lang="en-US" dirty="0" smtClean="0"/>
              <a:t>	Policies (</a:t>
            </a:r>
            <a:r>
              <a:rPr lang="en-US" dirty="0"/>
              <a:t>e</a:t>
            </a:r>
            <a:r>
              <a:rPr lang="en-US" dirty="0" smtClean="0"/>
              <a:t>mergency preparedness </a:t>
            </a:r>
            <a:r>
              <a:rPr lang="en-US" dirty="0"/>
              <a:t>requirements)</a:t>
            </a:r>
          </a:p>
          <a:p>
            <a:pPr marL="182880" lvl="1" indent="0">
              <a:lnSpc>
                <a:spcPct val="150000"/>
              </a:lnSpc>
              <a:buNone/>
            </a:pPr>
            <a:r>
              <a:rPr lang="en-US" dirty="0" smtClean="0"/>
              <a:t>	Decision </a:t>
            </a:r>
            <a:r>
              <a:rPr lang="en-US" dirty="0"/>
              <a:t>Criteria </a:t>
            </a:r>
            <a:r>
              <a:rPr lang="en-US" dirty="0" smtClean="0"/>
              <a:t>(design-specific review standards)</a:t>
            </a:r>
            <a:endParaRPr lang="en-US" dirty="0"/>
          </a:p>
          <a:p>
            <a:pPr marL="182880" lvl="1" indent="0">
              <a:lnSpc>
                <a:spcPct val="150000"/>
              </a:lnSpc>
              <a:buNone/>
            </a:pPr>
            <a:r>
              <a:rPr lang="en-US" dirty="0" smtClean="0"/>
              <a:t>	Transparency </a:t>
            </a:r>
            <a:r>
              <a:rPr lang="en-US" dirty="0"/>
              <a:t>and Clarity of Requirements </a:t>
            </a:r>
          </a:p>
          <a:p>
            <a:pPr marL="182880" lvl="1" indent="0">
              <a:lnSpc>
                <a:spcPct val="150000"/>
              </a:lnSpc>
              <a:buNone/>
            </a:pPr>
            <a:r>
              <a:rPr lang="en-US" dirty="0" smtClean="0"/>
              <a:t>	Communication (workshops</a:t>
            </a:r>
            <a:r>
              <a:rPr lang="en-US" dirty="0"/>
              <a:t>)</a:t>
            </a:r>
          </a:p>
          <a:p>
            <a:pPr>
              <a:lnSpc>
                <a:spcPct val="150000"/>
              </a:lnSpc>
            </a:pPr>
            <a:endParaRPr lang="en-US" dirty="0"/>
          </a:p>
        </p:txBody>
      </p:sp>
      <p:sp>
        <p:nvSpPr>
          <p:cNvPr id="3" name="Title 2"/>
          <p:cNvSpPr>
            <a:spLocks noGrp="1"/>
          </p:cNvSpPr>
          <p:nvPr>
            <p:ph type="title"/>
          </p:nvPr>
        </p:nvSpPr>
        <p:spPr/>
        <p:txBody>
          <a:bodyPr/>
          <a:lstStyle/>
          <a:p>
            <a:r>
              <a:rPr lang="en-US" dirty="0" smtClean="0"/>
              <a:t>NRC Readiness</a:t>
            </a:r>
            <a:endParaRPr lang="en-US" dirty="0"/>
          </a:p>
        </p:txBody>
      </p:sp>
      <p:sp>
        <p:nvSpPr>
          <p:cNvPr id="4" name="Slide Number Placeholder 3"/>
          <p:cNvSpPr>
            <a:spLocks noGrp="1"/>
          </p:cNvSpPr>
          <p:nvPr>
            <p:ph type="sldNum" sz="quarter" idx="4"/>
          </p:nvPr>
        </p:nvSpPr>
        <p:spPr/>
        <p:txBody>
          <a:bodyPr/>
          <a:lstStyle/>
          <a:p>
            <a:fld id="{5026D1B3-9BC9-4D17-9828-526743FC0E93}" type="slidenum">
              <a:rPr lang="en-US" smtClean="0"/>
              <a:pPr/>
              <a:t>10</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5837" y="2698886"/>
            <a:ext cx="434062" cy="40150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1513" y="4440783"/>
            <a:ext cx="454977" cy="45194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8060" y="4898041"/>
            <a:ext cx="468430" cy="49029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1513" y="5391236"/>
            <a:ext cx="465940" cy="50645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57" y="3984861"/>
            <a:ext cx="443580" cy="44358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5837" y="3526795"/>
            <a:ext cx="486330" cy="444992"/>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57" y="3149907"/>
            <a:ext cx="488302" cy="365958"/>
          </a:xfrm>
          <a:prstGeom prst="rect">
            <a:avLst/>
          </a:prstGeom>
        </p:spPr>
      </p:pic>
    </p:spTree>
    <p:extLst>
      <p:ext uri="{BB962C8B-B14F-4D97-AF65-F5344CB8AC3E}">
        <p14:creationId xmlns:p14="http://schemas.microsoft.com/office/powerpoint/2010/main" val="2747626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Idaho National Laboratory plays a key role in the Nation’s deployment of advanced reactors.</a:t>
            </a:r>
            <a:endParaRPr lang="en-US" sz="800" dirty="0" smtClean="0"/>
          </a:p>
          <a:p>
            <a:endParaRPr lang="en-US" sz="800" dirty="0" smtClean="0"/>
          </a:p>
          <a:p>
            <a:pPr marL="342900" indent="-342900">
              <a:buFont typeface="Wingdings" panose="05000000000000000000" pitchFamily="2" charset="2"/>
              <a:buChar char="Ø"/>
            </a:pPr>
            <a:r>
              <a:rPr lang="en-US" dirty="0" smtClean="0">
                <a:solidFill>
                  <a:srgbClr val="002060"/>
                </a:solidFill>
              </a:rPr>
              <a:t>Advanced reactor expertise</a:t>
            </a:r>
          </a:p>
          <a:p>
            <a:pPr marL="342900" indent="-342900">
              <a:buFont typeface="Wingdings" panose="05000000000000000000" pitchFamily="2" charset="2"/>
              <a:buChar char="Ø"/>
            </a:pPr>
            <a:r>
              <a:rPr lang="en-US" dirty="0" smtClean="0">
                <a:solidFill>
                  <a:srgbClr val="002060"/>
                </a:solidFill>
              </a:rPr>
              <a:t>Experimental facilities</a:t>
            </a:r>
          </a:p>
          <a:p>
            <a:pPr marL="342900" indent="-342900">
              <a:buFont typeface="Wingdings" panose="05000000000000000000" pitchFamily="2" charset="2"/>
              <a:buChar char="Ø"/>
            </a:pPr>
            <a:r>
              <a:rPr lang="en-US" dirty="0" smtClean="0">
                <a:solidFill>
                  <a:srgbClr val="002060"/>
                </a:solidFill>
              </a:rPr>
              <a:t>Computer system analysis tools</a:t>
            </a:r>
          </a:p>
          <a:p>
            <a:pPr marL="342900" indent="-342900">
              <a:buFont typeface="Wingdings" panose="05000000000000000000" pitchFamily="2" charset="2"/>
              <a:buChar char="Ø"/>
            </a:pPr>
            <a:r>
              <a:rPr lang="en-US" dirty="0" smtClean="0">
                <a:solidFill>
                  <a:srgbClr val="002060"/>
                </a:solidFill>
              </a:rPr>
              <a:t>Fuel qualification facilities</a:t>
            </a:r>
          </a:p>
          <a:p>
            <a:pPr marL="342900" indent="-342900">
              <a:buFont typeface="Wingdings" panose="05000000000000000000" pitchFamily="2" charset="2"/>
              <a:buChar char="Ø"/>
            </a:pPr>
            <a:r>
              <a:rPr lang="en-US" dirty="0" smtClean="0">
                <a:solidFill>
                  <a:srgbClr val="002060"/>
                </a:solidFill>
              </a:rPr>
              <a:t>Policy issue resolution</a:t>
            </a:r>
          </a:p>
          <a:p>
            <a:pPr marL="342900" indent="-342900">
              <a:buFont typeface="Wingdings" panose="05000000000000000000" pitchFamily="2" charset="2"/>
              <a:buChar char="Ø"/>
            </a:pPr>
            <a:r>
              <a:rPr lang="en-US" dirty="0" smtClean="0">
                <a:solidFill>
                  <a:srgbClr val="002060"/>
                </a:solidFill>
              </a:rPr>
              <a:t>Technical training</a:t>
            </a:r>
          </a:p>
          <a:p>
            <a:pPr marL="342900" indent="-342900">
              <a:buFont typeface="Wingdings" panose="05000000000000000000" pitchFamily="2" charset="2"/>
              <a:buChar char="Ø"/>
            </a:pPr>
            <a:endParaRPr lang="en-US" dirty="0" smtClean="0">
              <a:solidFill>
                <a:srgbClr val="002060"/>
              </a:solidFill>
            </a:endParaRPr>
          </a:p>
          <a:p>
            <a:pPr marL="342900" indent="-342900">
              <a:buFont typeface="Wingdings" panose="05000000000000000000" pitchFamily="2" charset="2"/>
              <a:buChar char="Ø"/>
            </a:pPr>
            <a:endParaRPr lang="en-US" dirty="0">
              <a:solidFill>
                <a:srgbClr val="002060"/>
              </a:solidFill>
            </a:endParaRPr>
          </a:p>
        </p:txBody>
      </p:sp>
      <p:sp>
        <p:nvSpPr>
          <p:cNvPr id="3" name="Title 2"/>
          <p:cNvSpPr>
            <a:spLocks noGrp="1"/>
          </p:cNvSpPr>
          <p:nvPr>
            <p:ph type="title"/>
          </p:nvPr>
        </p:nvSpPr>
        <p:spPr/>
        <p:txBody>
          <a:bodyPr/>
          <a:lstStyle/>
          <a:p>
            <a:r>
              <a:rPr lang="en-US" dirty="0" smtClean="0"/>
              <a:t>Conclusions</a:t>
            </a:r>
            <a:endParaRPr lang="en-US" dirty="0"/>
          </a:p>
        </p:txBody>
      </p:sp>
      <p:sp>
        <p:nvSpPr>
          <p:cNvPr id="4" name="Slide Number Placeholder 3"/>
          <p:cNvSpPr>
            <a:spLocks noGrp="1"/>
          </p:cNvSpPr>
          <p:nvPr>
            <p:ph type="sldNum" sz="quarter" idx="4"/>
          </p:nvPr>
        </p:nvSpPr>
        <p:spPr/>
        <p:txBody>
          <a:bodyPr/>
          <a:lstStyle/>
          <a:p>
            <a:fld id="{5026D1B3-9BC9-4D17-9828-526743FC0E93}" type="slidenum">
              <a:rPr lang="en-US" smtClean="0"/>
              <a:pPr/>
              <a:t>11</a:t>
            </a:fld>
            <a:endParaRPr lang="en-US"/>
          </a:p>
        </p:txBody>
      </p:sp>
    </p:spTree>
    <p:extLst>
      <p:ext uri="{BB962C8B-B14F-4D97-AF65-F5344CB8AC3E}">
        <p14:creationId xmlns:p14="http://schemas.microsoft.com/office/powerpoint/2010/main" val="4246676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685800" y="1385888"/>
            <a:ext cx="7772400" cy="4740275"/>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a:ln>
                <a:noFill/>
              </a:ln>
              <a:solidFill>
                <a:srgbClr val="004165"/>
              </a:solidFill>
              <a:effectLst/>
              <a:uLnTx/>
              <a:uFillTx/>
              <a:latin typeface="Gotham Medium" pitchFamily="50" charset="0"/>
            </a:endParaRPr>
          </a:p>
        </p:txBody>
      </p:sp>
      <p:pic>
        <p:nvPicPr>
          <p:cNvPr id="16" name="Picture 15" descr="JH Icon 4c.png"/>
          <p:cNvPicPr>
            <a:picLocks noChangeAspect="1"/>
          </p:cNvPicPr>
          <p:nvPr/>
        </p:nvPicPr>
        <p:blipFill>
          <a:blip r:embed="rId3" cstate="print"/>
          <a:stretch>
            <a:fillRect/>
          </a:stretch>
        </p:blipFill>
        <p:spPr>
          <a:xfrm>
            <a:off x="7772400" y="6324600"/>
            <a:ext cx="656083" cy="481585"/>
          </a:xfrm>
          <a:prstGeom prst="rect">
            <a:avLst/>
          </a:prstGeom>
        </p:spPr>
      </p:pic>
      <p:cxnSp>
        <p:nvCxnSpPr>
          <p:cNvPr id="18" name="Straight Connector 17"/>
          <p:cNvCxnSpPr/>
          <p:nvPr/>
        </p:nvCxnSpPr>
        <p:spPr>
          <a:xfrm>
            <a:off x="2667000" y="6553200"/>
            <a:ext cx="5029200" cy="0"/>
          </a:xfrm>
          <a:prstGeom prst="line">
            <a:avLst/>
          </a:prstGeom>
          <a:ln>
            <a:solidFill>
              <a:srgbClr val="004165"/>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207419" y="3118469"/>
            <a:ext cx="4729162" cy="1034129"/>
          </a:xfrm>
          <a:prstGeom prst="rect">
            <a:avLst/>
          </a:prstGeom>
        </p:spPr>
        <p:txBody>
          <a:bodyPr wrap="square">
            <a:spAutoFit/>
          </a:bodyPr>
          <a:lstStyle/>
          <a:p>
            <a:pPr marL="342900" indent="-342900" algn="ctr">
              <a:spcBef>
                <a:spcPct val="20000"/>
              </a:spcBef>
              <a:buClr>
                <a:schemeClr val="tx2"/>
              </a:buClr>
              <a:buSzPct val="75000"/>
              <a:defRPr/>
            </a:pPr>
            <a:endParaRPr lang="en-US" dirty="0">
              <a:latin typeface="Arial" panose="020B0604020202020204" pitchFamily="34" charset="0"/>
              <a:cs typeface="Arial" panose="020B0604020202020204" pitchFamily="34" charset="0"/>
            </a:endParaRPr>
          </a:p>
          <a:p>
            <a:pPr marL="342900" indent="-342900" algn="ctr">
              <a:spcBef>
                <a:spcPct val="20000"/>
              </a:spcBef>
              <a:buClr>
                <a:schemeClr val="tx2"/>
              </a:buClr>
              <a:buSzPct val="75000"/>
              <a:defRPr/>
            </a:pPr>
            <a:r>
              <a:rPr lang="en-US" dirty="0">
                <a:latin typeface="Arial" panose="020B0604020202020204" pitchFamily="34" charset="0"/>
                <a:cs typeface="Arial" panose="020B0604020202020204" pitchFamily="34" charset="0"/>
              </a:rPr>
              <a:t>For More Information Visit</a:t>
            </a:r>
          </a:p>
          <a:p>
            <a:pPr marL="342900" indent="-342900" algn="ctr">
              <a:spcBef>
                <a:spcPct val="20000"/>
              </a:spcBef>
              <a:buClr>
                <a:schemeClr val="tx2"/>
              </a:buClr>
              <a:buSzPct val="75000"/>
              <a:defRPr/>
            </a:pPr>
            <a:r>
              <a:rPr lang="en-US" b="1" dirty="0">
                <a:latin typeface="Arial" panose="020B0604020202020204" pitchFamily="34" charset="0"/>
                <a:cs typeface="Arial" panose="020B0604020202020204" pitchFamily="34" charset="0"/>
                <a:hlinkClick r:id="rId4"/>
              </a:rPr>
              <a:t>www.jensenhughes.com</a:t>
            </a:r>
            <a:r>
              <a:rPr lang="en-US" b="1" dirty="0">
                <a:latin typeface="Arial" panose="020B0604020202020204" pitchFamily="34" charset="0"/>
                <a:cs typeface="Arial" panose="020B0604020202020204" pitchFamily="34" charset="0"/>
              </a:rPr>
              <a:t> </a:t>
            </a:r>
          </a:p>
        </p:txBody>
      </p:sp>
      <p:sp>
        <p:nvSpPr>
          <p:cNvPr id="2" name="Title 1"/>
          <p:cNvSpPr>
            <a:spLocks noGrp="1"/>
          </p:cNvSpPr>
          <p:nvPr>
            <p:ph type="title"/>
          </p:nvPr>
        </p:nvSpPr>
        <p:spPr/>
        <p:txBody>
          <a:bodyPr/>
          <a:lstStyle/>
          <a:p>
            <a:r>
              <a:rPr lang="en-US"/>
              <a:t>QUESTIONS?</a:t>
            </a:r>
            <a:endParaRPr lang="en-US" dirty="0"/>
          </a:p>
        </p:txBody>
      </p:sp>
      <p:sp>
        <p:nvSpPr>
          <p:cNvPr id="17" name="Slide Number Placeholder 16"/>
          <p:cNvSpPr>
            <a:spLocks noGrp="1"/>
          </p:cNvSpPr>
          <p:nvPr>
            <p:ph type="sldNum" sz="quarter" idx="4"/>
          </p:nvPr>
        </p:nvSpPr>
        <p:spPr/>
        <p:txBody>
          <a:bodyPr/>
          <a:lstStyle/>
          <a:p>
            <a:fld id="{5026D1B3-9BC9-4D17-9828-526743FC0E93}" type="slidenum">
              <a:rPr lang="en-US" smtClean="0"/>
              <a:pPr/>
              <a:t>12</a:t>
            </a:fld>
            <a:endParaRPr lang="en-US"/>
          </a:p>
        </p:txBody>
      </p:sp>
      <p:pic>
        <p:nvPicPr>
          <p:cNvPr id="14" name="Picture 13" descr="JH-Lockup-Centered-RGB.png"/>
          <p:cNvPicPr>
            <a:picLocks noChangeAspect="1"/>
          </p:cNvPicPr>
          <p:nvPr/>
        </p:nvPicPr>
        <p:blipFill>
          <a:blip r:embed="rId5" cstate="print"/>
          <a:stretch>
            <a:fillRect/>
          </a:stretch>
        </p:blipFill>
        <p:spPr>
          <a:xfrm>
            <a:off x="2357438" y="4191000"/>
            <a:ext cx="4429125" cy="2014538"/>
          </a:xfrm>
          <a:prstGeom prst="rect">
            <a:avLst/>
          </a:prstGeom>
        </p:spPr>
      </p:pic>
      <p:sp>
        <p:nvSpPr>
          <p:cNvPr id="3" name="TextBox 2"/>
          <p:cNvSpPr txBox="1"/>
          <p:nvPr/>
        </p:nvSpPr>
        <p:spPr>
          <a:xfrm>
            <a:off x="2357437" y="1385888"/>
            <a:ext cx="4429125" cy="461665"/>
          </a:xfrm>
          <a:prstGeom prst="rect">
            <a:avLst/>
          </a:prstGeom>
          <a:noFill/>
        </p:spPr>
        <p:txBody>
          <a:bodyPr wrap="square" rtlCol="0">
            <a:spAutoFit/>
          </a:bodyPr>
          <a:lstStyle/>
          <a:p>
            <a:pPr algn="ctr"/>
            <a:r>
              <a:rPr lang="en-US" sz="2400" b="1" dirty="0" smtClean="0">
                <a:solidFill>
                  <a:srgbClr val="C00000"/>
                </a:solidFill>
                <a:latin typeface="Arial" panose="020B0604020202020204" pitchFamily="34" charset="0"/>
                <a:cs typeface="Arial" panose="020B0604020202020204" pitchFamily="34" charset="0"/>
              </a:rPr>
              <a:t>CONTACT</a:t>
            </a:r>
          </a:p>
        </p:txBody>
      </p:sp>
      <p:sp>
        <p:nvSpPr>
          <p:cNvPr id="11" name="TextBox 10"/>
          <p:cNvSpPr txBox="1"/>
          <p:nvPr/>
        </p:nvSpPr>
        <p:spPr>
          <a:xfrm>
            <a:off x="1635918" y="2185634"/>
            <a:ext cx="2671763" cy="830997"/>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Jennifer Uhle</a:t>
            </a:r>
          </a:p>
          <a:p>
            <a:r>
              <a:rPr lang="en-US" sz="1600" dirty="0" smtClean="0">
                <a:latin typeface="Arial" panose="020B0604020202020204" pitchFamily="34" charset="0"/>
                <a:cs typeface="Arial" panose="020B0604020202020204" pitchFamily="34" charset="0"/>
                <a:hlinkClick r:id="rId6"/>
              </a:rPr>
              <a:t>JUhle@jensenjughes.com</a:t>
            </a: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202-604-2572</a:t>
            </a:r>
          </a:p>
        </p:txBody>
      </p:sp>
    </p:spTree>
    <p:extLst>
      <p:ext uri="{BB962C8B-B14F-4D97-AF65-F5344CB8AC3E}">
        <p14:creationId xmlns:p14="http://schemas.microsoft.com/office/powerpoint/2010/main" val="15335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9418" y="1341121"/>
            <a:ext cx="7620000" cy="4325754"/>
          </a:xfrm>
        </p:spPr>
        <p:txBody>
          <a:bodyPr>
            <a:normAutofit/>
          </a:bodyPr>
          <a:lstStyle/>
          <a:p>
            <a:r>
              <a:rPr lang="en-US" dirty="0" smtClean="0"/>
              <a:t>A quick summary of the licensing process and NRC plans to be ready to license advanced reactors.</a:t>
            </a:r>
            <a:endParaRPr lang="en-US" sz="900" dirty="0" smtClean="0"/>
          </a:p>
          <a:p>
            <a:pPr>
              <a:spcAft>
                <a:spcPts val="600"/>
              </a:spcAft>
            </a:pPr>
            <a:endParaRPr lang="en-US" sz="900" dirty="0" smtClean="0"/>
          </a:p>
          <a:p>
            <a:pPr marL="342900" indent="-342900">
              <a:buFont typeface="Wingdings" panose="05000000000000000000" pitchFamily="2" charset="2"/>
              <a:buChar char="Ø"/>
            </a:pPr>
            <a:r>
              <a:rPr lang="en-US" dirty="0" smtClean="0">
                <a:solidFill>
                  <a:srgbClr val="002060"/>
                </a:solidFill>
              </a:rPr>
              <a:t>Part 50 and Part 52</a:t>
            </a:r>
          </a:p>
          <a:p>
            <a:pPr marL="342900" indent="-342900">
              <a:buFont typeface="Wingdings" panose="05000000000000000000" pitchFamily="2" charset="2"/>
              <a:buChar char="Ø"/>
            </a:pPr>
            <a:r>
              <a:rPr lang="en-US" dirty="0" smtClean="0">
                <a:solidFill>
                  <a:srgbClr val="002060"/>
                </a:solidFill>
              </a:rPr>
              <a:t>Status of Small Modular Reactors</a:t>
            </a:r>
          </a:p>
          <a:p>
            <a:pPr marL="342900" indent="-342900">
              <a:buFont typeface="Wingdings" panose="05000000000000000000" pitchFamily="2" charset="2"/>
              <a:buChar char="Ø"/>
            </a:pPr>
            <a:r>
              <a:rPr lang="en-US" dirty="0" smtClean="0">
                <a:solidFill>
                  <a:srgbClr val="002060"/>
                </a:solidFill>
              </a:rPr>
              <a:t>NRC experience with non-LWRs</a:t>
            </a:r>
          </a:p>
          <a:p>
            <a:pPr marL="342900" indent="-342900">
              <a:buFont typeface="Wingdings" panose="05000000000000000000" pitchFamily="2" charset="2"/>
              <a:buChar char="Ø"/>
            </a:pPr>
            <a:r>
              <a:rPr lang="en-US" dirty="0" smtClean="0">
                <a:solidFill>
                  <a:srgbClr val="002060"/>
                </a:solidFill>
              </a:rPr>
              <a:t>NRC Vision and Strategy</a:t>
            </a:r>
          </a:p>
          <a:p>
            <a:pPr marL="342900" indent="-342900">
              <a:buFont typeface="Wingdings" panose="05000000000000000000" pitchFamily="2" charset="2"/>
              <a:buChar char="Ø"/>
            </a:pPr>
            <a:r>
              <a:rPr lang="en-US" dirty="0" smtClean="0">
                <a:solidFill>
                  <a:srgbClr val="002060"/>
                </a:solidFill>
              </a:rPr>
              <a:t>NRC Readiness                                  </a:t>
            </a:r>
            <a:r>
              <a:rPr lang="en-US" sz="1800" dirty="0" smtClean="0">
                <a:solidFill>
                  <a:srgbClr val="002060"/>
                </a:solidFill>
              </a:rPr>
              <a:t>Advanced Reactors</a:t>
            </a:r>
          </a:p>
          <a:p>
            <a:pPr marL="342900" indent="-342900">
              <a:buFont typeface="Wingdings" panose="05000000000000000000" pitchFamily="2" charset="2"/>
              <a:buChar char="Ø"/>
            </a:pPr>
            <a:r>
              <a:rPr lang="en-US" dirty="0" smtClean="0">
                <a:solidFill>
                  <a:srgbClr val="002060"/>
                </a:solidFill>
              </a:rPr>
              <a:t>Conclusions</a:t>
            </a:r>
          </a:p>
          <a:p>
            <a:pPr marL="342900" indent="-342900">
              <a:buFont typeface="Wingdings" panose="05000000000000000000" pitchFamily="2" charset="2"/>
              <a:buChar char="Ø"/>
            </a:pPr>
            <a:endParaRPr lang="en-US" dirty="0">
              <a:solidFill>
                <a:srgbClr val="002060"/>
              </a:solidFill>
            </a:endParaRPr>
          </a:p>
        </p:txBody>
      </p:sp>
      <p:sp>
        <p:nvSpPr>
          <p:cNvPr id="3" name="Title 2"/>
          <p:cNvSpPr>
            <a:spLocks noGrp="1"/>
          </p:cNvSpPr>
          <p:nvPr>
            <p:ph type="title"/>
          </p:nvPr>
        </p:nvSpPr>
        <p:spPr/>
        <p:txBody>
          <a:bodyPr/>
          <a:lstStyle/>
          <a:p>
            <a:r>
              <a:rPr lang="en-US" dirty="0" smtClean="0"/>
              <a:t>Contents</a:t>
            </a:r>
            <a:endParaRPr lang="en-US" dirty="0"/>
          </a:p>
        </p:txBody>
      </p:sp>
      <p:sp>
        <p:nvSpPr>
          <p:cNvPr id="4" name="Slide Number Placeholder 3"/>
          <p:cNvSpPr>
            <a:spLocks noGrp="1"/>
          </p:cNvSpPr>
          <p:nvPr>
            <p:ph type="sldNum" sz="quarter" idx="4"/>
          </p:nvPr>
        </p:nvSpPr>
        <p:spPr/>
        <p:txBody>
          <a:bodyPr/>
          <a:lstStyle/>
          <a:p>
            <a:fld id="{5026D1B3-9BC9-4D17-9828-526743FC0E93}" type="slidenum">
              <a:rPr lang="en-US" smtClean="0"/>
              <a:pPr/>
              <a:t>2</a:t>
            </a:fld>
            <a:endParaRPr lang="en-US"/>
          </a:p>
        </p:txBody>
      </p:sp>
      <p:cxnSp>
        <p:nvCxnSpPr>
          <p:cNvPr id="6" name="Elbow Connector 5"/>
          <p:cNvCxnSpPr/>
          <p:nvPr/>
        </p:nvCxnSpPr>
        <p:spPr>
          <a:xfrm>
            <a:off x="4379495" y="3958389"/>
            <a:ext cx="1804737" cy="770022"/>
          </a:xfrm>
          <a:prstGeom prst="bentConnector3">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6036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9418" y="1341121"/>
            <a:ext cx="7620000" cy="993006"/>
          </a:xfrm>
        </p:spPr>
        <p:txBody>
          <a:bodyPr/>
          <a:lstStyle/>
          <a:p>
            <a:r>
              <a:rPr lang="en-US" dirty="0" smtClean="0"/>
              <a:t>Advanced Reactors are expected to be licensed under Part 52 which leads to </a:t>
            </a:r>
            <a:r>
              <a:rPr lang="en-US" b="1" dirty="0" smtClean="0"/>
              <a:t>standard design certification</a:t>
            </a:r>
            <a:r>
              <a:rPr lang="en-US" dirty="0" smtClean="0"/>
              <a:t>.</a:t>
            </a:r>
            <a:endParaRPr lang="en-US" dirty="0"/>
          </a:p>
        </p:txBody>
      </p:sp>
      <p:sp>
        <p:nvSpPr>
          <p:cNvPr id="3" name="Title 2"/>
          <p:cNvSpPr>
            <a:spLocks noGrp="1"/>
          </p:cNvSpPr>
          <p:nvPr>
            <p:ph type="title"/>
          </p:nvPr>
        </p:nvSpPr>
        <p:spPr/>
        <p:txBody>
          <a:bodyPr/>
          <a:lstStyle/>
          <a:p>
            <a:r>
              <a:rPr lang="en-US" dirty="0" smtClean="0"/>
              <a:t>Licensing under 10 CFR Parts 50 and 52</a:t>
            </a:r>
            <a:endParaRPr lang="en-US" dirty="0"/>
          </a:p>
        </p:txBody>
      </p:sp>
      <p:sp>
        <p:nvSpPr>
          <p:cNvPr id="4" name="Slide Number Placeholder 3"/>
          <p:cNvSpPr>
            <a:spLocks noGrp="1"/>
          </p:cNvSpPr>
          <p:nvPr>
            <p:ph type="sldNum" sz="quarter" idx="4"/>
          </p:nvPr>
        </p:nvSpPr>
        <p:spPr/>
        <p:txBody>
          <a:bodyPr/>
          <a:lstStyle/>
          <a:p>
            <a:fld id="{5026D1B3-9BC9-4D17-9828-526743FC0E93}" type="slidenum">
              <a:rPr lang="en-US" smtClean="0"/>
              <a:pPr/>
              <a:t>3</a:t>
            </a:fld>
            <a:endParaRPr lang="en-US"/>
          </a:p>
        </p:txBody>
      </p:sp>
      <p:sp>
        <p:nvSpPr>
          <p:cNvPr id="5" name="TextBox 4"/>
          <p:cNvSpPr txBox="1"/>
          <p:nvPr/>
        </p:nvSpPr>
        <p:spPr>
          <a:xfrm>
            <a:off x="1985812" y="2510081"/>
            <a:ext cx="1306628" cy="430887"/>
          </a:xfrm>
          <a:prstGeom prst="rect">
            <a:avLst/>
          </a:prstGeom>
          <a:noFill/>
        </p:spPr>
        <p:txBody>
          <a:bodyPr wrap="square" rtlCol="0">
            <a:spAutoFit/>
          </a:bodyPr>
          <a:lstStyle/>
          <a:p>
            <a:r>
              <a:rPr lang="en-US" sz="2200" dirty="0" smtClean="0">
                <a:solidFill>
                  <a:srgbClr val="002060"/>
                </a:solidFill>
                <a:latin typeface="Arial" panose="020B0604020202020204" pitchFamily="34" charset="0"/>
                <a:cs typeface="Arial" panose="020B0604020202020204" pitchFamily="34" charset="0"/>
              </a:rPr>
              <a:t>Part 50</a:t>
            </a:r>
          </a:p>
        </p:txBody>
      </p:sp>
      <p:sp>
        <p:nvSpPr>
          <p:cNvPr id="6" name="TextBox 5"/>
          <p:cNvSpPr txBox="1"/>
          <p:nvPr/>
        </p:nvSpPr>
        <p:spPr>
          <a:xfrm>
            <a:off x="946886" y="3050758"/>
            <a:ext cx="3176336" cy="923330"/>
          </a:xfrm>
          <a:prstGeom prst="rect">
            <a:avLst/>
          </a:prstGeom>
          <a:noFill/>
        </p:spPr>
        <p:txBody>
          <a:bodyPr wrap="square" rtlCol="0">
            <a:spAutoFit/>
          </a:bodyPr>
          <a:lstStyle/>
          <a:p>
            <a:r>
              <a:rPr lang="en-US" dirty="0" smtClean="0">
                <a:solidFill>
                  <a:srgbClr val="002060"/>
                </a:solidFill>
                <a:latin typeface="Arial" panose="020B0604020202020204" pitchFamily="34" charset="0"/>
                <a:cs typeface="Arial" panose="020B0604020202020204" pitchFamily="34" charset="0"/>
              </a:rPr>
              <a:t>2 Steps by the utility</a:t>
            </a:r>
          </a:p>
          <a:p>
            <a:pPr lvl="1"/>
            <a:r>
              <a:rPr lang="en-US" dirty="0" smtClean="0">
                <a:solidFill>
                  <a:srgbClr val="002060"/>
                </a:solidFill>
                <a:latin typeface="Arial" panose="020B0604020202020204" pitchFamily="34" charset="0"/>
                <a:cs typeface="Arial" panose="020B0604020202020204" pitchFamily="34" charset="0"/>
              </a:rPr>
              <a:t>1 - Construction </a:t>
            </a:r>
            <a:r>
              <a:rPr lang="en-US" dirty="0">
                <a:solidFill>
                  <a:srgbClr val="002060"/>
                </a:solidFill>
                <a:latin typeface="Arial" panose="020B0604020202020204" pitchFamily="34" charset="0"/>
                <a:cs typeface="Arial" panose="020B0604020202020204" pitchFamily="34" charset="0"/>
              </a:rPr>
              <a:t>P</a:t>
            </a:r>
            <a:r>
              <a:rPr lang="en-US" dirty="0" smtClean="0">
                <a:solidFill>
                  <a:srgbClr val="002060"/>
                </a:solidFill>
                <a:latin typeface="Arial" panose="020B0604020202020204" pitchFamily="34" charset="0"/>
                <a:cs typeface="Arial" panose="020B0604020202020204" pitchFamily="34" charset="0"/>
              </a:rPr>
              <a:t>ermit</a:t>
            </a:r>
          </a:p>
          <a:p>
            <a:pPr lvl="1"/>
            <a:r>
              <a:rPr lang="en-US" dirty="0" smtClean="0">
                <a:solidFill>
                  <a:srgbClr val="002060"/>
                </a:solidFill>
                <a:latin typeface="Arial" panose="020B0604020202020204" pitchFamily="34" charset="0"/>
                <a:cs typeface="Arial" panose="020B0604020202020204" pitchFamily="34" charset="0"/>
              </a:rPr>
              <a:t>2 - Operating License</a:t>
            </a:r>
          </a:p>
        </p:txBody>
      </p:sp>
      <p:sp>
        <p:nvSpPr>
          <p:cNvPr id="7" name="TextBox 6"/>
          <p:cNvSpPr txBox="1"/>
          <p:nvPr/>
        </p:nvSpPr>
        <p:spPr>
          <a:xfrm>
            <a:off x="946885" y="4001818"/>
            <a:ext cx="3528861" cy="923330"/>
          </a:xfrm>
          <a:prstGeom prst="rect">
            <a:avLst/>
          </a:prstGeom>
          <a:noFill/>
        </p:spPr>
        <p:txBody>
          <a:bodyPr wrap="square" rtlCol="0">
            <a:spAutoFit/>
          </a:bodyPr>
          <a:lstStyle/>
          <a:p>
            <a:r>
              <a:rPr lang="en-US" dirty="0" smtClean="0">
                <a:solidFill>
                  <a:srgbClr val="002060"/>
                </a:solidFill>
                <a:latin typeface="Arial" panose="020B0604020202020204" pitchFamily="34" charset="0"/>
                <a:cs typeface="Arial" panose="020B0604020202020204" pitchFamily="34" charset="0"/>
              </a:rPr>
              <a:t>Pros</a:t>
            </a:r>
          </a:p>
          <a:p>
            <a:pPr lvl="1"/>
            <a:r>
              <a:rPr lang="en-US" dirty="0" smtClean="0">
                <a:solidFill>
                  <a:srgbClr val="002060"/>
                </a:solidFill>
                <a:latin typeface="Arial" panose="020B0604020202020204" pitchFamily="34" charset="0"/>
                <a:cs typeface="Arial" panose="020B0604020202020204" pitchFamily="34" charset="0"/>
              </a:rPr>
              <a:t>Can start construction early</a:t>
            </a:r>
          </a:p>
          <a:p>
            <a:pPr lvl="1"/>
            <a:r>
              <a:rPr lang="en-US" dirty="0" smtClean="0">
                <a:solidFill>
                  <a:srgbClr val="002060"/>
                </a:solidFill>
                <a:latin typeface="Arial" panose="020B0604020202020204" pitchFamily="34" charset="0"/>
                <a:cs typeface="Arial" panose="020B0604020202020204" pitchFamily="34" charset="0"/>
              </a:rPr>
              <a:t>Design risk can be shared</a:t>
            </a:r>
          </a:p>
        </p:txBody>
      </p:sp>
      <p:sp>
        <p:nvSpPr>
          <p:cNvPr id="8" name="Rectangle 7"/>
          <p:cNvSpPr/>
          <p:nvPr/>
        </p:nvSpPr>
        <p:spPr>
          <a:xfrm>
            <a:off x="946885" y="5095893"/>
            <a:ext cx="3384483" cy="923330"/>
          </a:xfrm>
          <a:prstGeom prst="rect">
            <a:avLst/>
          </a:prstGeom>
        </p:spPr>
        <p:txBody>
          <a:bodyPr wrap="square">
            <a:spAutoFit/>
          </a:bodyPr>
          <a:lstStyle/>
          <a:p>
            <a:r>
              <a:rPr lang="en-US" dirty="0" smtClean="0">
                <a:solidFill>
                  <a:srgbClr val="002060"/>
                </a:solidFill>
                <a:latin typeface="Arial" panose="020B0604020202020204" pitchFamily="34" charset="0"/>
                <a:cs typeface="Arial" panose="020B0604020202020204" pitchFamily="34" charset="0"/>
              </a:rPr>
              <a:t>Cons</a:t>
            </a:r>
            <a:endParaRPr lang="en-US" dirty="0">
              <a:solidFill>
                <a:srgbClr val="002060"/>
              </a:solidFill>
              <a:latin typeface="Arial" panose="020B0604020202020204" pitchFamily="34" charset="0"/>
              <a:cs typeface="Arial" panose="020B0604020202020204" pitchFamily="34" charset="0"/>
            </a:endParaRPr>
          </a:p>
          <a:p>
            <a:pPr lvl="1"/>
            <a:r>
              <a:rPr lang="en-US" dirty="0" smtClean="0">
                <a:solidFill>
                  <a:srgbClr val="002060"/>
                </a:solidFill>
                <a:latin typeface="Arial" panose="020B0604020202020204" pitchFamily="34" charset="0"/>
                <a:cs typeface="Arial" panose="020B0604020202020204" pitchFamily="34" charset="0"/>
              </a:rPr>
              <a:t>Construction risk is high</a:t>
            </a:r>
          </a:p>
          <a:p>
            <a:pPr lvl="1"/>
            <a:r>
              <a:rPr lang="en-US" dirty="0" smtClean="0">
                <a:solidFill>
                  <a:srgbClr val="002060"/>
                </a:solidFill>
                <a:latin typeface="Arial" panose="020B0604020202020204" pitchFamily="34" charset="0"/>
                <a:cs typeface="Arial" panose="020B0604020202020204" pitchFamily="34" charset="0"/>
              </a:rPr>
              <a:t>Each plant is one-of-a-kind</a:t>
            </a:r>
            <a:endParaRPr lang="en-US" dirty="0">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5717407" y="2510081"/>
            <a:ext cx="1306628" cy="430887"/>
          </a:xfrm>
          <a:prstGeom prst="rect">
            <a:avLst/>
          </a:prstGeom>
          <a:noFill/>
        </p:spPr>
        <p:txBody>
          <a:bodyPr wrap="square" rtlCol="0">
            <a:spAutoFit/>
          </a:bodyPr>
          <a:lstStyle/>
          <a:p>
            <a:r>
              <a:rPr lang="en-US" sz="2200" dirty="0" smtClean="0">
                <a:solidFill>
                  <a:srgbClr val="002060"/>
                </a:solidFill>
                <a:latin typeface="Arial" panose="020B0604020202020204" pitchFamily="34" charset="0"/>
                <a:cs typeface="Arial" panose="020B0604020202020204" pitchFamily="34" charset="0"/>
              </a:rPr>
              <a:t>Part 52</a:t>
            </a:r>
          </a:p>
        </p:txBody>
      </p:sp>
      <p:sp>
        <p:nvSpPr>
          <p:cNvPr id="10" name="TextBox 9"/>
          <p:cNvSpPr txBox="1"/>
          <p:nvPr/>
        </p:nvSpPr>
        <p:spPr>
          <a:xfrm>
            <a:off x="4475746" y="3050758"/>
            <a:ext cx="3789950" cy="923330"/>
          </a:xfrm>
          <a:prstGeom prst="rect">
            <a:avLst/>
          </a:prstGeom>
          <a:noFill/>
        </p:spPr>
        <p:txBody>
          <a:bodyPr wrap="square" rtlCol="0">
            <a:spAutoFit/>
          </a:bodyPr>
          <a:lstStyle/>
          <a:p>
            <a:r>
              <a:rPr lang="en-US" dirty="0">
                <a:solidFill>
                  <a:srgbClr val="002060"/>
                </a:solidFill>
                <a:latin typeface="Arial" panose="020B0604020202020204" pitchFamily="34" charset="0"/>
                <a:cs typeface="Arial" panose="020B0604020202020204" pitchFamily="34" charset="0"/>
              </a:rPr>
              <a:t> </a:t>
            </a:r>
            <a:r>
              <a:rPr lang="en-US" dirty="0" smtClean="0">
                <a:solidFill>
                  <a:srgbClr val="002060"/>
                </a:solidFill>
                <a:latin typeface="Arial" panose="020B0604020202020204" pitchFamily="34" charset="0"/>
                <a:cs typeface="Arial" panose="020B0604020202020204" pitchFamily="34" charset="0"/>
              </a:rPr>
              <a:t>1 Step for each partner</a:t>
            </a:r>
          </a:p>
          <a:p>
            <a:pPr lvl="1"/>
            <a:r>
              <a:rPr lang="en-US" dirty="0" smtClean="0">
                <a:solidFill>
                  <a:srgbClr val="002060"/>
                </a:solidFill>
                <a:latin typeface="Arial" panose="020B0604020202020204" pitchFamily="34" charset="0"/>
                <a:cs typeface="Arial" panose="020B0604020202020204" pitchFamily="34" charset="0"/>
              </a:rPr>
              <a:t>Vendor - Design </a:t>
            </a:r>
            <a:r>
              <a:rPr lang="en-US" dirty="0">
                <a:solidFill>
                  <a:srgbClr val="002060"/>
                </a:solidFill>
                <a:latin typeface="Arial" panose="020B0604020202020204" pitchFamily="34" charset="0"/>
                <a:cs typeface="Arial" panose="020B0604020202020204" pitchFamily="34" charset="0"/>
              </a:rPr>
              <a:t>C</a:t>
            </a:r>
            <a:r>
              <a:rPr lang="en-US" dirty="0" smtClean="0">
                <a:solidFill>
                  <a:srgbClr val="002060"/>
                </a:solidFill>
                <a:latin typeface="Arial" panose="020B0604020202020204" pitchFamily="34" charset="0"/>
                <a:cs typeface="Arial" panose="020B0604020202020204" pitchFamily="34" charset="0"/>
              </a:rPr>
              <a:t>ertification</a:t>
            </a:r>
          </a:p>
          <a:p>
            <a:pPr lvl="1"/>
            <a:r>
              <a:rPr lang="en-US" dirty="0" smtClean="0">
                <a:solidFill>
                  <a:srgbClr val="002060"/>
                </a:solidFill>
                <a:latin typeface="Arial" panose="020B0604020202020204" pitchFamily="34" charset="0"/>
                <a:cs typeface="Arial" panose="020B0604020202020204" pitchFamily="34" charset="0"/>
              </a:rPr>
              <a:t>Utility – Combined License</a:t>
            </a:r>
          </a:p>
        </p:txBody>
      </p:sp>
      <p:sp>
        <p:nvSpPr>
          <p:cNvPr id="11" name="TextBox 10"/>
          <p:cNvSpPr txBox="1"/>
          <p:nvPr/>
        </p:nvSpPr>
        <p:spPr>
          <a:xfrm>
            <a:off x="4475746" y="4001818"/>
            <a:ext cx="3528861" cy="923330"/>
          </a:xfrm>
          <a:prstGeom prst="rect">
            <a:avLst/>
          </a:prstGeom>
          <a:noFill/>
        </p:spPr>
        <p:txBody>
          <a:bodyPr wrap="square" rtlCol="0">
            <a:spAutoFit/>
          </a:bodyPr>
          <a:lstStyle/>
          <a:p>
            <a:r>
              <a:rPr lang="en-US" dirty="0" smtClean="0">
                <a:solidFill>
                  <a:srgbClr val="002060"/>
                </a:solidFill>
                <a:latin typeface="Arial" panose="020B0604020202020204" pitchFamily="34" charset="0"/>
                <a:cs typeface="Arial" panose="020B0604020202020204" pitchFamily="34" charset="0"/>
              </a:rPr>
              <a:t>Pros</a:t>
            </a:r>
          </a:p>
          <a:p>
            <a:pPr lvl="1"/>
            <a:r>
              <a:rPr lang="en-US" dirty="0" smtClean="0">
                <a:solidFill>
                  <a:srgbClr val="002060"/>
                </a:solidFill>
                <a:latin typeface="Arial" panose="020B0604020202020204" pitchFamily="34" charset="0"/>
                <a:cs typeface="Arial" panose="020B0604020202020204" pitchFamily="34" charset="0"/>
              </a:rPr>
              <a:t>Certified Design is a rule</a:t>
            </a:r>
          </a:p>
          <a:p>
            <a:pPr lvl="1"/>
            <a:r>
              <a:rPr lang="en-US" dirty="0" smtClean="0">
                <a:solidFill>
                  <a:srgbClr val="002060"/>
                </a:solidFill>
                <a:latin typeface="Arial" panose="020B0604020202020204" pitchFamily="34" charset="0"/>
                <a:cs typeface="Arial" panose="020B0604020202020204" pitchFamily="34" charset="0"/>
              </a:rPr>
              <a:t>Licensing scope is reduced</a:t>
            </a:r>
          </a:p>
        </p:txBody>
      </p:sp>
      <p:sp>
        <p:nvSpPr>
          <p:cNvPr id="12" name="Rectangle 11"/>
          <p:cNvSpPr/>
          <p:nvPr/>
        </p:nvSpPr>
        <p:spPr>
          <a:xfrm>
            <a:off x="4475746" y="5095893"/>
            <a:ext cx="3384483" cy="1200329"/>
          </a:xfrm>
          <a:prstGeom prst="rect">
            <a:avLst/>
          </a:prstGeom>
        </p:spPr>
        <p:txBody>
          <a:bodyPr wrap="square">
            <a:spAutoFit/>
          </a:bodyPr>
          <a:lstStyle/>
          <a:p>
            <a:r>
              <a:rPr lang="en-US" dirty="0" smtClean="0">
                <a:solidFill>
                  <a:srgbClr val="002060"/>
                </a:solidFill>
                <a:latin typeface="Arial" panose="020B0604020202020204" pitchFamily="34" charset="0"/>
                <a:cs typeface="Arial" panose="020B0604020202020204" pitchFamily="34" charset="0"/>
              </a:rPr>
              <a:t>Cons</a:t>
            </a:r>
            <a:endParaRPr lang="en-US" dirty="0">
              <a:solidFill>
                <a:srgbClr val="002060"/>
              </a:solidFill>
              <a:latin typeface="Arial" panose="020B0604020202020204" pitchFamily="34" charset="0"/>
              <a:cs typeface="Arial" panose="020B0604020202020204" pitchFamily="34" charset="0"/>
            </a:endParaRPr>
          </a:p>
          <a:p>
            <a:pPr lvl="1"/>
            <a:r>
              <a:rPr lang="en-US" dirty="0" smtClean="0">
                <a:solidFill>
                  <a:srgbClr val="002060"/>
                </a:solidFill>
                <a:latin typeface="Arial" panose="020B0604020202020204" pitchFamily="34" charset="0"/>
                <a:cs typeface="Arial" panose="020B0604020202020204" pitchFamily="34" charset="0"/>
              </a:rPr>
              <a:t>Construction once COL is issued</a:t>
            </a:r>
          </a:p>
          <a:p>
            <a:pPr lvl="1"/>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5100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JH Icon 4c.png"/>
          <p:cNvPicPr>
            <a:picLocks noChangeAspect="1"/>
          </p:cNvPicPr>
          <p:nvPr/>
        </p:nvPicPr>
        <p:blipFill>
          <a:blip r:embed="rId3" cstate="print"/>
          <a:stretch>
            <a:fillRect/>
          </a:stretch>
        </p:blipFill>
        <p:spPr>
          <a:xfrm>
            <a:off x="7772400" y="6324600"/>
            <a:ext cx="656083" cy="481585"/>
          </a:xfrm>
          <a:prstGeom prst="rect">
            <a:avLst/>
          </a:prstGeom>
        </p:spPr>
      </p:pic>
      <p:cxnSp>
        <p:nvCxnSpPr>
          <p:cNvPr id="18" name="Straight Connector 17"/>
          <p:cNvCxnSpPr/>
          <p:nvPr/>
        </p:nvCxnSpPr>
        <p:spPr>
          <a:xfrm>
            <a:off x="2667000" y="6553200"/>
            <a:ext cx="5029200" cy="0"/>
          </a:xfrm>
          <a:prstGeom prst="line">
            <a:avLst/>
          </a:prstGeom>
          <a:ln>
            <a:solidFill>
              <a:srgbClr val="004165"/>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Options in the Licensing Process</a:t>
            </a:r>
            <a:endParaRPr lang="en-US" dirty="0"/>
          </a:p>
        </p:txBody>
      </p:sp>
      <p:sp>
        <p:nvSpPr>
          <p:cNvPr id="28" name="Slide Number Placeholder 27"/>
          <p:cNvSpPr>
            <a:spLocks noGrp="1"/>
          </p:cNvSpPr>
          <p:nvPr>
            <p:ph type="sldNum" sz="quarter" idx="4"/>
          </p:nvPr>
        </p:nvSpPr>
        <p:spPr/>
        <p:txBody>
          <a:bodyPr/>
          <a:lstStyle/>
          <a:p>
            <a:fld id="{5026D1B3-9BC9-4D17-9828-526743FC0E93}" type="slidenum">
              <a:rPr lang="en-US" smtClean="0"/>
              <a:pPr/>
              <a:t>4</a:t>
            </a:fld>
            <a:endParaRPr lang="en-US"/>
          </a:p>
        </p:txBody>
      </p:sp>
      <p:sp>
        <p:nvSpPr>
          <p:cNvPr id="6" name="Content Placeholder 5"/>
          <p:cNvSpPr>
            <a:spLocks noGrp="1"/>
          </p:cNvSpPr>
          <p:nvPr>
            <p:ph idx="1"/>
          </p:nvPr>
        </p:nvSpPr>
        <p:spPr/>
        <p:txBody>
          <a:bodyPr/>
          <a:lstStyle/>
          <a:p>
            <a:r>
              <a:rPr lang="en-US" b="1" dirty="0" smtClean="0"/>
              <a:t>The regulatory process is flexible.</a:t>
            </a:r>
          </a:p>
          <a:p>
            <a:endParaRPr lang="en-US" b="1" dirty="0" smtClean="0">
              <a:solidFill>
                <a:srgbClr val="002060"/>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316" y="2964910"/>
            <a:ext cx="2102129" cy="1718244"/>
          </a:xfrm>
          <a:prstGeom prst="rect">
            <a:avLst/>
          </a:prstGeom>
        </p:spPr>
      </p:pic>
      <p:sp>
        <p:nvSpPr>
          <p:cNvPr id="21" name="TextBox 20"/>
          <p:cNvSpPr txBox="1"/>
          <p:nvPr/>
        </p:nvSpPr>
        <p:spPr>
          <a:xfrm>
            <a:off x="813316" y="2182939"/>
            <a:ext cx="2395207" cy="584775"/>
          </a:xfrm>
          <a:prstGeom prst="rect">
            <a:avLst/>
          </a:prstGeom>
          <a:noFill/>
        </p:spPr>
        <p:txBody>
          <a:bodyPr wrap="none" rtlCol="0">
            <a:spAutoFit/>
          </a:bodyPr>
          <a:lstStyle/>
          <a:p>
            <a:r>
              <a:rPr lang="en-US" sz="1600" dirty="0" smtClean="0">
                <a:solidFill>
                  <a:srgbClr val="00B050"/>
                </a:solidFill>
                <a:latin typeface="Arial" panose="020B0604020202020204" pitchFamily="34" charset="0"/>
                <a:cs typeface="Arial" panose="020B0604020202020204" pitchFamily="34" charset="0"/>
              </a:rPr>
              <a:t>Staged Licensing under </a:t>
            </a:r>
          </a:p>
          <a:p>
            <a:r>
              <a:rPr lang="en-US" sz="1600" dirty="0" smtClean="0">
                <a:solidFill>
                  <a:srgbClr val="00B050"/>
                </a:solidFill>
                <a:latin typeface="Arial" panose="020B0604020202020204" pitchFamily="34" charset="0"/>
                <a:cs typeface="Arial" panose="020B0604020202020204" pitchFamily="34" charset="0"/>
              </a:rPr>
              <a:t>Part 52 Subpart E</a:t>
            </a:r>
            <a:endParaRPr lang="en-US" sz="1600" dirty="0">
              <a:solidFill>
                <a:srgbClr val="00B050"/>
              </a:solidFill>
              <a:latin typeface="Arial" panose="020B0604020202020204" pitchFamily="34" charset="0"/>
              <a:cs typeface="Arial" panose="020B0604020202020204" pitchFamily="34" charset="0"/>
            </a:endParaRPr>
          </a:p>
        </p:txBody>
      </p:sp>
      <p:sp>
        <p:nvSpPr>
          <p:cNvPr id="24" name="TextBox 23"/>
          <p:cNvSpPr txBox="1"/>
          <p:nvPr/>
        </p:nvSpPr>
        <p:spPr>
          <a:xfrm>
            <a:off x="817931" y="4688624"/>
            <a:ext cx="657496" cy="338554"/>
          </a:xfrm>
          <a:prstGeom prst="rect">
            <a:avLst/>
          </a:prstGeom>
          <a:noFill/>
        </p:spPr>
        <p:txBody>
          <a:bodyPr wrap="square" rtlCol="0">
            <a:spAutoFit/>
          </a:bodyPr>
          <a:lstStyle/>
          <a:p>
            <a:r>
              <a:rPr lang="en-US" sz="1600" dirty="0" smtClean="0">
                <a:solidFill>
                  <a:srgbClr val="C00000"/>
                </a:solidFill>
                <a:latin typeface="Arial" panose="020B0604020202020204" pitchFamily="34" charset="0"/>
                <a:cs typeface="Arial" panose="020B0604020202020204" pitchFamily="34" charset="0"/>
              </a:rPr>
              <a:t>CDA</a:t>
            </a:r>
          </a:p>
        </p:txBody>
      </p:sp>
      <p:cxnSp>
        <p:nvCxnSpPr>
          <p:cNvPr id="26" name="Straight Arrow Connector 25"/>
          <p:cNvCxnSpPr/>
          <p:nvPr/>
        </p:nvCxnSpPr>
        <p:spPr>
          <a:xfrm flipH="1">
            <a:off x="1104199" y="4386865"/>
            <a:ext cx="10703" cy="197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rot="16200000">
            <a:off x="-1580012" y="3450382"/>
            <a:ext cx="3800104" cy="338554"/>
          </a:xfrm>
          <a:prstGeom prst="rect">
            <a:avLst/>
          </a:prstGeom>
          <a:noFill/>
        </p:spPr>
        <p:txBody>
          <a:bodyPr wrap="square" rtlCol="0">
            <a:spAutoFit/>
          </a:bodyPr>
          <a:lstStyle/>
          <a:p>
            <a:r>
              <a:rPr lang="en-US" sz="1600" dirty="0" smtClean="0">
                <a:solidFill>
                  <a:srgbClr val="C00000"/>
                </a:solidFill>
                <a:latin typeface="Arial" panose="020B0604020202020204" pitchFamily="34" charset="0"/>
                <a:cs typeface="Arial" panose="020B0604020202020204" pitchFamily="34" charset="0"/>
              </a:rPr>
              <a:t>CDA = Conceptual Design Assessment</a:t>
            </a:r>
          </a:p>
        </p:txBody>
      </p:sp>
      <p:cxnSp>
        <p:nvCxnSpPr>
          <p:cNvPr id="31" name="Straight Arrow Connector 30"/>
          <p:cNvCxnSpPr/>
          <p:nvPr/>
        </p:nvCxnSpPr>
        <p:spPr>
          <a:xfrm flipH="1">
            <a:off x="2471060" y="4525519"/>
            <a:ext cx="10703" cy="197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1784195" y="4737780"/>
            <a:ext cx="1362049" cy="584775"/>
          </a:xfrm>
          <a:prstGeom prst="rect">
            <a:avLst/>
          </a:prstGeom>
          <a:noFill/>
        </p:spPr>
        <p:txBody>
          <a:bodyPr wrap="square" rtlCol="0">
            <a:spAutoFit/>
          </a:bodyPr>
          <a:lstStyle/>
          <a:p>
            <a:r>
              <a:rPr lang="en-US" sz="1600" dirty="0" smtClean="0">
                <a:solidFill>
                  <a:srgbClr val="C00000"/>
                </a:solidFill>
                <a:latin typeface="Arial" panose="020B0604020202020204" pitchFamily="34" charset="0"/>
                <a:cs typeface="Arial" panose="020B0604020202020204" pitchFamily="34" charset="0"/>
              </a:rPr>
              <a:t>Design Certification</a:t>
            </a:r>
          </a:p>
        </p:txBody>
      </p:sp>
      <p:sp>
        <p:nvSpPr>
          <p:cNvPr id="11" name="TextBox 10"/>
          <p:cNvSpPr txBox="1"/>
          <p:nvPr/>
        </p:nvSpPr>
        <p:spPr>
          <a:xfrm>
            <a:off x="813316" y="5322555"/>
            <a:ext cx="1941759" cy="830997"/>
          </a:xfrm>
          <a:prstGeom prst="rect">
            <a:avLst/>
          </a:prstGeom>
          <a:noFill/>
        </p:spPr>
        <p:txBody>
          <a:bodyPr wrap="square" rtlCol="0">
            <a:spAutoFit/>
          </a:bodyPr>
          <a:lstStyle/>
          <a:p>
            <a:r>
              <a:rPr lang="en-US" sz="1600" dirty="0" smtClean="0">
                <a:solidFill>
                  <a:srgbClr val="00B050"/>
                </a:solidFill>
                <a:latin typeface="Arial" panose="020B0604020202020204" pitchFamily="34" charset="0"/>
                <a:cs typeface="Arial" panose="020B0604020202020204" pitchFamily="34" charset="0"/>
              </a:rPr>
              <a:t>Ideal for </a:t>
            </a:r>
            <a:r>
              <a:rPr lang="en-US" sz="1600" dirty="0">
                <a:solidFill>
                  <a:srgbClr val="00B050"/>
                </a:solidFill>
                <a:latin typeface="Arial" panose="020B0604020202020204" pitchFamily="34" charset="0"/>
                <a:cs typeface="Arial" panose="020B0604020202020204" pitchFamily="34" charset="0"/>
              </a:rPr>
              <a:t>v</a:t>
            </a:r>
            <a:r>
              <a:rPr lang="en-US" sz="1600" dirty="0" smtClean="0">
                <a:solidFill>
                  <a:srgbClr val="00B050"/>
                </a:solidFill>
                <a:latin typeface="Arial" panose="020B0604020202020204" pitchFamily="34" charset="0"/>
                <a:cs typeface="Arial" panose="020B0604020202020204" pitchFamily="34" charset="0"/>
              </a:rPr>
              <a:t>enture capital funded</a:t>
            </a:r>
          </a:p>
          <a:p>
            <a:r>
              <a:rPr lang="en-US" sz="1600" dirty="0">
                <a:solidFill>
                  <a:srgbClr val="00B050"/>
                </a:solidFill>
                <a:latin typeface="Arial" panose="020B0604020202020204" pitchFamily="34" charset="0"/>
                <a:cs typeface="Arial" panose="020B0604020202020204" pitchFamily="34" charset="0"/>
              </a:rPr>
              <a:t>p</a:t>
            </a:r>
            <a:r>
              <a:rPr lang="en-US" sz="1600" dirty="0" smtClean="0">
                <a:solidFill>
                  <a:srgbClr val="00B050"/>
                </a:solidFill>
                <a:latin typeface="Arial" panose="020B0604020202020204" pitchFamily="34" charset="0"/>
                <a:cs typeface="Arial" panose="020B0604020202020204" pitchFamily="34" charset="0"/>
              </a:rPr>
              <a:t>rograms</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3421" y="2944405"/>
            <a:ext cx="2089147" cy="1759253"/>
          </a:xfrm>
          <a:prstGeom prst="rect">
            <a:avLst/>
          </a:prstGeom>
        </p:spPr>
      </p:pic>
      <p:sp>
        <p:nvSpPr>
          <p:cNvPr id="36" name="TextBox 35"/>
          <p:cNvSpPr txBox="1"/>
          <p:nvPr/>
        </p:nvSpPr>
        <p:spPr>
          <a:xfrm>
            <a:off x="3523421" y="2059827"/>
            <a:ext cx="2178802" cy="830997"/>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Construction while </a:t>
            </a:r>
          </a:p>
          <a:p>
            <a:r>
              <a:rPr lang="en-US" sz="1600" dirty="0" smtClean="0">
                <a:latin typeface="Arial" panose="020B0604020202020204" pitchFamily="34" charset="0"/>
                <a:cs typeface="Arial" panose="020B0604020202020204" pitchFamily="34" charset="0"/>
              </a:rPr>
              <a:t>completing the design</a:t>
            </a:r>
          </a:p>
          <a:p>
            <a:r>
              <a:rPr lang="en-US" sz="1600" dirty="0">
                <a:latin typeface="Arial" panose="020B0604020202020204" pitchFamily="34" charset="0"/>
                <a:cs typeface="Arial" panose="020B0604020202020204" pitchFamily="34" charset="0"/>
              </a:rPr>
              <a:t>w</a:t>
            </a:r>
            <a:r>
              <a:rPr lang="en-US" sz="1600" dirty="0" smtClean="0">
                <a:latin typeface="Arial" panose="020B0604020202020204" pitchFamily="34" charset="0"/>
                <a:cs typeface="Arial" panose="020B0604020202020204" pitchFamily="34" charset="0"/>
              </a:rPr>
              <a:t>ith Part 50</a:t>
            </a:r>
            <a:endParaRPr lang="en-US" sz="1600" dirty="0">
              <a:latin typeface="Arial" panose="020B0604020202020204" pitchFamily="34" charset="0"/>
              <a:cs typeface="Arial" panose="020B0604020202020204" pitchFamily="34" charset="0"/>
            </a:endParaRPr>
          </a:p>
        </p:txBody>
      </p:sp>
      <p:sp>
        <p:nvSpPr>
          <p:cNvPr id="37" name="TextBox 36"/>
          <p:cNvSpPr txBox="1"/>
          <p:nvPr/>
        </p:nvSpPr>
        <p:spPr>
          <a:xfrm>
            <a:off x="3478593" y="4824889"/>
            <a:ext cx="2172390" cy="830997"/>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Needs a utility and a </a:t>
            </a:r>
          </a:p>
          <a:p>
            <a:r>
              <a:rPr lang="en-US" sz="1600" dirty="0" smtClean="0">
                <a:latin typeface="Arial" panose="020B0604020202020204" pitchFamily="34" charset="0"/>
                <a:cs typeface="Arial" panose="020B0604020202020204" pitchFamily="34" charset="0"/>
              </a:rPr>
              <a:t>site, and is the fastest</a:t>
            </a:r>
          </a:p>
          <a:p>
            <a:r>
              <a:rPr lang="en-US" sz="1600" dirty="0" smtClean="0">
                <a:latin typeface="Arial" panose="020B0604020202020204" pitchFamily="34" charset="0"/>
                <a:cs typeface="Arial" panose="020B0604020202020204" pitchFamily="34" charset="0"/>
              </a:rPr>
              <a:t>way to operation</a:t>
            </a:r>
            <a:endParaRPr lang="en-US" sz="1600" dirty="0">
              <a:latin typeface="Arial" panose="020B0604020202020204" pitchFamily="34" charset="0"/>
              <a:cs typeface="Arial" panose="020B0604020202020204" pitchFamily="34" charset="0"/>
            </a:endParaRPr>
          </a:p>
        </p:txBody>
      </p:sp>
      <p:sp>
        <p:nvSpPr>
          <p:cNvPr id="38" name="TextBox 37"/>
          <p:cNvSpPr txBox="1"/>
          <p:nvPr/>
        </p:nvSpPr>
        <p:spPr>
          <a:xfrm>
            <a:off x="3509330" y="5763146"/>
            <a:ext cx="2192893" cy="584775"/>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However, no design certification is granted</a:t>
            </a:r>
            <a:endParaRPr lang="en-US" sz="16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7265" y="2964910"/>
            <a:ext cx="1870454" cy="1741214"/>
          </a:xfrm>
          <a:prstGeom prst="rect">
            <a:avLst/>
          </a:prstGeom>
        </p:spPr>
      </p:pic>
      <p:sp>
        <p:nvSpPr>
          <p:cNvPr id="39" name="TextBox 38"/>
          <p:cNvSpPr txBox="1"/>
          <p:nvPr/>
        </p:nvSpPr>
        <p:spPr>
          <a:xfrm>
            <a:off x="6025533" y="2166616"/>
            <a:ext cx="2133918" cy="584775"/>
          </a:xfrm>
          <a:prstGeom prst="rect">
            <a:avLst/>
          </a:prstGeom>
          <a:noFill/>
        </p:spPr>
        <p:txBody>
          <a:bodyPr wrap="none" rtlCol="0">
            <a:spAutoFit/>
          </a:bodyPr>
          <a:lstStyle/>
          <a:p>
            <a:r>
              <a:rPr lang="en-US" sz="1600" dirty="0" smtClean="0">
                <a:solidFill>
                  <a:srgbClr val="0070C0"/>
                </a:solidFill>
                <a:latin typeface="Arial" panose="020B0604020202020204" pitchFamily="34" charset="0"/>
                <a:cs typeface="Arial" panose="020B0604020202020204" pitchFamily="34" charset="0"/>
              </a:rPr>
              <a:t>Licensing a prototype</a:t>
            </a:r>
          </a:p>
          <a:p>
            <a:r>
              <a:rPr lang="en-US" sz="1600" dirty="0" smtClean="0">
                <a:solidFill>
                  <a:srgbClr val="0070C0"/>
                </a:solidFill>
                <a:latin typeface="Arial" panose="020B0604020202020204" pitchFamily="34" charset="0"/>
                <a:cs typeface="Arial" panose="020B0604020202020204" pitchFamily="34" charset="0"/>
              </a:rPr>
              <a:t>Under 50.43(e)(2)</a:t>
            </a:r>
            <a:endParaRPr lang="en-US" sz="1600" dirty="0">
              <a:solidFill>
                <a:srgbClr val="0070C0"/>
              </a:solidFill>
              <a:latin typeface="Arial" panose="020B0604020202020204" pitchFamily="34" charset="0"/>
              <a:cs typeface="Arial" panose="020B0604020202020204" pitchFamily="34" charset="0"/>
            </a:endParaRPr>
          </a:p>
        </p:txBody>
      </p:sp>
      <p:sp>
        <p:nvSpPr>
          <p:cNvPr id="40" name="TextBox 39"/>
          <p:cNvSpPr txBox="1"/>
          <p:nvPr/>
        </p:nvSpPr>
        <p:spPr>
          <a:xfrm>
            <a:off x="6042152" y="4824888"/>
            <a:ext cx="2201244" cy="830997"/>
          </a:xfrm>
          <a:prstGeom prst="rect">
            <a:avLst/>
          </a:prstGeom>
          <a:noFill/>
        </p:spPr>
        <p:txBody>
          <a:bodyPr wrap="none" rtlCol="0">
            <a:spAutoFit/>
          </a:bodyPr>
          <a:lstStyle/>
          <a:p>
            <a:r>
              <a:rPr lang="en-US" sz="1600" dirty="0" smtClean="0">
                <a:solidFill>
                  <a:srgbClr val="0070C0"/>
                </a:solidFill>
                <a:latin typeface="Arial" panose="020B0604020202020204" pitchFamily="34" charset="0"/>
                <a:cs typeface="Arial" panose="020B0604020202020204" pitchFamily="34" charset="0"/>
              </a:rPr>
              <a:t>Uncertainty managed </a:t>
            </a:r>
          </a:p>
          <a:p>
            <a:r>
              <a:rPr lang="en-US" sz="1600" dirty="0">
                <a:solidFill>
                  <a:srgbClr val="0070C0"/>
                </a:solidFill>
                <a:latin typeface="Arial" panose="020B0604020202020204" pitchFamily="34" charset="0"/>
                <a:cs typeface="Arial" panose="020B0604020202020204" pitchFamily="34" charset="0"/>
              </a:rPr>
              <a:t>b</a:t>
            </a:r>
            <a:r>
              <a:rPr lang="en-US" sz="1600" dirty="0" smtClean="0">
                <a:solidFill>
                  <a:srgbClr val="0070C0"/>
                </a:solidFill>
                <a:latin typeface="Arial" panose="020B0604020202020204" pitchFamily="34" charset="0"/>
                <a:cs typeface="Arial" panose="020B0604020202020204" pitchFamily="34" charset="0"/>
              </a:rPr>
              <a:t>y additional defense </a:t>
            </a:r>
          </a:p>
          <a:p>
            <a:r>
              <a:rPr lang="en-US" sz="1600" dirty="0" smtClean="0">
                <a:solidFill>
                  <a:srgbClr val="0070C0"/>
                </a:solidFill>
                <a:latin typeface="Arial" panose="020B0604020202020204" pitchFamily="34" charset="0"/>
                <a:cs typeface="Arial" panose="020B0604020202020204" pitchFamily="34" charset="0"/>
              </a:rPr>
              <a:t>in depth</a:t>
            </a:r>
            <a:endParaRPr lang="en-US" sz="1600" dirty="0">
              <a:solidFill>
                <a:srgbClr val="0070C0"/>
              </a:solidFill>
              <a:latin typeface="Arial" panose="020B0604020202020204" pitchFamily="34" charset="0"/>
              <a:cs typeface="Arial" panose="020B0604020202020204" pitchFamily="34" charset="0"/>
            </a:endParaRPr>
          </a:p>
        </p:txBody>
      </p:sp>
      <p:sp>
        <p:nvSpPr>
          <p:cNvPr id="41" name="TextBox 40"/>
          <p:cNvSpPr txBox="1"/>
          <p:nvPr/>
        </p:nvSpPr>
        <p:spPr>
          <a:xfrm>
            <a:off x="6025533" y="5738053"/>
            <a:ext cx="2311338" cy="584775"/>
          </a:xfrm>
          <a:prstGeom prst="rect">
            <a:avLst/>
          </a:prstGeom>
          <a:noFill/>
        </p:spPr>
        <p:txBody>
          <a:bodyPr wrap="none" rtlCol="0">
            <a:spAutoFit/>
          </a:bodyPr>
          <a:lstStyle/>
          <a:p>
            <a:r>
              <a:rPr lang="en-US" sz="1600" dirty="0" smtClean="0">
                <a:solidFill>
                  <a:srgbClr val="0070C0"/>
                </a:solidFill>
                <a:latin typeface="Arial" panose="020B0604020202020204" pitchFamily="34" charset="0"/>
                <a:cs typeface="Arial" panose="020B0604020202020204" pitchFamily="34" charset="0"/>
              </a:rPr>
              <a:t>Available under Part 50</a:t>
            </a:r>
          </a:p>
          <a:p>
            <a:r>
              <a:rPr lang="en-US" sz="1600" dirty="0" smtClean="0">
                <a:solidFill>
                  <a:srgbClr val="0070C0"/>
                </a:solidFill>
                <a:latin typeface="Arial" panose="020B0604020202020204" pitchFamily="34" charset="0"/>
                <a:cs typeface="Arial" panose="020B0604020202020204" pitchFamily="34" charset="0"/>
              </a:rPr>
              <a:t>and Part 52</a:t>
            </a:r>
            <a:endParaRPr lang="en-US" sz="1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5037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Prototype Plants</a:t>
            </a:r>
            <a:endParaRPr lang="en-US" dirty="0"/>
          </a:p>
        </p:txBody>
      </p:sp>
      <p:sp>
        <p:nvSpPr>
          <p:cNvPr id="4" name="Slide Number Placeholder 3"/>
          <p:cNvSpPr>
            <a:spLocks noGrp="1"/>
          </p:cNvSpPr>
          <p:nvPr>
            <p:ph type="sldNum" sz="quarter" idx="4"/>
          </p:nvPr>
        </p:nvSpPr>
        <p:spPr/>
        <p:txBody>
          <a:bodyPr/>
          <a:lstStyle/>
          <a:p>
            <a:fld id="{5026D1B3-9BC9-4D17-9828-526743FC0E93}" type="slidenum">
              <a:rPr lang="en-US" smtClean="0"/>
              <a:pPr/>
              <a:t>5</a:t>
            </a:fld>
            <a:endParaRPr lang="en-US"/>
          </a:p>
        </p:txBody>
      </p:sp>
      <p:sp>
        <p:nvSpPr>
          <p:cNvPr id="5" name="Content Placeholder 4"/>
          <p:cNvSpPr>
            <a:spLocks noGrp="1"/>
          </p:cNvSpPr>
          <p:nvPr>
            <p:ph idx="1"/>
          </p:nvPr>
        </p:nvSpPr>
        <p:spPr/>
        <p:txBody>
          <a:bodyPr>
            <a:normAutofit/>
          </a:bodyPr>
          <a:lstStyle/>
          <a:p>
            <a:r>
              <a:rPr lang="en-US" b="1" dirty="0" smtClean="0">
                <a:solidFill>
                  <a:srgbClr val="C00000"/>
                </a:solidFill>
              </a:rPr>
              <a:t>Prototype is a first-of-a-kind plant and can be full size.</a:t>
            </a:r>
            <a:endParaRPr lang="en-US" b="1" dirty="0">
              <a:solidFill>
                <a:srgbClr val="C00000"/>
              </a:solidFill>
            </a:endParaRPr>
          </a:p>
        </p:txBody>
      </p:sp>
      <p:sp>
        <p:nvSpPr>
          <p:cNvPr id="28" name="TextBox 27"/>
          <p:cNvSpPr txBox="1"/>
          <p:nvPr/>
        </p:nvSpPr>
        <p:spPr>
          <a:xfrm>
            <a:off x="4572000" y="2204669"/>
            <a:ext cx="3366390" cy="3785652"/>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Additional safety features will be required to protect public health and safety.</a:t>
            </a:r>
          </a:p>
          <a:p>
            <a:endParaRPr lang="en-US" sz="2000" dirty="0">
              <a:latin typeface="Arial" panose="020B0604020202020204" pitchFamily="34" charset="0"/>
              <a:cs typeface="Arial" panose="020B0604020202020204" pitchFamily="34" charset="0"/>
            </a:endParaRPr>
          </a:p>
          <a:p>
            <a:r>
              <a:rPr lang="en-US" sz="2000" dirty="0" smtClean="0">
                <a:solidFill>
                  <a:srgbClr val="C00000"/>
                </a:solidFill>
                <a:latin typeface="Arial" panose="020B0604020202020204" pitchFamily="34" charset="0"/>
                <a:cs typeface="Arial" panose="020B0604020202020204" pitchFamily="34" charset="0"/>
              </a:rPr>
              <a:t>Tests can be run and used in further licensing.</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Available using Part 50 or Part 52.</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NRC is developing guidance for this option.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872" y="2641540"/>
            <a:ext cx="2786062" cy="212247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6243" y="4903513"/>
            <a:ext cx="908100" cy="1362150"/>
          </a:xfrm>
          <a:prstGeom prst="rect">
            <a:avLst/>
          </a:prstGeom>
        </p:spPr>
      </p:pic>
      <p:cxnSp>
        <p:nvCxnSpPr>
          <p:cNvPr id="11" name="Curved Connector 10"/>
          <p:cNvCxnSpPr/>
          <p:nvPr/>
        </p:nvCxnSpPr>
        <p:spPr>
          <a:xfrm rot="16200000" flipH="1">
            <a:off x="2202440" y="4574901"/>
            <a:ext cx="804152" cy="657225"/>
          </a:xfrm>
          <a:prstGeom prst="curvedConnector3">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433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NuScale</a:t>
            </a:r>
            <a:r>
              <a:rPr lang="en-US" dirty="0" smtClean="0"/>
              <a:t> Small Modular Reactor Design</a:t>
            </a:r>
            <a:endParaRPr lang="en-US" dirty="0"/>
          </a:p>
        </p:txBody>
      </p:sp>
      <p:sp>
        <p:nvSpPr>
          <p:cNvPr id="4" name="Slide Number Placeholder 3"/>
          <p:cNvSpPr>
            <a:spLocks noGrp="1"/>
          </p:cNvSpPr>
          <p:nvPr>
            <p:ph type="sldNum" sz="quarter" idx="4"/>
          </p:nvPr>
        </p:nvSpPr>
        <p:spPr/>
        <p:txBody>
          <a:bodyPr/>
          <a:lstStyle/>
          <a:p>
            <a:fld id="{5026D1B3-9BC9-4D17-9828-526743FC0E93}" type="slidenum">
              <a:rPr lang="en-US" smtClean="0"/>
              <a:pPr/>
              <a:t>6</a:t>
            </a:fld>
            <a:endParaRPr lang="en-US"/>
          </a:p>
        </p:txBody>
      </p:sp>
      <p:pic>
        <p:nvPicPr>
          <p:cNvPr id="5" name="Picture 6" descr="http://www.world-nuclear-news.org/uploadedImages/wnn/Images/NuScale%20SMR%20cross%20section%20-%2046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6597" y="3958944"/>
            <a:ext cx="4381500" cy="23812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32069" y="1940837"/>
            <a:ext cx="4911360" cy="1815882"/>
          </a:xfrm>
          <a:prstGeom prst="rect">
            <a:avLst/>
          </a:prstGeom>
        </p:spPr>
        <p:txBody>
          <a:bodyPr wrap="square">
            <a:spAutoFit/>
          </a:bodyPr>
          <a:lstStyle/>
          <a:p>
            <a:pPr marL="800100" lvl="1" indent="-342900">
              <a:buFont typeface="Wingdings" panose="05000000000000000000" pitchFamily="2" charset="2"/>
              <a:buChar char="Ø"/>
            </a:pPr>
            <a:r>
              <a:rPr lang="en-US" sz="1600" dirty="0" smtClean="0">
                <a:solidFill>
                  <a:srgbClr val="002060"/>
                </a:solidFill>
                <a:latin typeface="Arial Black" panose="020B0A04020102020204" pitchFamily="34" charset="0"/>
              </a:rPr>
              <a:t>Passive safety</a:t>
            </a:r>
          </a:p>
          <a:p>
            <a:pPr marL="800100" lvl="1" indent="-342900">
              <a:buFont typeface="Wingdings" panose="05000000000000000000" pitchFamily="2" charset="2"/>
              <a:buChar char="Ø"/>
            </a:pPr>
            <a:r>
              <a:rPr lang="en-US" sz="1600" dirty="0" smtClean="0">
                <a:solidFill>
                  <a:srgbClr val="002060"/>
                </a:solidFill>
                <a:latin typeface="Arial Black" panose="020B0A04020102020204" pitchFamily="34" charset="0"/>
              </a:rPr>
              <a:t>light-water </a:t>
            </a:r>
            <a:r>
              <a:rPr lang="en-US" sz="1600" dirty="0">
                <a:solidFill>
                  <a:srgbClr val="002060"/>
                </a:solidFill>
                <a:latin typeface="Arial Black" panose="020B0A04020102020204" pitchFamily="34" charset="0"/>
              </a:rPr>
              <a:t>integral pressurized water reactor (</a:t>
            </a:r>
            <a:r>
              <a:rPr lang="en-US" sz="1600" dirty="0" err="1">
                <a:solidFill>
                  <a:srgbClr val="002060"/>
                </a:solidFill>
                <a:latin typeface="Arial Black" panose="020B0A04020102020204" pitchFamily="34" charset="0"/>
              </a:rPr>
              <a:t>iPWR</a:t>
            </a:r>
            <a:r>
              <a:rPr lang="en-US" sz="1600" dirty="0" smtClean="0">
                <a:solidFill>
                  <a:srgbClr val="002060"/>
                </a:solidFill>
                <a:latin typeface="Arial Black" panose="020B0A04020102020204" pitchFamily="34" charset="0"/>
              </a:rPr>
              <a:t>)</a:t>
            </a:r>
          </a:p>
          <a:p>
            <a:pPr marL="800100" lvl="1" indent="-342900">
              <a:buFont typeface="Wingdings" panose="05000000000000000000" pitchFamily="2" charset="2"/>
              <a:buChar char="Ø"/>
            </a:pPr>
            <a:r>
              <a:rPr lang="en-US" sz="1600" dirty="0" smtClean="0">
                <a:solidFill>
                  <a:srgbClr val="002060"/>
                </a:solidFill>
                <a:latin typeface="Arial Black" panose="020B0A04020102020204" pitchFamily="34" charset="0"/>
              </a:rPr>
              <a:t>Internal </a:t>
            </a:r>
            <a:r>
              <a:rPr lang="en-US" sz="1600" dirty="0">
                <a:solidFill>
                  <a:srgbClr val="002060"/>
                </a:solidFill>
                <a:latin typeface="Arial Black" panose="020B0A04020102020204" pitchFamily="34" charset="0"/>
              </a:rPr>
              <a:t>helical steam generator </a:t>
            </a:r>
            <a:endParaRPr lang="en-US" sz="1600" dirty="0" smtClean="0">
              <a:solidFill>
                <a:srgbClr val="002060"/>
              </a:solidFill>
              <a:latin typeface="Arial Black" panose="020B0A04020102020204" pitchFamily="34" charset="0"/>
            </a:endParaRPr>
          </a:p>
          <a:p>
            <a:pPr marL="800100" lvl="1" indent="-342900">
              <a:buFont typeface="Wingdings" panose="05000000000000000000" pitchFamily="2" charset="2"/>
              <a:buChar char="Ø"/>
            </a:pPr>
            <a:r>
              <a:rPr lang="en-US" sz="1600" dirty="0" smtClean="0">
                <a:solidFill>
                  <a:srgbClr val="002060"/>
                </a:solidFill>
                <a:latin typeface="Arial Black" panose="020B0A04020102020204" pitchFamily="34" charset="0"/>
              </a:rPr>
              <a:t>and </a:t>
            </a:r>
            <a:r>
              <a:rPr lang="en-US" sz="1600" dirty="0" smtClean="0">
                <a:solidFill>
                  <a:srgbClr val="002060"/>
                </a:solidFill>
                <a:latin typeface="Arial Black" panose="020B0A04020102020204" pitchFamily="34" charset="0"/>
              </a:rPr>
              <a:t>pressurizer</a:t>
            </a:r>
          </a:p>
          <a:p>
            <a:pPr marL="800100" lvl="1" indent="-342900">
              <a:buFont typeface="Wingdings" panose="05000000000000000000" pitchFamily="2" charset="2"/>
              <a:buChar char="Ø"/>
            </a:pPr>
            <a:r>
              <a:rPr lang="en-US" sz="1600" dirty="0" smtClean="0">
                <a:solidFill>
                  <a:srgbClr val="002060"/>
                </a:solidFill>
                <a:latin typeface="Arial Black" panose="020B0A04020102020204" pitchFamily="34" charset="0"/>
              </a:rPr>
              <a:t>Electric </a:t>
            </a:r>
            <a:r>
              <a:rPr lang="en-US" sz="1600" dirty="0">
                <a:solidFill>
                  <a:srgbClr val="002060"/>
                </a:solidFill>
                <a:latin typeface="Arial Black" panose="020B0A04020102020204" pitchFamily="34" charset="0"/>
              </a:rPr>
              <a:t>output of 50 </a:t>
            </a:r>
            <a:r>
              <a:rPr lang="en-US" sz="1600" dirty="0" err="1">
                <a:solidFill>
                  <a:srgbClr val="002060"/>
                </a:solidFill>
                <a:latin typeface="Arial Black" panose="020B0A04020102020204" pitchFamily="34" charset="0"/>
              </a:rPr>
              <a:t>MWe</a:t>
            </a:r>
            <a:endParaRPr lang="en-US" sz="1600" dirty="0">
              <a:solidFill>
                <a:srgbClr val="002060"/>
              </a:solidFill>
              <a:latin typeface="Arial Black" panose="020B0A04020102020204" pitchFamily="34" charset="0"/>
            </a:endParaRPr>
          </a:p>
          <a:p>
            <a:pPr marL="800100" lvl="1" indent="-342900">
              <a:buFont typeface="Wingdings" panose="05000000000000000000" pitchFamily="2" charset="2"/>
              <a:buChar char="Ø"/>
            </a:pPr>
            <a:r>
              <a:rPr lang="en-US" sz="1600" dirty="0">
                <a:solidFill>
                  <a:srgbClr val="002060"/>
                </a:solidFill>
                <a:latin typeface="Arial Black" panose="020B0A04020102020204" pitchFamily="34" charset="0"/>
              </a:rPr>
              <a:t>Up to 12 </a:t>
            </a:r>
            <a:r>
              <a:rPr lang="en-US" sz="1600" dirty="0" smtClean="0">
                <a:solidFill>
                  <a:srgbClr val="002060"/>
                </a:solidFill>
                <a:latin typeface="Arial Black" panose="020B0A04020102020204" pitchFamily="34" charset="0"/>
              </a:rPr>
              <a:t>modules</a:t>
            </a:r>
            <a:endParaRPr lang="en-US" sz="1600" dirty="0">
              <a:solidFill>
                <a:srgbClr val="002060"/>
              </a:solidFill>
              <a:latin typeface="Arial Black" panose="020B0A04020102020204" pitchFamily="34" charset="0"/>
            </a:endParaRPr>
          </a:p>
        </p:txBody>
      </p:sp>
      <p:sp>
        <p:nvSpPr>
          <p:cNvPr id="11" name="TextBox 10"/>
          <p:cNvSpPr txBox="1"/>
          <p:nvPr/>
        </p:nvSpPr>
        <p:spPr>
          <a:xfrm>
            <a:off x="883840" y="1339485"/>
            <a:ext cx="4027013" cy="400110"/>
          </a:xfrm>
          <a:prstGeom prst="rect">
            <a:avLst/>
          </a:prstGeom>
          <a:noFill/>
        </p:spPr>
        <p:txBody>
          <a:bodyPr wrap="square" rtlCol="0">
            <a:spAutoFit/>
          </a:bodyPr>
          <a:lstStyle/>
          <a:p>
            <a:r>
              <a:rPr lang="en-US" sz="2000" dirty="0" smtClean="0">
                <a:solidFill>
                  <a:schemeClr val="accent2"/>
                </a:solidFill>
                <a:latin typeface="Arial" panose="020B0604020202020204" pitchFamily="34" charset="0"/>
                <a:cs typeface="Arial" panose="020B0604020202020204" pitchFamily="34" charset="0"/>
              </a:rPr>
              <a:t>NRC design review is underway.</a:t>
            </a:r>
            <a:endParaRPr lang="en-US" sz="2000" dirty="0" smtClean="0">
              <a:solidFill>
                <a:schemeClr val="accent2"/>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429" y="1811612"/>
            <a:ext cx="3285053" cy="4528582"/>
          </a:xfrm>
          <a:prstGeom prst="rect">
            <a:avLst/>
          </a:prstGeom>
        </p:spPr>
      </p:pic>
      <p:sp>
        <p:nvSpPr>
          <p:cNvPr id="12" name="TextBox 11"/>
          <p:cNvSpPr txBox="1"/>
          <p:nvPr/>
        </p:nvSpPr>
        <p:spPr>
          <a:xfrm>
            <a:off x="5245282" y="1370263"/>
            <a:ext cx="3081345" cy="369332"/>
          </a:xfrm>
          <a:prstGeom prst="rect">
            <a:avLst/>
          </a:prstGeom>
          <a:noFill/>
        </p:spPr>
        <p:txBody>
          <a:bodyPr wrap="square" rtlCol="0">
            <a:spAutoFit/>
          </a:bodyPr>
          <a:lstStyle/>
          <a:p>
            <a:r>
              <a:rPr lang="en-US" dirty="0" smtClean="0">
                <a:solidFill>
                  <a:schemeClr val="accent2"/>
                </a:solidFill>
                <a:latin typeface="Arial" panose="020B0604020202020204" pitchFamily="34" charset="0"/>
                <a:cs typeface="Arial" panose="020B0604020202020204" pitchFamily="34" charset="0"/>
              </a:rPr>
              <a:t>Accidents are designed out!</a:t>
            </a:r>
          </a:p>
        </p:txBody>
      </p:sp>
    </p:spTree>
    <p:extLst>
      <p:ext uri="{BB962C8B-B14F-4D97-AF65-F5344CB8AC3E}">
        <p14:creationId xmlns:p14="http://schemas.microsoft.com/office/powerpoint/2010/main" val="3601258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NuScale</a:t>
            </a:r>
            <a:r>
              <a:rPr lang="en-US" dirty="0" smtClean="0"/>
              <a:t> Construction and Siting</a:t>
            </a:r>
            <a:endParaRPr lang="en-US" dirty="0"/>
          </a:p>
        </p:txBody>
      </p:sp>
      <p:sp>
        <p:nvSpPr>
          <p:cNvPr id="4" name="Slide Number Placeholder 3"/>
          <p:cNvSpPr>
            <a:spLocks noGrp="1"/>
          </p:cNvSpPr>
          <p:nvPr>
            <p:ph type="sldNum" sz="quarter" idx="4"/>
          </p:nvPr>
        </p:nvSpPr>
        <p:spPr/>
        <p:txBody>
          <a:bodyPr/>
          <a:lstStyle/>
          <a:p>
            <a:fld id="{5026D1B3-9BC9-4D17-9828-526743FC0E93}" type="slidenum">
              <a:rPr lang="en-US" smtClean="0"/>
              <a:pPr/>
              <a:t>7</a:t>
            </a:fld>
            <a:endParaRPr lang="en-US"/>
          </a:p>
        </p:txBody>
      </p:sp>
      <p:pic>
        <p:nvPicPr>
          <p:cNvPr id="5" name="Content Placeholder 4"/>
          <p:cNvPicPr>
            <a:picLocks noGrp="1" noChangeAspect="1"/>
          </p:cNvPicPr>
          <p:nvPr>
            <p:ph idx="1"/>
          </p:nvPr>
        </p:nvPicPr>
        <p:blipFill>
          <a:blip r:embed="rId2"/>
          <a:stretch>
            <a:fillRect/>
          </a:stretch>
        </p:blipFill>
        <p:spPr>
          <a:xfrm>
            <a:off x="746549" y="3196709"/>
            <a:ext cx="3825451" cy="268541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2966" y="3196709"/>
            <a:ext cx="3928433" cy="2685416"/>
          </a:xfrm>
          <a:prstGeom prst="rect">
            <a:avLst/>
          </a:prstGeom>
        </p:spPr>
      </p:pic>
      <p:sp>
        <p:nvSpPr>
          <p:cNvPr id="7" name="Rectangle 6"/>
          <p:cNvSpPr/>
          <p:nvPr/>
        </p:nvSpPr>
        <p:spPr>
          <a:xfrm>
            <a:off x="1082251" y="1879121"/>
            <a:ext cx="6449259" cy="707886"/>
          </a:xfrm>
          <a:prstGeom prst="rect">
            <a:avLst/>
          </a:prstGeom>
        </p:spPr>
        <p:txBody>
          <a:bodyPr wrap="square">
            <a:spAutoFit/>
          </a:bodyPr>
          <a:lstStyle/>
          <a:p>
            <a:pPr marL="285750" indent="-285750">
              <a:buFont typeface="Wingdings" panose="05000000000000000000" pitchFamily="2" charset="2"/>
              <a:buChar char="Ø"/>
            </a:pPr>
            <a:r>
              <a:rPr lang="en-US" sz="2000" dirty="0">
                <a:solidFill>
                  <a:srgbClr val="002060"/>
                </a:solidFill>
                <a:latin typeface="Arial Black" panose="020B0A04020102020204" pitchFamily="34" charset="0"/>
              </a:rPr>
              <a:t>Factory built</a:t>
            </a:r>
          </a:p>
          <a:p>
            <a:pPr marL="285750" indent="-285750">
              <a:buFont typeface="Wingdings" panose="05000000000000000000" pitchFamily="2" charset="2"/>
              <a:buChar char="Ø"/>
            </a:pPr>
            <a:r>
              <a:rPr lang="en-US" sz="2000" dirty="0">
                <a:solidFill>
                  <a:srgbClr val="002060"/>
                </a:solidFill>
                <a:latin typeface="Arial Black" panose="020B0A04020102020204" pitchFamily="34" charset="0"/>
              </a:rPr>
              <a:t>Modules delivered by barge, truck, or </a:t>
            </a:r>
            <a:r>
              <a:rPr lang="en-US" sz="2000" dirty="0" smtClean="0">
                <a:solidFill>
                  <a:srgbClr val="002060"/>
                </a:solidFill>
                <a:latin typeface="Arial Black" panose="020B0A04020102020204" pitchFamily="34" charset="0"/>
              </a:rPr>
              <a:t>train</a:t>
            </a:r>
            <a:endParaRPr lang="en-US" sz="2000" dirty="0">
              <a:solidFill>
                <a:srgbClr val="002060"/>
              </a:solidFill>
            </a:endParaRPr>
          </a:p>
        </p:txBody>
      </p:sp>
      <p:sp>
        <p:nvSpPr>
          <p:cNvPr id="11" name="Rectangle 10"/>
          <p:cNvSpPr/>
          <p:nvPr/>
        </p:nvSpPr>
        <p:spPr>
          <a:xfrm>
            <a:off x="1002829" y="1321536"/>
            <a:ext cx="3847528" cy="461665"/>
          </a:xfrm>
          <a:prstGeom prst="rect">
            <a:avLst/>
          </a:prstGeom>
        </p:spPr>
        <p:txBody>
          <a:bodyPr wrap="none">
            <a:spAutoFit/>
          </a:bodyPr>
          <a:lstStyle/>
          <a:p>
            <a:r>
              <a:rPr lang="en-US" sz="2400" dirty="0" smtClean="0">
                <a:solidFill>
                  <a:srgbClr val="C00000"/>
                </a:solidFill>
                <a:latin typeface="Arial" panose="020B0604020202020204" pitchFamily="34" charset="0"/>
                <a:cs typeface="Arial" panose="020B0604020202020204" pitchFamily="34" charset="0"/>
              </a:rPr>
              <a:t>Remote siting is facilitated.</a:t>
            </a:r>
            <a:endParaRPr lang="en-US" sz="2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059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NRC History with Advanced Reactors</a:t>
            </a:r>
            <a:endParaRPr lang="en-US" dirty="0"/>
          </a:p>
        </p:txBody>
      </p:sp>
      <p:sp>
        <p:nvSpPr>
          <p:cNvPr id="4" name="Slide Number Placeholder 3"/>
          <p:cNvSpPr>
            <a:spLocks noGrp="1"/>
          </p:cNvSpPr>
          <p:nvPr>
            <p:ph type="sldNum" sz="quarter" idx="4"/>
          </p:nvPr>
        </p:nvSpPr>
        <p:spPr/>
        <p:txBody>
          <a:bodyPr/>
          <a:lstStyle/>
          <a:p>
            <a:fld id="{5026D1B3-9BC9-4D17-9828-526743FC0E93}" type="slidenum">
              <a:rPr lang="en-US" smtClean="0"/>
              <a:pPr/>
              <a:t>8</a:t>
            </a:fld>
            <a:endParaRPr lang="en-US"/>
          </a:p>
        </p:txBody>
      </p:sp>
      <p:sp>
        <p:nvSpPr>
          <p:cNvPr id="5" name="Content Placeholder 2"/>
          <p:cNvSpPr>
            <a:spLocks noGrp="1"/>
          </p:cNvSpPr>
          <p:nvPr>
            <p:ph idx="1"/>
          </p:nvPr>
        </p:nvSpPr>
        <p:spPr>
          <a:xfrm>
            <a:off x="762000" y="1243012"/>
            <a:ext cx="7620000" cy="5113338"/>
          </a:xfrm>
        </p:spPr>
        <p:txBody>
          <a:bodyPr>
            <a:normAutofit fontScale="77500" lnSpcReduction="20000"/>
          </a:bodyPr>
          <a:lstStyle/>
          <a:p>
            <a:r>
              <a:rPr lang="en-US" sz="3100" dirty="0" smtClean="0"/>
              <a:t>The NRC </a:t>
            </a:r>
            <a:r>
              <a:rPr lang="en-US" sz="3100" dirty="0"/>
              <a:t>could review and license a non-LWR </a:t>
            </a:r>
            <a:r>
              <a:rPr lang="en-US" sz="3100" dirty="0" smtClean="0"/>
              <a:t>today.</a:t>
            </a:r>
          </a:p>
          <a:p>
            <a:pPr marL="342900" indent="-342900">
              <a:buFont typeface="Wingdings" panose="05000000000000000000" pitchFamily="2" charset="2"/>
              <a:buChar char="Ø"/>
            </a:pPr>
            <a:r>
              <a:rPr lang="en-US" dirty="0">
                <a:solidFill>
                  <a:srgbClr val="002060"/>
                </a:solidFill>
              </a:rPr>
              <a:t>Between 1951 </a:t>
            </a:r>
            <a:r>
              <a:rPr lang="en-US" dirty="0" smtClean="0">
                <a:solidFill>
                  <a:srgbClr val="002060"/>
                </a:solidFill>
              </a:rPr>
              <a:t>– 2010, the AEC/NRC reviewed 20 non-LWRs</a:t>
            </a:r>
          </a:p>
          <a:p>
            <a:pPr lvl="1">
              <a:buFont typeface="Wingdings" panose="05000000000000000000" pitchFamily="2" charset="2"/>
              <a:buChar char="Ø"/>
            </a:pPr>
            <a:r>
              <a:rPr lang="en-US" sz="2100" dirty="0" smtClean="0">
                <a:solidFill>
                  <a:srgbClr val="002060"/>
                </a:solidFill>
              </a:rPr>
              <a:t>Liquid metal</a:t>
            </a:r>
            <a:endParaRPr lang="en-US" sz="2100" dirty="0">
              <a:solidFill>
                <a:srgbClr val="002060"/>
              </a:solidFill>
            </a:endParaRPr>
          </a:p>
          <a:p>
            <a:pPr marL="457200" lvl="2" indent="0">
              <a:buNone/>
            </a:pPr>
            <a:r>
              <a:rPr lang="en-US" dirty="0" smtClean="0">
                <a:solidFill>
                  <a:srgbClr val="002060"/>
                </a:solidFill>
              </a:rPr>
              <a:t>	Fermi 1 -- CP </a:t>
            </a:r>
            <a:r>
              <a:rPr lang="en-US" dirty="0">
                <a:solidFill>
                  <a:srgbClr val="002060"/>
                </a:solidFill>
              </a:rPr>
              <a:t>in 1956, OL in 1963, shutdown in </a:t>
            </a:r>
            <a:r>
              <a:rPr lang="en-US" dirty="0" smtClean="0">
                <a:solidFill>
                  <a:srgbClr val="002060"/>
                </a:solidFill>
              </a:rPr>
              <a:t>1972</a:t>
            </a:r>
          </a:p>
          <a:p>
            <a:pPr marL="457200" lvl="2" indent="0">
              <a:buNone/>
            </a:pPr>
            <a:endParaRPr lang="en-US" dirty="0">
              <a:solidFill>
                <a:srgbClr val="002060"/>
              </a:solidFill>
            </a:endParaRPr>
          </a:p>
          <a:p>
            <a:pPr lvl="1">
              <a:buFont typeface="Wingdings" panose="05000000000000000000" pitchFamily="2" charset="2"/>
              <a:buChar char="Ø"/>
            </a:pPr>
            <a:r>
              <a:rPr lang="en-US" sz="2100" dirty="0" smtClean="0">
                <a:solidFill>
                  <a:srgbClr val="002060"/>
                </a:solidFill>
              </a:rPr>
              <a:t>HTGR</a:t>
            </a:r>
          </a:p>
          <a:p>
            <a:pPr marL="457200" lvl="2" indent="0">
              <a:buNone/>
            </a:pPr>
            <a:r>
              <a:rPr lang="en-US" dirty="0" smtClean="0">
                <a:solidFill>
                  <a:srgbClr val="002060"/>
                </a:solidFill>
              </a:rPr>
              <a:t>	Fort St. </a:t>
            </a:r>
            <a:r>
              <a:rPr lang="en-US" dirty="0" err="1" smtClean="0">
                <a:solidFill>
                  <a:srgbClr val="002060"/>
                </a:solidFill>
              </a:rPr>
              <a:t>Vrain</a:t>
            </a:r>
            <a:r>
              <a:rPr lang="en-US" dirty="0" smtClean="0">
                <a:solidFill>
                  <a:srgbClr val="002060"/>
                </a:solidFill>
              </a:rPr>
              <a:t> -- CP in 1968, OL in 1973, shutdown in 1989</a:t>
            </a:r>
          </a:p>
          <a:p>
            <a:pPr marL="457200" lvl="2" indent="0">
              <a:buNone/>
            </a:pPr>
            <a:r>
              <a:rPr lang="en-US" dirty="0" smtClean="0">
                <a:solidFill>
                  <a:srgbClr val="002060"/>
                </a:solidFill>
              </a:rPr>
              <a:t>	Peach Bottom -- , CP in 1961, OL in 1966, shutdown in 1974</a:t>
            </a:r>
          </a:p>
          <a:p>
            <a:pPr marL="457200" lvl="2" indent="0">
              <a:buNone/>
            </a:pPr>
            <a:endParaRPr lang="en-US" dirty="0" smtClean="0">
              <a:solidFill>
                <a:srgbClr val="002060"/>
              </a:solidFill>
            </a:endParaRPr>
          </a:p>
          <a:p>
            <a:pPr lvl="1">
              <a:buFont typeface="Wingdings" panose="05000000000000000000" pitchFamily="2" charset="2"/>
              <a:buChar char="Ø"/>
            </a:pPr>
            <a:r>
              <a:rPr lang="en-US" sz="2100" dirty="0" smtClean="0">
                <a:solidFill>
                  <a:srgbClr val="002060"/>
                </a:solidFill>
              </a:rPr>
              <a:t>Thorium fuel cycle in </a:t>
            </a:r>
            <a:r>
              <a:rPr lang="en-US" sz="2100" dirty="0" err="1" smtClean="0">
                <a:solidFill>
                  <a:srgbClr val="002060"/>
                </a:solidFill>
              </a:rPr>
              <a:t>Shippingport</a:t>
            </a:r>
            <a:r>
              <a:rPr lang="en-US" sz="2100" dirty="0" smtClean="0">
                <a:solidFill>
                  <a:srgbClr val="002060"/>
                </a:solidFill>
              </a:rPr>
              <a:t>, 3rd core</a:t>
            </a:r>
          </a:p>
          <a:p>
            <a:pPr marL="182880" lvl="1" indent="0">
              <a:buNone/>
            </a:pPr>
            <a:endParaRPr lang="en-US" dirty="0" smtClean="0">
              <a:solidFill>
                <a:srgbClr val="002060"/>
              </a:solidFill>
            </a:endParaRPr>
          </a:p>
          <a:p>
            <a:pPr lvl="1">
              <a:buFont typeface="Wingdings" panose="05000000000000000000" pitchFamily="2" charset="2"/>
              <a:buChar char="Ø"/>
            </a:pPr>
            <a:r>
              <a:rPr lang="en-US" sz="2100" dirty="0" smtClean="0">
                <a:solidFill>
                  <a:srgbClr val="002060"/>
                </a:solidFill>
              </a:rPr>
              <a:t>Construction Permit for Clinch River breeder reactor in 1983 </a:t>
            </a:r>
          </a:p>
          <a:p>
            <a:pPr marL="182880" lvl="1" indent="0">
              <a:buNone/>
            </a:pPr>
            <a:endParaRPr lang="en-US" dirty="0" smtClean="0">
              <a:solidFill>
                <a:srgbClr val="002060"/>
              </a:solidFill>
            </a:endParaRPr>
          </a:p>
          <a:p>
            <a:pPr lvl="1">
              <a:buFont typeface="Wingdings" panose="05000000000000000000" pitchFamily="2" charset="2"/>
              <a:buChar char="Ø"/>
            </a:pPr>
            <a:r>
              <a:rPr lang="en-US" sz="2100" dirty="0">
                <a:solidFill>
                  <a:srgbClr val="002060"/>
                </a:solidFill>
              </a:rPr>
              <a:t>P</a:t>
            </a:r>
            <a:r>
              <a:rPr lang="en-US" sz="2100" dirty="0" smtClean="0">
                <a:solidFill>
                  <a:srgbClr val="002060"/>
                </a:solidFill>
              </a:rPr>
              <a:t>reliminary SERs </a:t>
            </a:r>
          </a:p>
          <a:p>
            <a:pPr marL="457200" lvl="2" indent="0">
              <a:buNone/>
            </a:pPr>
            <a:r>
              <a:rPr lang="en-US" dirty="0" smtClean="0">
                <a:solidFill>
                  <a:srgbClr val="002060"/>
                </a:solidFill>
              </a:rPr>
              <a:t>	PRISM (1990’s), SAFR (1991), </a:t>
            </a:r>
            <a:r>
              <a:rPr lang="en-US" dirty="0" err="1">
                <a:solidFill>
                  <a:srgbClr val="002060"/>
                </a:solidFill>
              </a:rPr>
              <a:t>mHTGR</a:t>
            </a:r>
            <a:r>
              <a:rPr lang="en-US" dirty="0">
                <a:solidFill>
                  <a:srgbClr val="002060"/>
                </a:solidFill>
              </a:rPr>
              <a:t> (1995), </a:t>
            </a:r>
            <a:r>
              <a:rPr lang="en-US" dirty="0" smtClean="0">
                <a:solidFill>
                  <a:srgbClr val="002060"/>
                </a:solidFill>
              </a:rPr>
              <a:t>ACR-700 (2004), PBMR </a:t>
            </a:r>
            <a:r>
              <a:rPr lang="en-US" dirty="0">
                <a:solidFill>
                  <a:srgbClr val="002060"/>
                </a:solidFill>
              </a:rPr>
              <a:t>(2010</a:t>
            </a:r>
            <a:r>
              <a:rPr lang="en-US" dirty="0" smtClean="0">
                <a:solidFill>
                  <a:srgbClr val="002060"/>
                </a:solidFill>
              </a:rPr>
              <a:t>) </a:t>
            </a:r>
          </a:p>
          <a:p>
            <a:pPr marL="457200" lvl="2" indent="0">
              <a:buNone/>
            </a:pPr>
            <a:endParaRPr lang="en-US" dirty="0" smtClean="0">
              <a:solidFill>
                <a:srgbClr val="002060"/>
              </a:solidFill>
            </a:endParaRPr>
          </a:p>
          <a:p>
            <a:pPr marL="342900" indent="-342900">
              <a:buFont typeface="Wingdings" panose="05000000000000000000" pitchFamily="2" charset="2"/>
              <a:buChar char="Ø"/>
            </a:pPr>
            <a:r>
              <a:rPr lang="en-US" dirty="0">
                <a:solidFill>
                  <a:srgbClr val="002060"/>
                </a:solidFill>
              </a:rPr>
              <a:t>The NRC needs to be </a:t>
            </a:r>
            <a:r>
              <a:rPr lang="en-US" b="1" dirty="0">
                <a:solidFill>
                  <a:srgbClr val="C00000"/>
                </a:solidFill>
              </a:rPr>
              <a:t>efficient, effective and </a:t>
            </a:r>
            <a:r>
              <a:rPr lang="en-US" b="1" dirty="0" smtClean="0">
                <a:solidFill>
                  <a:srgbClr val="C00000"/>
                </a:solidFill>
              </a:rPr>
              <a:t>flexible</a:t>
            </a:r>
          </a:p>
          <a:p>
            <a:pPr marL="800100" lvl="1" indent="-342900">
              <a:buFont typeface="Wingdings" panose="05000000000000000000" pitchFamily="2" charset="2"/>
              <a:buChar char="Ø"/>
            </a:pPr>
            <a:r>
              <a:rPr lang="en-US" dirty="0" smtClean="0">
                <a:solidFill>
                  <a:srgbClr val="002060"/>
                </a:solidFill>
              </a:rPr>
              <a:t>The </a:t>
            </a:r>
            <a:r>
              <a:rPr lang="en-US" dirty="0">
                <a:solidFill>
                  <a:srgbClr val="002060"/>
                </a:solidFill>
              </a:rPr>
              <a:t>NRC issued a CP for SHINE in 2016 (Moly-99 medical isotope facility)</a:t>
            </a:r>
          </a:p>
          <a:p>
            <a:pPr lvl="2"/>
            <a:endParaRPr lang="en-US" dirty="0" smtClean="0">
              <a:solidFill>
                <a:srgbClr val="002060"/>
              </a:solidFill>
            </a:endParaRPr>
          </a:p>
          <a:p>
            <a:pPr lvl="1"/>
            <a:endParaRPr lang="en-US" dirty="0" smtClean="0"/>
          </a:p>
        </p:txBody>
      </p:sp>
    </p:spTree>
    <p:extLst>
      <p:ext uri="{BB962C8B-B14F-4D97-AF65-F5344CB8AC3E}">
        <p14:creationId xmlns:p14="http://schemas.microsoft.com/office/powerpoint/2010/main" val="2536049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Non-LWR Mission Readiness Roadmap</a:t>
            </a:r>
          </a:p>
        </p:txBody>
      </p:sp>
      <p:sp>
        <p:nvSpPr>
          <p:cNvPr id="3" name="Title 2"/>
          <p:cNvSpPr>
            <a:spLocks noGrp="1"/>
          </p:cNvSpPr>
          <p:nvPr>
            <p:ph type="title"/>
          </p:nvPr>
        </p:nvSpPr>
        <p:spPr/>
        <p:txBody>
          <a:bodyPr/>
          <a:lstStyle/>
          <a:p>
            <a:r>
              <a:rPr lang="en-US" dirty="0" smtClean="0"/>
              <a:t>NRC Vision and Strategy </a:t>
            </a:r>
            <a:endParaRPr lang="en-US" dirty="0"/>
          </a:p>
        </p:txBody>
      </p:sp>
      <p:sp>
        <p:nvSpPr>
          <p:cNvPr id="4" name="Slide Number Placeholder 3"/>
          <p:cNvSpPr>
            <a:spLocks noGrp="1"/>
          </p:cNvSpPr>
          <p:nvPr>
            <p:ph type="sldNum" sz="quarter" idx="4"/>
          </p:nvPr>
        </p:nvSpPr>
        <p:spPr/>
        <p:txBody>
          <a:bodyPr/>
          <a:lstStyle/>
          <a:p>
            <a:fld id="{5026D1B3-9BC9-4D17-9828-526743FC0E93}" type="slidenum">
              <a:rPr lang="en-US" smtClean="0"/>
              <a:pPr/>
              <a:t>9</a:t>
            </a:fld>
            <a:endParaRPr lang="en-US"/>
          </a:p>
        </p:txBody>
      </p:sp>
      <p:sp>
        <p:nvSpPr>
          <p:cNvPr id="6" name="Rounded Rectangle 5"/>
          <p:cNvSpPr/>
          <p:nvPr/>
        </p:nvSpPr>
        <p:spPr>
          <a:xfrm>
            <a:off x="2062490" y="3509947"/>
            <a:ext cx="4314208" cy="2365473"/>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STRATEGIC OBJECTIVES &amp; STRATEGIES</a:t>
            </a:r>
          </a:p>
          <a:p>
            <a:pPr algn="ctr"/>
            <a:endParaRPr lang="en-US" sz="2000" b="1" dirty="0" smtClean="0">
              <a:solidFill>
                <a:schemeClr val="tx1"/>
              </a:solidFill>
            </a:endParaRPr>
          </a:p>
          <a:p>
            <a:pPr algn="ctr"/>
            <a:endParaRPr lang="en-US" sz="1000" b="1" dirty="0">
              <a:solidFill>
                <a:schemeClr val="tx1"/>
              </a:solidFill>
            </a:endParaRPr>
          </a:p>
          <a:p>
            <a:pPr algn="ctr"/>
            <a:endParaRPr lang="en-US" sz="1000" b="1" dirty="0" smtClean="0">
              <a:solidFill>
                <a:schemeClr val="tx1"/>
              </a:solidFill>
            </a:endParaRPr>
          </a:p>
          <a:p>
            <a:pPr algn="ctr"/>
            <a:endParaRPr lang="en-US" sz="1000" b="1" dirty="0">
              <a:solidFill>
                <a:schemeClr val="tx1"/>
              </a:solidFill>
            </a:endParaRPr>
          </a:p>
          <a:p>
            <a:pPr algn="ctr"/>
            <a:endParaRPr lang="en-US" sz="1000" b="1" dirty="0" smtClean="0">
              <a:solidFill>
                <a:schemeClr val="tx1"/>
              </a:solidFill>
            </a:endParaRPr>
          </a:p>
          <a:p>
            <a:pPr algn="ctr"/>
            <a:endParaRPr lang="en-US" sz="1000" b="1" dirty="0">
              <a:solidFill>
                <a:schemeClr val="tx1"/>
              </a:solidFill>
            </a:endParaRPr>
          </a:p>
          <a:p>
            <a:pPr algn="ctr"/>
            <a:endParaRPr lang="en-US" sz="1000" b="1" dirty="0" smtClean="0">
              <a:solidFill>
                <a:schemeClr val="tx1"/>
              </a:solidFill>
            </a:endParaRPr>
          </a:p>
          <a:p>
            <a:pPr algn="ctr"/>
            <a:endParaRPr lang="en-US" sz="1000" b="1" dirty="0">
              <a:solidFill>
                <a:schemeClr val="tx1"/>
              </a:solidFill>
            </a:endParaRPr>
          </a:p>
          <a:p>
            <a:pPr algn="ctr"/>
            <a:endParaRPr lang="en-US" sz="1000" b="1" dirty="0" smtClean="0">
              <a:solidFill>
                <a:schemeClr val="tx1"/>
              </a:solidFill>
            </a:endParaRPr>
          </a:p>
          <a:p>
            <a:pPr algn="ctr"/>
            <a:endParaRPr lang="en-US" sz="1000" b="1" dirty="0" smtClean="0">
              <a:solidFill>
                <a:schemeClr val="tx1"/>
              </a:solidFill>
            </a:endParaRPr>
          </a:p>
        </p:txBody>
      </p:sp>
      <p:sp>
        <p:nvSpPr>
          <p:cNvPr id="7" name="Rounded Rectangle 6"/>
          <p:cNvSpPr/>
          <p:nvPr/>
        </p:nvSpPr>
        <p:spPr>
          <a:xfrm>
            <a:off x="3479743" y="1825292"/>
            <a:ext cx="1463040" cy="36576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MISSION</a:t>
            </a:r>
            <a:endParaRPr lang="en-US" sz="1600" dirty="0">
              <a:solidFill>
                <a:schemeClr val="tx1"/>
              </a:solidFill>
            </a:endParaRPr>
          </a:p>
        </p:txBody>
      </p:sp>
      <p:sp>
        <p:nvSpPr>
          <p:cNvPr id="8" name="Rounded Rectangle 7"/>
          <p:cNvSpPr/>
          <p:nvPr/>
        </p:nvSpPr>
        <p:spPr>
          <a:xfrm>
            <a:off x="3205423" y="2332990"/>
            <a:ext cx="2011680" cy="365760"/>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VISION</a:t>
            </a:r>
            <a:endParaRPr lang="en-US" sz="1600" dirty="0">
              <a:solidFill>
                <a:schemeClr val="tx1"/>
              </a:solidFill>
            </a:endParaRPr>
          </a:p>
        </p:txBody>
      </p:sp>
      <p:sp>
        <p:nvSpPr>
          <p:cNvPr id="9" name="Rounded Rectangle 8"/>
          <p:cNvSpPr/>
          <p:nvPr/>
        </p:nvSpPr>
        <p:spPr>
          <a:xfrm>
            <a:off x="2519623" y="2881630"/>
            <a:ext cx="3383280" cy="438761"/>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chemeClr val="tx1"/>
                </a:solidFill>
              </a:rPr>
              <a:t>STRATEGIC GOAL FOR NON-LWRs</a:t>
            </a:r>
            <a:endParaRPr lang="en-US" sz="1500" dirty="0">
              <a:solidFill>
                <a:schemeClr val="tx1"/>
              </a:solidFill>
            </a:endParaRPr>
          </a:p>
        </p:txBody>
      </p:sp>
      <p:sp>
        <p:nvSpPr>
          <p:cNvPr id="10" name="Rounded Rectangle 9"/>
          <p:cNvSpPr/>
          <p:nvPr/>
        </p:nvSpPr>
        <p:spPr>
          <a:xfrm>
            <a:off x="1516499" y="6057726"/>
            <a:ext cx="5406190" cy="365760"/>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IMPLEMENTATION ACTION PLANS &amp; TASK EXECUTION</a:t>
            </a:r>
          </a:p>
        </p:txBody>
      </p:sp>
      <p:cxnSp>
        <p:nvCxnSpPr>
          <p:cNvPr id="11" name="Straight Arrow Connector 10"/>
          <p:cNvCxnSpPr>
            <a:stCxn id="7" idx="2"/>
            <a:endCxn id="8" idx="0"/>
          </p:cNvCxnSpPr>
          <p:nvPr/>
        </p:nvCxnSpPr>
        <p:spPr>
          <a:xfrm>
            <a:off x="4211263" y="2191052"/>
            <a:ext cx="0" cy="1419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15" idx="1"/>
            <a:endCxn id="9" idx="3"/>
          </p:cNvCxnSpPr>
          <p:nvPr/>
        </p:nvCxnSpPr>
        <p:spPr>
          <a:xfrm flipH="1">
            <a:off x="5902903" y="3101010"/>
            <a:ext cx="734199" cy="1"/>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 idx="2"/>
            <a:endCxn id="6" idx="0"/>
          </p:cNvCxnSpPr>
          <p:nvPr/>
        </p:nvCxnSpPr>
        <p:spPr>
          <a:xfrm>
            <a:off x="4211263" y="3320391"/>
            <a:ext cx="8331" cy="1895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6" idx="2"/>
            <a:endCxn id="10" idx="0"/>
          </p:cNvCxnSpPr>
          <p:nvPr/>
        </p:nvCxnSpPr>
        <p:spPr>
          <a:xfrm>
            <a:off x="4219594" y="5875420"/>
            <a:ext cx="0" cy="1823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Rounded Rectangle 14"/>
          <p:cNvSpPr/>
          <p:nvPr/>
        </p:nvSpPr>
        <p:spPr>
          <a:xfrm>
            <a:off x="6637102" y="2645927"/>
            <a:ext cx="1636295" cy="910166"/>
          </a:xfrm>
          <a:prstGeom prst="roundRect">
            <a:avLst/>
          </a:prstGeom>
          <a:solidFill>
            <a:schemeClr val="bg1">
              <a:lumMod val="75000"/>
            </a:schemeClr>
          </a:solid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DOE non-LWR Vision &amp; Goals Alignment Point</a:t>
            </a:r>
          </a:p>
        </p:txBody>
      </p:sp>
      <p:cxnSp>
        <p:nvCxnSpPr>
          <p:cNvPr id="16" name="Straight Arrow Connector 15"/>
          <p:cNvCxnSpPr>
            <a:stCxn id="8" idx="2"/>
            <a:endCxn id="9" idx="0"/>
          </p:cNvCxnSpPr>
          <p:nvPr/>
        </p:nvCxnSpPr>
        <p:spPr>
          <a:xfrm>
            <a:off x="4211263" y="2698750"/>
            <a:ext cx="0" cy="1828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211263" y="4367376"/>
            <a:ext cx="1905778" cy="800219"/>
          </a:xfrm>
          <a:prstGeom prst="rect">
            <a:avLst/>
          </a:prstGeom>
          <a:noFill/>
        </p:spPr>
        <p:txBody>
          <a:bodyPr wrap="none" rtlCol="0">
            <a:spAutoFit/>
          </a:bodyPr>
          <a:lstStyle/>
          <a:p>
            <a:r>
              <a:rPr lang="en-US" b="1" dirty="0" smtClean="0"/>
              <a:t>- </a:t>
            </a:r>
            <a:r>
              <a:rPr lang="en-US" sz="1400" b="1" dirty="0" smtClean="0"/>
              <a:t>Near-Term (0-5 </a:t>
            </a:r>
            <a:r>
              <a:rPr lang="en-US" sz="1400" b="1" dirty="0" err="1" smtClean="0"/>
              <a:t>yr</a:t>
            </a:r>
            <a:r>
              <a:rPr lang="en-US" sz="1400" b="1" dirty="0" smtClean="0"/>
              <a:t>)</a:t>
            </a:r>
          </a:p>
          <a:p>
            <a:r>
              <a:rPr lang="en-US" sz="1400" b="1" dirty="0" smtClean="0"/>
              <a:t>- Mid-Term (5-10 </a:t>
            </a:r>
            <a:r>
              <a:rPr lang="en-US" sz="1400" b="1" dirty="0" err="1" smtClean="0"/>
              <a:t>yr</a:t>
            </a:r>
            <a:r>
              <a:rPr lang="en-US" sz="1400" b="1" dirty="0" smtClean="0"/>
              <a:t>)</a:t>
            </a:r>
          </a:p>
          <a:p>
            <a:r>
              <a:rPr lang="en-US" sz="1400" b="1" dirty="0" smtClean="0"/>
              <a:t>- Long-Term (10+ </a:t>
            </a:r>
            <a:r>
              <a:rPr lang="en-US" sz="1400" b="1" dirty="0" err="1" smtClean="0"/>
              <a:t>yr</a:t>
            </a:r>
            <a:r>
              <a:rPr lang="en-US" sz="1400" b="1" dirty="0" smtClean="0"/>
              <a:t>)</a:t>
            </a:r>
            <a:endParaRPr lang="en-US" sz="1400" b="1" dirty="0"/>
          </a:p>
        </p:txBody>
      </p:sp>
      <p:pic>
        <p:nvPicPr>
          <p:cNvPr id="5" name="Content Placeholder 25"/>
          <p:cNvPicPr>
            <a:picLocks noChangeAspect="1"/>
          </p:cNvPicPr>
          <p:nvPr/>
        </p:nvPicPr>
        <p:blipFill rotWithShape="1">
          <a:blip r:embed="rId2" cstate="print">
            <a:extLst>
              <a:ext uri="{28A0092B-C50C-407E-A947-70E740481C1C}">
                <a14:useLocalDpi xmlns:a14="http://schemas.microsoft.com/office/drawing/2010/main" val="0"/>
              </a:ext>
            </a:extLst>
          </a:blip>
          <a:srcRect l="3769" t="115" r="4343" b="7997"/>
          <a:stretch/>
        </p:blipFill>
        <p:spPr>
          <a:xfrm>
            <a:off x="2384725" y="4058013"/>
            <a:ext cx="1797474" cy="1797474"/>
          </a:xfrm>
          <a:prstGeom prst="rect">
            <a:avLst/>
          </a:prstGeom>
        </p:spPr>
      </p:pic>
    </p:spTree>
    <p:extLst>
      <p:ext uri="{BB962C8B-B14F-4D97-AF65-F5344CB8AC3E}">
        <p14:creationId xmlns:p14="http://schemas.microsoft.com/office/powerpoint/2010/main" val="3595984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JENSEN HUGHES 01-2015">
  <a:themeElements>
    <a:clrScheme name="JENSEN HUGHES">
      <a:dk1>
        <a:sysClr val="windowText" lastClr="000000"/>
      </a:dk1>
      <a:lt1>
        <a:sysClr val="window" lastClr="FFFFFF"/>
      </a:lt1>
      <a:dk2>
        <a:srgbClr val="004165"/>
      </a:dk2>
      <a:lt2>
        <a:srgbClr val="EEECE1"/>
      </a:lt2>
      <a:accent1>
        <a:srgbClr val="004165"/>
      </a:accent1>
      <a:accent2>
        <a:srgbClr val="AA272C"/>
      </a:accent2>
      <a:accent3>
        <a:srgbClr val="8B8D8E"/>
      </a:accent3>
      <a:accent4>
        <a:srgbClr val="E17000"/>
      </a:accent4>
      <a:accent5>
        <a:srgbClr val="4BACC6"/>
      </a:accent5>
      <a:accent6>
        <a:srgbClr val="F79646"/>
      </a:accent6>
      <a:hlink>
        <a:srgbClr val="0000FF"/>
      </a:hlink>
      <a:folHlink>
        <a:srgbClr val="800080"/>
      </a:folHlink>
    </a:clrScheme>
    <a:fontScheme name="JENSEN HUGHES 01-2015">
      <a:majorFont>
        <a:latin typeface="Gotham Medium"/>
        <a:ea typeface=""/>
        <a:cs typeface=""/>
      </a:majorFont>
      <a:minorFont>
        <a:latin typeface="Gotham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6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JENSEN HUGHES 01-2015" id="{D3FDC37A-0B78-48FF-80D2-F27DC69694C8}" vid="{B6C4DFD1-C10E-4C2F-BEBB-D411778EE7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86CB67382F3C4C96DD59A9606AB091" ma:contentTypeVersion="0" ma:contentTypeDescription="Create a new document." ma:contentTypeScope="" ma:versionID="c03589f5f031126d9e4d266cc80db3f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2D96D5-C0FF-4565-A01A-37B8524A77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91CF22D-EA41-40A7-A9FD-705DBB55C9E9}">
  <ds:schemaRefs>
    <ds:schemaRef ds:uri="http://www.w3.org/XML/1998/namespace"/>
    <ds:schemaRef ds:uri="http://purl.org/dc/dcmityp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320F5FB6-322B-47E2-97EE-E42B7693D7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925</TotalTime>
  <Words>656</Words>
  <Application>Microsoft Office PowerPoint</Application>
  <PresentationFormat>On-screen Show (4:3)</PresentationFormat>
  <Paragraphs>177</Paragraphs>
  <Slides>12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Black</vt:lpstr>
      <vt:lpstr>Calibri</vt:lpstr>
      <vt:lpstr>Gotham Book</vt:lpstr>
      <vt:lpstr>Gotham Light</vt:lpstr>
      <vt:lpstr>Gotham Medium</vt:lpstr>
      <vt:lpstr>Wingdings</vt:lpstr>
      <vt:lpstr>JENSEN HUGHES 01-2015</vt:lpstr>
      <vt:lpstr> Jennifer Uhle Director of Reactor Safety Programs 4/21/17 </vt:lpstr>
      <vt:lpstr>Contents</vt:lpstr>
      <vt:lpstr>Licensing under 10 CFR Parts 50 and 52</vt:lpstr>
      <vt:lpstr>Options in the Licensing Process</vt:lpstr>
      <vt:lpstr>Prototype Plants</vt:lpstr>
      <vt:lpstr>NuScale Small Modular Reactor Design</vt:lpstr>
      <vt:lpstr>NuScale Construction and Siting</vt:lpstr>
      <vt:lpstr>NRC History with Advanced Reactors</vt:lpstr>
      <vt:lpstr>NRC Vision and Strategy </vt:lpstr>
      <vt:lpstr>NRC Readiness</vt:lpstr>
      <vt:lpstr>Conclusions</vt:lpstr>
      <vt:lpstr>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Presenter(s) Date</dc:title>
  <dc:creator>Kailin Miller</dc:creator>
  <cp:lastModifiedBy>Jennifer L. Uhle</cp:lastModifiedBy>
  <cp:revision>100</cp:revision>
  <dcterms:created xsi:type="dcterms:W3CDTF">2015-01-09T16:36:36Z</dcterms:created>
  <dcterms:modified xsi:type="dcterms:W3CDTF">2017-04-18T22:22:14Z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0x0101000F86CB67382F3C4C96DD59A9606AB091</vt:lpwstr>
  </property>
</Properties>
</file>