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13"/>
  </p:notesMasterIdLst>
  <p:handoutMasterIdLst>
    <p:handoutMasterId r:id="rId14"/>
  </p:handoutMasterIdLst>
  <p:sldIdLst>
    <p:sldId id="466" r:id="rId2"/>
    <p:sldId id="508" r:id="rId3"/>
    <p:sldId id="486" r:id="rId4"/>
    <p:sldId id="489" r:id="rId5"/>
    <p:sldId id="490" r:id="rId6"/>
    <p:sldId id="492" r:id="rId7"/>
    <p:sldId id="493" r:id="rId8"/>
    <p:sldId id="496" r:id="rId9"/>
    <p:sldId id="509" r:id="rId10"/>
    <p:sldId id="501" r:id="rId11"/>
    <p:sldId id="499" r:id="rId1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828">
          <p15:clr>
            <a:srgbClr val="A4A3A4"/>
          </p15:clr>
        </p15:guide>
        <p15:guide id="4" orient="horz" pos="1737">
          <p15:clr>
            <a:srgbClr val="A4A3A4"/>
          </p15:clr>
        </p15:guide>
        <p15:guide id="5" orient="horz" pos="1001">
          <p15:clr>
            <a:srgbClr val="A4A3A4"/>
          </p15:clr>
        </p15:guide>
        <p15:guide id="6" orient="horz" pos="2192">
          <p15:clr>
            <a:srgbClr val="A4A3A4"/>
          </p15:clr>
        </p15:guide>
        <p15:guide id="7" pos="277">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im P. O'Rourke" initials="TPO" lastIdx="2"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08A9"/>
    <a:srgbClr val="FF74E7"/>
    <a:srgbClr val="F3FF1F"/>
    <a:srgbClr val="C5D1D7"/>
    <a:srgbClr val="849763"/>
    <a:srgbClr val="E7F5FD"/>
    <a:srgbClr val="08476E"/>
    <a:srgbClr val="0D74B3"/>
    <a:srgbClr val="183D86"/>
    <a:srgbClr val="1E4DA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horzBarState="maximized">
    <p:restoredLeft sz="19786" autoAdjust="0"/>
    <p:restoredTop sz="91637" autoAdjust="0"/>
  </p:normalViewPr>
  <p:slideViewPr>
    <p:cSldViewPr snapToGrid="0">
      <p:cViewPr varScale="1">
        <p:scale>
          <a:sx n="118" d="100"/>
          <a:sy n="118" d="100"/>
        </p:scale>
        <p:origin x="1164" y="96"/>
      </p:cViewPr>
      <p:guideLst>
        <p:guide orient="horz" pos="2160"/>
        <p:guide pos="2880"/>
        <p:guide orient="horz" pos="828"/>
        <p:guide orient="horz" pos="1737"/>
        <p:guide orient="horz" pos="1001"/>
        <p:guide orient="horz" pos="2192"/>
        <p:guide pos="277"/>
      </p:guideLst>
    </p:cSldViewPr>
  </p:slideViewPr>
  <p:notesTextViewPr>
    <p:cViewPr>
      <p:scale>
        <a:sx n="1" d="1"/>
        <a:sy n="1" d="1"/>
      </p:scale>
      <p:origin x="0" y="0"/>
    </p:cViewPr>
  </p:notesTextViewPr>
  <p:sorterViewPr>
    <p:cViewPr>
      <p:scale>
        <a:sx n="100" d="100"/>
        <a:sy n="100" d="100"/>
      </p:scale>
      <p:origin x="0" y="-558"/>
    </p:cViewPr>
  </p:sorterViewPr>
  <p:notesViewPr>
    <p:cSldViewPr snapToGrid="0" snapToObjects="1">
      <p:cViewPr varScale="1">
        <p:scale>
          <a:sx n="112" d="100"/>
          <a:sy n="112" d="100"/>
        </p:scale>
        <p:origin x="-5056" y="-10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F9553988-A355-4D46-951A-8ADC8953A5E6}" type="datetimeFigureOut">
              <a:rPr lang="en-US" smtClean="0"/>
              <a:t>10/3/2017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5D19E19-BB61-3043-8E65-947269782D3D}" type="slidenum">
              <a:rPr lang="en-US" smtClean="0"/>
              <a:t>‹#›</a:t>
            </a:fld>
            <a:endParaRPr lang="en-US"/>
          </a:p>
        </p:txBody>
      </p:sp>
    </p:spTree>
    <p:extLst>
      <p:ext uri="{BB962C8B-B14F-4D97-AF65-F5344CB8AC3E}">
        <p14:creationId xmlns:p14="http://schemas.microsoft.com/office/powerpoint/2010/main" val="356554672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A0F96B7-D496-42D7-8474-0297DD402C25}" type="datetimeFigureOut">
              <a:rPr lang="en-US" smtClean="0"/>
              <a:t>10/3/2017</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F401F9-CEDF-48A3-B2F5-A302EC9E00BD}" type="slidenum">
              <a:rPr lang="en-US" smtClean="0"/>
              <a:t>‹#›</a:t>
            </a:fld>
            <a:endParaRPr lang="en-US"/>
          </a:p>
        </p:txBody>
      </p:sp>
    </p:spTree>
    <p:extLst>
      <p:ext uri="{BB962C8B-B14F-4D97-AF65-F5344CB8AC3E}">
        <p14:creationId xmlns:p14="http://schemas.microsoft.com/office/powerpoint/2010/main" val="1303605031"/>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F3B357-0C4C-41F2-A0BD-71858917AFAC}" type="slidenum">
              <a:rPr lang="en-US" smtClean="0"/>
              <a:t>2</a:t>
            </a:fld>
            <a:endParaRPr lang="en-US" dirty="0"/>
          </a:p>
        </p:txBody>
      </p:sp>
    </p:spTree>
    <p:extLst>
      <p:ext uri="{BB962C8B-B14F-4D97-AF65-F5344CB8AC3E}">
        <p14:creationId xmlns:p14="http://schemas.microsoft.com/office/powerpoint/2010/main" val="22330167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D0E3D8F-ED17-45AB-96FD-B36E5D908C97}" type="slidenum">
              <a:rPr lang="en-US" smtClean="0"/>
              <a:pPr/>
              <a:t>3</a:t>
            </a:fld>
            <a:endParaRPr lang="en-US" dirty="0"/>
          </a:p>
        </p:txBody>
      </p:sp>
    </p:spTree>
    <p:extLst>
      <p:ext uri="{BB962C8B-B14F-4D97-AF65-F5344CB8AC3E}">
        <p14:creationId xmlns:p14="http://schemas.microsoft.com/office/powerpoint/2010/main" val="42583951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pPr>
            <a:r>
              <a:rPr lang="en-US" sz="1800" dirty="0" smtClean="0"/>
              <a:t>Located at CITRC, the National Electric Research, Test, and Evaluation Grid enables </a:t>
            </a:r>
            <a:r>
              <a:rPr lang="en-US" sz="1800" kern="0" dirty="0" smtClean="0"/>
              <a:t>full scale testing of new smart grid distribution systems, technologies, and components. </a:t>
            </a:r>
          </a:p>
          <a:p>
            <a:pPr lvl="1">
              <a:lnSpc>
                <a:spcPct val="100000"/>
              </a:lnSpc>
              <a:spcBef>
                <a:spcPts val="0"/>
              </a:spcBef>
            </a:pPr>
            <a:r>
              <a:rPr lang="en-US" sz="1600" b="0" kern="0" dirty="0" smtClean="0"/>
              <a:t>Distribution system voltage classes </a:t>
            </a:r>
            <a:r>
              <a:rPr lang="en-US" sz="1600" kern="0" dirty="0" smtClean="0"/>
              <a:t>12.47 kV, 24.9 kV, and 34.5 kV. </a:t>
            </a:r>
            <a:endParaRPr lang="en-US" sz="1600" b="0" kern="0" dirty="0" smtClean="0"/>
          </a:p>
          <a:p>
            <a:pPr lvl="1">
              <a:lnSpc>
                <a:spcPct val="100000"/>
              </a:lnSpc>
              <a:spcBef>
                <a:spcPts val="0"/>
              </a:spcBef>
            </a:pPr>
            <a:r>
              <a:rPr lang="en-US" sz="1600" b="0" kern="0" dirty="0" smtClean="0"/>
              <a:t>SCADA system, power-line parameter measurement, and distributed load control capabilities at the user locations.</a:t>
            </a:r>
          </a:p>
          <a:p>
            <a:pPr lvl="1">
              <a:lnSpc>
                <a:spcPct val="100000"/>
              </a:lnSpc>
              <a:spcBef>
                <a:spcPts val="0"/>
              </a:spcBef>
            </a:pPr>
            <a:r>
              <a:rPr lang="en-US" sz="1600" b="0" kern="0" dirty="0" smtClean="0"/>
              <a:t>Advanced power network monitoring, and communications network analysis systems. </a:t>
            </a:r>
          </a:p>
          <a:p>
            <a:endParaRPr lang="en-US" dirty="0"/>
          </a:p>
        </p:txBody>
      </p:sp>
      <p:sp>
        <p:nvSpPr>
          <p:cNvPr id="4" name="Slide Number Placeholder 3"/>
          <p:cNvSpPr>
            <a:spLocks noGrp="1"/>
          </p:cNvSpPr>
          <p:nvPr>
            <p:ph type="sldNum" sz="quarter" idx="10"/>
          </p:nvPr>
        </p:nvSpPr>
        <p:spPr/>
        <p:txBody>
          <a:bodyPr/>
          <a:lstStyle/>
          <a:p>
            <a:fld id="{B7AACD25-22AE-3343-ACD8-5C010003EDF2}" type="slidenum">
              <a:rPr lang="en-US" smtClean="0"/>
              <a:t>6</a:t>
            </a:fld>
            <a:endParaRPr lang="en-US" dirty="0"/>
          </a:p>
        </p:txBody>
      </p:sp>
    </p:spTree>
    <p:extLst>
      <p:ext uri="{BB962C8B-B14F-4D97-AF65-F5344CB8AC3E}">
        <p14:creationId xmlns:p14="http://schemas.microsoft.com/office/powerpoint/2010/main" val="399167474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2331720" cy="6858000"/>
          </a:xfrm>
          <a:prstGeom prst="rect">
            <a:avLst/>
          </a:prstGeom>
        </p:spPr>
      </p:pic>
      <p:pic>
        <p:nvPicPr>
          <p:cNvPr id="5" name="Picture 4" descr="Title_Slide_Bgrnd.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0"/>
            <a:ext cx="9156192" cy="6867144"/>
          </a:xfrm>
          <a:prstGeom prst="rect">
            <a:avLst/>
          </a:prstGeom>
        </p:spPr>
      </p:pic>
    </p:spTree>
    <p:extLst>
      <p:ext uri="{BB962C8B-B14F-4D97-AF65-F5344CB8AC3E}">
        <p14:creationId xmlns:p14="http://schemas.microsoft.com/office/powerpoint/2010/main" val="27452391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84"/>
          <p:cNvSpPr>
            <a:spLocks noGrp="1" noChangeArrowheads="1"/>
          </p:cNvSpPr>
          <p:nvPr>
            <p:ph type="ftr" sz="quarter" idx="10"/>
          </p:nvPr>
        </p:nvSpPr>
        <p:spPr>
          <a:xfrm>
            <a:off x="6908800" y="6553200"/>
            <a:ext cx="1804988" cy="122238"/>
          </a:xfrm>
          <a:prstGeom prst="rect">
            <a:avLst/>
          </a:prstGeom>
          <a:ln/>
        </p:spPr>
        <p:txBody>
          <a:bodyPr/>
          <a:lstStyle>
            <a:lvl1pPr>
              <a:defRPr/>
            </a:lvl1pPr>
          </a:lstStyle>
          <a:p>
            <a:endParaRPr lang="en-US"/>
          </a:p>
        </p:txBody>
      </p:sp>
      <p:sp>
        <p:nvSpPr>
          <p:cNvPr id="5" name="Rectangle 85"/>
          <p:cNvSpPr>
            <a:spLocks noGrp="1" noChangeArrowheads="1"/>
          </p:cNvSpPr>
          <p:nvPr>
            <p:ph type="sldNum" sz="quarter" idx="11"/>
          </p:nvPr>
        </p:nvSpPr>
        <p:spPr>
          <a:ln/>
        </p:spPr>
        <p:txBody>
          <a:bodyPr/>
          <a:lstStyle>
            <a:lvl1pPr>
              <a:defRPr/>
            </a:lvl1pPr>
          </a:lstStyle>
          <a:p>
            <a:fld id="{5F868368-EC15-444D-9EFB-42436E21986C}" type="slidenum">
              <a:rPr lang="en-US" smtClean="0"/>
              <a:t>‹#›</a:t>
            </a:fld>
            <a:endParaRPr lang="en-US"/>
          </a:p>
        </p:txBody>
      </p:sp>
    </p:spTree>
    <p:extLst>
      <p:ext uri="{BB962C8B-B14F-4D97-AF65-F5344CB8AC3E}">
        <p14:creationId xmlns:p14="http://schemas.microsoft.com/office/powerpoint/2010/main" val="6398023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455613" y="1598613"/>
            <a:ext cx="4038600" cy="4524375"/>
          </a:xfrm>
        </p:spPr>
        <p:txBody>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6613" y="1598613"/>
            <a:ext cx="4040187" cy="4524375"/>
          </a:xfrm>
        </p:spPr>
        <p:txBody>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Rectangle 84"/>
          <p:cNvSpPr>
            <a:spLocks noGrp="1" noChangeArrowheads="1"/>
          </p:cNvSpPr>
          <p:nvPr>
            <p:ph type="ftr" sz="quarter" idx="10"/>
          </p:nvPr>
        </p:nvSpPr>
        <p:spPr>
          <a:xfrm>
            <a:off x="6908800" y="6553200"/>
            <a:ext cx="1804988" cy="122238"/>
          </a:xfrm>
          <a:prstGeom prst="rect">
            <a:avLst/>
          </a:prstGeom>
          <a:ln/>
        </p:spPr>
        <p:txBody>
          <a:bodyPr/>
          <a:lstStyle>
            <a:lvl1pPr>
              <a:defRPr/>
            </a:lvl1pPr>
          </a:lstStyle>
          <a:p>
            <a:endParaRPr lang="en-US"/>
          </a:p>
        </p:txBody>
      </p:sp>
      <p:sp>
        <p:nvSpPr>
          <p:cNvPr id="6" name="Rectangle 85"/>
          <p:cNvSpPr>
            <a:spLocks noGrp="1" noChangeArrowheads="1"/>
          </p:cNvSpPr>
          <p:nvPr>
            <p:ph type="sldNum" sz="quarter" idx="11"/>
          </p:nvPr>
        </p:nvSpPr>
        <p:spPr>
          <a:ln/>
        </p:spPr>
        <p:txBody>
          <a:bodyPr/>
          <a:lstStyle>
            <a:lvl1pPr>
              <a:defRPr/>
            </a:lvl1pPr>
          </a:lstStyle>
          <a:p>
            <a:fld id="{5F868368-EC15-444D-9EFB-42436E21986C}" type="slidenum">
              <a:rPr lang="en-US" smtClean="0"/>
              <a:t>‹#›</a:t>
            </a:fld>
            <a:endParaRPr lang="en-US"/>
          </a:p>
        </p:txBody>
      </p:sp>
    </p:spTree>
    <p:extLst>
      <p:ext uri="{BB962C8B-B14F-4D97-AF65-F5344CB8AC3E}">
        <p14:creationId xmlns:p14="http://schemas.microsoft.com/office/powerpoint/2010/main" val="32477966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Rectangle 84"/>
          <p:cNvSpPr>
            <a:spLocks noGrp="1" noChangeArrowheads="1"/>
          </p:cNvSpPr>
          <p:nvPr>
            <p:ph type="ftr" sz="quarter" idx="10"/>
          </p:nvPr>
        </p:nvSpPr>
        <p:spPr>
          <a:xfrm>
            <a:off x="6908800" y="6553200"/>
            <a:ext cx="1804988" cy="122238"/>
          </a:xfrm>
          <a:prstGeom prst="rect">
            <a:avLst/>
          </a:prstGeom>
          <a:ln/>
        </p:spPr>
        <p:txBody>
          <a:bodyPr/>
          <a:lstStyle>
            <a:lvl1pPr>
              <a:defRPr/>
            </a:lvl1pPr>
          </a:lstStyle>
          <a:p>
            <a:endParaRPr lang="en-US"/>
          </a:p>
        </p:txBody>
      </p:sp>
      <p:sp>
        <p:nvSpPr>
          <p:cNvPr id="4" name="Rectangle 85"/>
          <p:cNvSpPr>
            <a:spLocks noGrp="1" noChangeArrowheads="1"/>
          </p:cNvSpPr>
          <p:nvPr>
            <p:ph type="sldNum" sz="quarter" idx="11"/>
          </p:nvPr>
        </p:nvSpPr>
        <p:spPr>
          <a:ln/>
        </p:spPr>
        <p:txBody>
          <a:bodyPr/>
          <a:lstStyle>
            <a:lvl1pPr>
              <a:defRPr/>
            </a:lvl1pPr>
          </a:lstStyle>
          <a:p>
            <a:fld id="{5F868368-EC15-444D-9EFB-42436E21986C}" type="slidenum">
              <a:rPr lang="en-US" smtClean="0"/>
              <a:t>‹#›</a:t>
            </a:fld>
            <a:endParaRPr lang="en-US"/>
          </a:p>
        </p:txBody>
      </p:sp>
    </p:spTree>
    <p:extLst>
      <p:ext uri="{BB962C8B-B14F-4D97-AF65-F5344CB8AC3E}">
        <p14:creationId xmlns:p14="http://schemas.microsoft.com/office/powerpoint/2010/main" val="18650316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4"/>
          <p:cNvSpPr>
            <a:spLocks noGrp="1" noChangeArrowheads="1"/>
          </p:cNvSpPr>
          <p:nvPr>
            <p:ph type="ftr" sz="quarter" idx="10"/>
          </p:nvPr>
        </p:nvSpPr>
        <p:spPr>
          <a:xfrm>
            <a:off x="6908800" y="6553200"/>
            <a:ext cx="1804988" cy="122238"/>
          </a:xfrm>
          <a:prstGeom prst="rect">
            <a:avLst/>
          </a:prstGeom>
          <a:ln/>
        </p:spPr>
        <p:txBody>
          <a:bodyPr/>
          <a:lstStyle>
            <a:lvl1pPr>
              <a:defRPr/>
            </a:lvl1pPr>
          </a:lstStyle>
          <a:p>
            <a:endParaRPr lang="en-US"/>
          </a:p>
        </p:txBody>
      </p:sp>
      <p:sp>
        <p:nvSpPr>
          <p:cNvPr id="3" name="Rectangle 85"/>
          <p:cNvSpPr>
            <a:spLocks noGrp="1" noChangeArrowheads="1"/>
          </p:cNvSpPr>
          <p:nvPr>
            <p:ph type="sldNum" sz="quarter" idx="11"/>
          </p:nvPr>
        </p:nvSpPr>
        <p:spPr>
          <a:ln/>
        </p:spPr>
        <p:txBody>
          <a:bodyPr/>
          <a:lstStyle>
            <a:lvl1pPr>
              <a:defRPr/>
            </a:lvl1pPr>
          </a:lstStyle>
          <a:p>
            <a:fld id="{5F868368-EC15-444D-9EFB-42436E21986C}" type="slidenum">
              <a:rPr lang="en-US" smtClean="0"/>
              <a:t>‹#›</a:t>
            </a:fld>
            <a:endParaRPr lang="en-US"/>
          </a:p>
        </p:txBody>
      </p:sp>
    </p:spTree>
    <p:extLst>
      <p:ext uri="{BB962C8B-B14F-4D97-AF65-F5344CB8AC3E}">
        <p14:creationId xmlns:p14="http://schemas.microsoft.com/office/powerpoint/2010/main" val="1554640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039492"/>
            <a:ext cx="3008313" cy="1232859"/>
          </a:xfrm>
        </p:spPr>
        <p:txBody>
          <a:bodyPr anchor="t" anchorCtr="0"/>
          <a:lstStyle>
            <a:lvl1pPr algn="l">
              <a:defRPr sz="2800" b="1"/>
            </a:lvl1pPr>
          </a:lstStyle>
          <a:p>
            <a:r>
              <a:rPr lang="en-US"/>
              <a:t>Click to edit Master title style</a:t>
            </a:r>
            <a:endParaRPr lang="en-US" dirty="0"/>
          </a:p>
        </p:txBody>
      </p:sp>
      <p:sp>
        <p:nvSpPr>
          <p:cNvPr id="3" name="Content Placeholder 2"/>
          <p:cNvSpPr>
            <a:spLocks noGrp="1"/>
          </p:cNvSpPr>
          <p:nvPr>
            <p:ph idx="1"/>
          </p:nvPr>
        </p:nvSpPr>
        <p:spPr>
          <a:xfrm>
            <a:off x="3575050" y="1039493"/>
            <a:ext cx="5111750" cy="5211182"/>
          </a:xfrm>
        </p:spPr>
        <p:txBody>
          <a:bodyPr/>
          <a:lstStyle>
            <a:lvl1pPr>
              <a:defRPr sz="2000"/>
            </a:lvl1pPr>
            <a:lvl2pPr>
              <a:defRPr sz="20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395181"/>
            <a:ext cx="3008313" cy="385549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4"/>
          <p:cNvSpPr>
            <a:spLocks noGrp="1" noChangeArrowheads="1"/>
          </p:cNvSpPr>
          <p:nvPr>
            <p:ph type="ftr" sz="quarter" idx="10"/>
          </p:nvPr>
        </p:nvSpPr>
        <p:spPr>
          <a:xfrm>
            <a:off x="6908800" y="6553200"/>
            <a:ext cx="1804988" cy="122238"/>
          </a:xfrm>
          <a:prstGeom prst="rect">
            <a:avLst/>
          </a:prstGeom>
          <a:ln/>
        </p:spPr>
        <p:txBody>
          <a:bodyPr/>
          <a:lstStyle>
            <a:lvl1pPr>
              <a:defRPr/>
            </a:lvl1pPr>
          </a:lstStyle>
          <a:p>
            <a:endParaRPr lang="en-US"/>
          </a:p>
        </p:txBody>
      </p:sp>
      <p:sp>
        <p:nvSpPr>
          <p:cNvPr id="6" name="Rectangle 85"/>
          <p:cNvSpPr>
            <a:spLocks noGrp="1" noChangeArrowheads="1"/>
          </p:cNvSpPr>
          <p:nvPr>
            <p:ph type="sldNum" sz="quarter" idx="11"/>
          </p:nvPr>
        </p:nvSpPr>
        <p:spPr>
          <a:ln/>
        </p:spPr>
        <p:txBody>
          <a:bodyPr/>
          <a:lstStyle>
            <a:lvl1pPr>
              <a:defRPr/>
            </a:lvl1pPr>
          </a:lstStyle>
          <a:p>
            <a:fld id="{5F868368-EC15-444D-9EFB-42436E21986C}" type="slidenum">
              <a:rPr lang="en-US" smtClean="0"/>
              <a:t>‹#›</a:t>
            </a:fld>
            <a:endParaRPr lang="en-US"/>
          </a:p>
        </p:txBody>
      </p:sp>
    </p:spTree>
    <p:extLst>
      <p:ext uri="{BB962C8B-B14F-4D97-AF65-F5344CB8AC3E}">
        <p14:creationId xmlns:p14="http://schemas.microsoft.com/office/powerpoint/2010/main" val="873188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98724"/>
            <a:ext cx="5486400" cy="366254"/>
          </a:xfrm>
        </p:spPr>
        <p:txBody>
          <a:bodyPr anchor="t" anchorCtr="0"/>
          <a:lstStyle>
            <a:lvl1pPr algn="l">
              <a:defRPr sz="2800" b="1"/>
            </a:lvl1pPr>
          </a:lstStyle>
          <a:p>
            <a:r>
              <a:rPr lang="en-US"/>
              <a:t>Click to edit Master title style</a:t>
            </a:r>
            <a:endParaRPr lang="en-US" dirty="0"/>
          </a:p>
        </p:txBody>
      </p:sp>
      <p:sp>
        <p:nvSpPr>
          <p:cNvPr id="3" name="Picture Placeholder 2"/>
          <p:cNvSpPr>
            <a:spLocks noGrp="1"/>
          </p:cNvSpPr>
          <p:nvPr>
            <p:ph type="pic" idx="1"/>
          </p:nvPr>
        </p:nvSpPr>
        <p:spPr>
          <a:xfrm>
            <a:off x="1792288" y="1105469"/>
            <a:ext cx="5486400" cy="3622106"/>
          </a:xfrm>
        </p:spPr>
        <p:txBody>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4"/>
          <p:cNvSpPr>
            <a:spLocks noGrp="1" noChangeArrowheads="1"/>
          </p:cNvSpPr>
          <p:nvPr>
            <p:ph type="ftr" sz="quarter" idx="10"/>
          </p:nvPr>
        </p:nvSpPr>
        <p:spPr>
          <a:xfrm>
            <a:off x="6908800" y="6553200"/>
            <a:ext cx="1804988" cy="122238"/>
          </a:xfrm>
          <a:prstGeom prst="rect">
            <a:avLst/>
          </a:prstGeom>
          <a:ln/>
        </p:spPr>
        <p:txBody>
          <a:bodyPr/>
          <a:lstStyle>
            <a:lvl1pPr>
              <a:defRPr/>
            </a:lvl1pPr>
          </a:lstStyle>
          <a:p>
            <a:endParaRPr lang="en-US"/>
          </a:p>
        </p:txBody>
      </p:sp>
      <p:sp>
        <p:nvSpPr>
          <p:cNvPr id="6" name="Rectangle 85"/>
          <p:cNvSpPr>
            <a:spLocks noGrp="1" noChangeArrowheads="1"/>
          </p:cNvSpPr>
          <p:nvPr>
            <p:ph type="sldNum" sz="quarter" idx="11"/>
          </p:nvPr>
        </p:nvSpPr>
        <p:spPr>
          <a:ln/>
        </p:spPr>
        <p:txBody>
          <a:bodyPr/>
          <a:lstStyle>
            <a:lvl1pPr>
              <a:defRPr/>
            </a:lvl1pPr>
          </a:lstStyle>
          <a:p>
            <a:fld id="{5F868368-EC15-444D-9EFB-42436E21986C}" type="slidenum">
              <a:rPr lang="en-US" smtClean="0"/>
              <a:t>‹#›</a:t>
            </a:fld>
            <a:endParaRPr lang="en-US"/>
          </a:p>
        </p:txBody>
      </p:sp>
    </p:spTree>
    <p:extLst>
      <p:ext uri="{BB962C8B-B14F-4D97-AF65-F5344CB8AC3E}">
        <p14:creationId xmlns:p14="http://schemas.microsoft.com/office/powerpoint/2010/main" val="39432789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normAutofit/>
          </a:bodyPr>
          <a:lstStyle>
            <a:lvl1pPr>
              <a:defRPr sz="1800"/>
            </a:lvl1pPr>
            <a:lvl2pPr>
              <a:defRPr sz="1600"/>
            </a:lvl2pPr>
            <a:lvl3pPr>
              <a:defRPr sz="1400"/>
            </a:lvl3pPr>
            <a:lvl4pPr>
              <a:defRPr sz="1200"/>
            </a:lvl4pPr>
            <a:lvl5pPr>
              <a:defRPr sz="12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normAutofit/>
          </a:bodyPr>
          <a:lstStyle>
            <a:lvl1pPr>
              <a:defRPr sz="1800"/>
            </a:lvl1pPr>
            <a:lvl2pPr>
              <a:defRPr sz="1600"/>
            </a:lvl2pPr>
            <a:lvl3pPr>
              <a:defRPr sz="1400"/>
            </a:lvl3pPr>
            <a:lvl4pPr>
              <a:defRPr sz="1200"/>
            </a:lvl4pPr>
            <a:lvl5pPr>
              <a:defRPr sz="12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p:txBody>
          <a:bodyPr/>
          <a:lstStyle/>
          <a:p>
            <a:fld id="{CE3C8BE6-805F-9746-8581-B6849D960C61}" type="slidenum">
              <a:rPr lang="en-US" smtClean="0"/>
              <a:t>‹#›</a:t>
            </a:fld>
            <a:endParaRPr lang="en-US" dirty="0"/>
          </a:p>
        </p:txBody>
      </p:sp>
    </p:spTree>
    <p:extLst>
      <p:ext uri="{BB962C8B-B14F-4D97-AF65-F5344CB8AC3E}">
        <p14:creationId xmlns:p14="http://schemas.microsoft.com/office/powerpoint/2010/main" val="37735081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cSld name="1_Title Slide">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ctrTitle"/>
          </p:nvPr>
        </p:nvSpPr>
        <p:spPr>
          <a:xfrm>
            <a:off x="2892425" y="1717001"/>
            <a:ext cx="5797550" cy="430887"/>
          </a:xfrm>
        </p:spPr>
        <p:txBody>
          <a:bodyPr anchor="b"/>
          <a:lstStyle>
            <a:lvl1pPr>
              <a:spcBef>
                <a:spcPct val="40000"/>
              </a:spcBef>
              <a:defRPr sz="3200">
                <a:solidFill>
                  <a:srgbClr val="005875"/>
                </a:solidFill>
              </a:defRPr>
            </a:lvl1pPr>
          </a:lstStyle>
          <a:p>
            <a:r>
              <a:rPr lang="en-US" dirty="0"/>
              <a:t>Click to edit Master title style</a:t>
            </a:r>
          </a:p>
        </p:txBody>
      </p:sp>
      <p:sp>
        <p:nvSpPr>
          <p:cNvPr id="13435" name="Rectangle 123"/>
          <p:cNvSpPr>
            <a:spLocks noGrp="1" noChangeArrowheads="1"/>
          </p:cNvSpPr>
          <p:nvPr>
            <p:ph type="subTitle" sz="quarter" idx="1"/>
          </p:nvPr>
        </p:nvSpPr>
        <p:spPr>
          <a:xfrm>
            <a:off x="2914650" y="2514600"/>
            <a:ext cx="5775325" cy="762000"/>
          </a:xfrm>
        </p:spPr>
        <p:txBody>
          <a:bodyPr/>
          <a:lstStyle>
            <a:lvl1pPr marL="0" indent="0">
              <a:spcBef>
                <a:spcPct val="20000"/>
              </a:spcBef>
              <a:buFontTx/>
              <a:buNone/>
              <a:defRPr b="1"/>
            </a:lvl1pPr>
          </a:lstStyle>
          <a:p>
            <a:r>
              <a:rPr lang="en-US" dirty="0"/>
              <a:t>Click to edit Master subtitle style</a:t>
            </a:r>
          </a:p>
        </p:txBody>
      </p:sp>
      <p:sp>
        <p:nvSpPr>
          <p:cNvPr id="41" name="Rectangle 124"/>
          <p:cNvSpPr>
            <a:spLocks noGrp="1" noChangeArrowheads="1"/>
          </p:cNvSpPr>
          <p:nvPr>
            <p:ph type="dt" sz="quarter" idx="10"/>
          </p:nvPr>
        </p:nvSpPr>
        <p:spPr bwMode="auto">
          <a:xfrm>
            <a:off x="2914650" y="3436938"/>
            <a:ext cx="5775325" cy="457200"/>
          </a:xfrm>
          <a:prstGeom prst="rect">
            <a:avLst/>
          </a:prstGeom>
          <a:ln>
            <a:miter lim="800000"/>
            <a:headEnd/>
            <a:tailEnd/>
          </a:ln>
        </p:spPr>
        <p:txBody>
          <a:bodyPr vert="horz" wrap="square" lIns="0" tIns="0" rIns="0" bIns="0" numCol="1" anchor="t" anchorCtr="0" compatLnSpc="1">
            <a:prstTxWarp prst="textNoShape">
              <a:avLst/>
            </a:prstTxWarp>
          </a:bodyPr>
          <a:lstStyle>
            <a:lvl1pPr>
              <a:lnSpc>
                <a:spcPct val="85000"/>
              </a:lnSpc>
              <a:spcBef>
                <a:spcPct val="40000"/>
              </a:spcBef>
              <a:defRPr sz="1600">
                <a:latin typeface="+mn-lt"/>
                <a:ea typeface="+mn-ea"/>
              </a:defRPr>
            </a:lvl1pPr>
          </a:lstStyle>
          <a:p>
            <a:fld id="{303E1434-89D5-4136-B205-27008AA1FB2D}" type="datetimeFigureOut">
              <a:rPr lang="en-US" smtClean="0"/>
              <a:t>10/3/2017</a:t>
            </a:fld>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2331720" cy="6858000"/>
          </a:xfrm>
          <a:prstGeom prst="rect">
            <a:avLst/>
          </a:prstGeom>
        </p:spPr>
      </p:pic>
    </p:spTree>
    <p:extLst>
      <p:ext uri="{BB962C8B-B14F-4D97-AF65-F5344CB8AC3E}">
        <p14:creationId xmlns:p14="http://schemas.microsoft.com/office/powerpoint/2010/main" val="23242200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0" y="0"/>
            <a:ext cx="9144000" cy="1231392"/>
          </a:xfrm>
          <a:prstGeom prst="rect">
            <a:avLst/>
          </a:prstGeom>
        </p:spPr>
      </p:pic>
      <p:sp>
        <p:nvSpPr>
          <p:cNvPr id="1026" name="Rectangle 2"/>
          <p:cNvSpPr>
            <a:spLocks noGrp="1" noChangeArrowheads="1"/>
          </p:cNvSpPr>
          <p:nvPr>
            <p:ph type="title"/>
          </p:nvPr>
        </p:nvSpPr>
        <p:spPr bwMode="auto">
          <a:xfrm>
            <a:off x="455613" y="1048383"/>
            <a:ext cx="8231187"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spAutoFit/>
          </a:bodyPr>
          <a:lstStyle/>
          <a:p>
            <a:pPr lvl="0"/>
            <a:r>
              <a:rPr lang="en-US" dirty="0"/>
              <a:t>Click to edit Master title style</a:t>
            </a:r>
          </a:p>
        </p:txBody>
      </p:sp>
      <p:sp>
        <p:nvSpPr>
          <p:cNvPr id="1027" name="Rectangle 3"/>
          <p:cNvSpPr>
            <a:spLocks noGrp="1" noChangeArrowheads="1"/>
          </p:cNvSpPr>
          <p:nvPr>
            <p:ph type="body" idx="1"/>
          </p:nvPr>
        </p:nvSpPr>
        <p:spPr bwMode="auto">
          <a:xfrm>
            <a:off x="455613" y="1598613"/>
            <a:ext cx="8231187"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09" name="Rectangle 85"/>
          <p:cNvSpPr>
            <a:spLocks noGrp="1" noChangeArrowheads="1"/>
          </p:cNvSpPr>
          <p:nvPr>
            <p:ph type="sldNum" sz="quarter" idx="4"/>
          </p:nvPr>
        </p:nvSpPr>
        <p:spPr bwMode="auto">
          <a:xfrm>
            <a:off x="8715375" y="6553200"/>
            <a:ext cx="260350" cy="153888"/>
          </a:xfrm>
          <a:prstGeom prst="rect">
            <a:avLst/>
          </a:prstGeom>
          <a:noFill/>
          <a:ln w="9525">
            <a:noFill/>
            <a:miter lim="800000"/>
            <a:headEnd/>
            <a:tailEnd/>
          </a:ln>
          <a:effectLst/>
        </p:spPr>
        <p:txBody>
          <a:bodyPr vert="horz" wrap="square" lIns="0" tIns="0" rIns="0" bIns="0" numCol="1" anchor="t" anchorCtr="0" compatLnSpc="1">
            <a:prstTxWarp prst="textNoShape">
              <a:avLst/>
            </a:prstTxWarp>
            <a:spAutoFit/>
          </a:bodyPr>
          <a:lstStyle>
            <a:lvl1pPr algn="r">
              <a:defRPr sz="1000" b="1">
                <a:solidFill>
                  <a:schemeClr val="bg1">
                    <a:lumMod val="50000"/>
                  </a:schemeClr>
                </a:solidFill>
                <a:latin typeface="Arial" charset="0"/>
              </a:defRPr>
            </a:lvl1pPr>
          </a:lstStyle>
          <a:p>
            <a:fld id="{5F868368-EC15-444D-9EFB-42436E21986C}" type="slidenum">
              <a:rPr lang="en-US" smtClean="0"/>
              <a:pPr/>
              <a:t>‹#›</a:t>
            </a:fld>
            <a:endParaRPr lang="en-US"/>
          </a:p>
        </p:txBody>
      </p:sp>
    </p:spTree>
    <p:extLst>
      <p:ext uri="{BB962C8B-B14F-4D97-AF65-F5344CB8AC3E}">
        <p14:creationId xmlns:p14="http://schemas.microsoft.com/office/powerpoint/2010/main" val="186828912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1" r:id="rId8"/>
    <p:sldLayoutId id="2147483682" r:id="rId9"/>
  </p:sldLayoutIdLst>
  <p:hf hdr="0" ftr="0" dt="0"/>
  <p:txStyles>
    <p:titleStyle>
      <a:lvl1pPr algn="l" rtl="0" eaLnBrk="1" fontAlgn="base" hangingPunct="1">
        <a:lnSpc>
          <a:spcPct val="85000"/>
        </a:lnSpc>
        <a:spcBef>
          <a:spcPct val="0"/>
        </a:spcBef>
        <a:spcAft>
          <a:spcPct val="0"/>
        </a:spcAft>
        <a:defRPr sz="2400" b="1" i="1">
          <a:solidFill>
            <a:srgbClr val="005863"/>
          </a:solidFill>
          <a:latin typeface="+mj-lt"/>
          <a:ea typeface="ＭＳ Ｐゴシック" charset="0"/>
          <a:cs typeface="+mj-cs"/>
        </a:defRPr>
      </a:lvl1pPr>
      <a:lvl2pPr algn="l" rtl="0" eaLnBrk="1" fontAlgn="base" hangingPunct="1">
        <a:lnSpc>
          <a:spcPct val="85000"/>
        </a:lnSpc>
        <a:spcBef>
          <a:spcPct val="0"/>
        </a:spcBef>
        <a:spcAft>
          <a:spcPct val="0"/>
        </a:spcAft>
        <a:defRPr sz="2800" b="1" i="1">
          <a:solidFill>
            <a:srgbClr val="003663"/>
          </a:solidFill>
          <a:latin typeface="Arial" charset="0"/>
          <a:ea typeface="ＭＳ Ｐゴシック" charset="0"/>
        </a:defRPr>
      </a:lvl2pPr>
      <a:lvl3pPr algn="l" rtl="0" eaLnBrk="1" fontAlgn="base" hangingPunct="1">
        <a:lnSpc>
          <a:spcPct val="85000"/>
        </a:lnSpc>
        <a:spcBef>
          <a:spcPct val="0"/>
        </a:spcBef>
        <a:spcAft>
          <a:spcPct val="0"/>
        </a:spcAft>
        <a:defRPr sz="2800" b="1" i="1">
          <a:solidFill>
            <a:srgbClr val="003663"/>
          </a:solidFill>
          <a:latin typeface="Arial" charset="0"/>
          <a:ea typeface="ＭＳ Ｐゴシック" charset="0"/>
        </a:defRPr>
      </a:lvl3pPr>
      <a:lvl4pPr algn="l" rtl="0" eaLnBrk="1" fontAlgn="base" hangingPunct="1">
        <a:lnSpc>
          <a:spcPct val="85000"/>
        </a:lnSpc>
        <a:spcBef>
          <a:spcPct val="0"/>
        </a:spcBef>
        <a:spcAft>
          <a:spcPct val="0"/>
        </a:spcAft>
        <a:defRPr sz="2800" b="1" i="1">
          <a:solidFill>
            <a:srgbClr val="003663"/>
          </a:solidFill>
          <a:latin typeface="Arial" charset="0"/>
          <a:ea typeface="ＭＳ Ｐゴシック" charset="0"/>
        </a:defRPr>
      </a:lvl4pPr>
      <a:lvl5pPr algn="l" rtl="0" eaLnBrk="1" fontAlgn="base" hangingPunct="1">
        <a:lnSpc>
          <a:spcPct val="85000"/>
        </a:lnSpc>
        <a:spcBef>
          <a:spcPct val="0"/>
        </a:spcBef>
        <a:spcAft>
          <a:spcPct val="0"/>
        </a:spcAft>
        <a:defRPr sz="2800" b="1" i="1">
          <a:solidFill>
            <a:srgbClr val="003663"/>
          </a:solidFill>
          <a:latin typeface="Arial" charset="0"/>
          <a:ea typeface="ＭＳ Ｐゴシック" charset="0"/>
        </a:defRPr>
      </a:lvl5pPr>
      <a:lvl6pPr marL="457200" algn="l" rtl="0" eaLnBrk="1" fontAlgn="base" hangingPunct="1">
        <a:lnSpc>
          <a:spcPct val="85000"/>
        </a:lnSpc>
        <a:spcBef>
          <a:spcPct val="0"/>
        </a:spcBef>
        <a:spcAft>
          <a:spcPct val="0"/>
        </a:spcAft>
        <a:defRPr sz="2800" b="1" i="1">
          <a:solidFill>
            <a:srgbClr val="003663"/>
          </a:solidFill>
          <a:latin typeface="Arial" charset="0"/>
        </a:defRPr>
      </a:lvl6pPr>
      <a:lvl7pPr marL="914400" algn="l" rtl="0" eaLnBrk="1" fontAlgn="base" hangingPunct="1">
        <a:lnSpc>
          <a:spcPct val="85000"/>
        </a:lnSpc>
        <a:spcBef>
          <a:spcPct val="0"/>
        </a:spcBef>
        <a:spcAft>
          <a:spcPct val="0"/>
        </a:spcAft>
        <a:defRPr sz="2800" b="1" i="1">
          <a:solidFill>
            <a:srgbClr val="003663"/>
          </a:solidFill>
          <a:latin typeface="Arial" charset="0"/>
        </a:defRPr>
      </a:lvl7pPr>
      <a:lvl8pPr marL="1371600" algn="l" rtl="0" eaLnBrk="1" fontAlgn="base" hangingPunct="1">
        <a:lnSpc>
          <a:spcPct val="85000"/>
        </a:lnSpc>
        <a:spcBef>
          <a:spcPct val="0"/>
        </a:spcBef>
        <a:spcAft>
          <a:spcPct val="0"/>
        </a:spcAft>
        <a:defRPr sz="2800" b="1" i="1">
          <a:solidFill>
            <a:srgbClr val="003663"/>
          </a:solidFill>
          <a:latin typeface="Arial" charset="0"/>
        </a:defRPr>
      </a:lvl8pPr>
      <a:lvl9pPr marL="1828800" algn="l" rtl="0" eaLnBrk="1" fontAlgn="base" hangingPunct="1">
        <a:lnSpc>
          <a:spcPct val="85000"/>
        </a:lnSpc>
        <a:spcBef>
          <a:spcPct val="0"/>
        </a:spcBef>
        <a:spcAft>
          <a:spcPct val="0"/>
        </a:spcAft>
        <a:defRPr sz="2800" b="1" i="1">
          <a:solidFill>
            <a:srgbClr val="003663"/>
          </a:solidFill>
          <a:latin typeface="Arial" charset="0"/>
        </a:defRPr>
      </a:lvl9pPr>
    </p:titleStyle>
    <p:bodyStyle>
      <a:lvl1pPr marL="230188" indent="-230188" algn="l" rtl="0" eaLnBrk="1" fontAlgn="base" hangingPunct="1">
        <a:lnSpc>
          <a:spcPct val="85000"/>
        </a:lnSpc>
        <a:spcBef>
          <a:spcPct val="40000"/>
        </a:spcBef>
        <a:spcAft>
          <a:spcPct val="0"/>
        </a:spcAft>
        <a:buClr>
          <a:schemeClr val="accent2"/>
        </a:buClr>
        <a:buChar char="•"/>
        <a:defRPr sz="2000" b="1">
          <a:solidFill>
            <a:schemeClr val="tx1"/>
          </a:solidFill>
          <a:latin typeface="+mn-lt"/>
          <a:ea typeface="ＭＳ Ｐゴシック" charset="0"/>
          <a:cs typeface="+mn-cs"/>
        </a:defRPr>
      </a:lvl1pPr>
      <a:lvl2pPr marL="574675" indent="-234950" algn="l" rtl="0" eaLnBrk="1" fontAlgn="base" hangingPunct="1">
        <a:lnSpc>
          <a:spcPct val="85000"/>
        </a:lnSpc>
        <a:spcBef>
          <a:spcPct val="20000"/>
        </a:spcBef>
        <a:spcAft>
          <a:spcPct val="0"/>
        </a:spcAft>
        <a:buClr>
          <a:schemeClr val="accent2"/>
        </a:buClr>
        <a:buFont typeface="Times New Roman" charset="0"/>
        <a:buChar char="–"/>
        <a:defRPr sz="1800">
          <a:solidFill>
            <a:schemeClr val="tx1"/>
          </a:solidFill>
          <a:latin typeface="+mn-lt"/>
          <a:ea typeface="ＭＳ Ｐゴシック" charset="0"/>
        </a:defRPr>
      </a:lvl2pPr>
      <a:lvl3pPr marL="863600" indent="-176213" algn="l" rtl="0" eaLnBrk="1" fontAlgn="base" hangingPunct="1">
        <a:lnSpc>
          <a:spcPct val="85000"/>
        </a:lnSpc>
        <a:spcBef>
          <a:spcPct val="20000"/>
        </a:spcBef>
        <a:spcAft>
          <a:spcPct val="0"/>
        </a:spcAft>
        <a:buClr>
          <a:schemeClr val="accent2"/>
        </a:buClr>
        <a:buChar char="•"/>
        <a:defRPr sz="1800">
          <a:solidFill>
            <a:schemeClr val="tx1"/>
          </a:solidFill>
          <a:latin typeface="+mn-lt"/>
          <a:ea typeface="ＭＳ Ｐゴシック" charset="0"/>
        </a:defRPr>
      </a:lvl3pPr>
      <a:lvl4pPr marL="1600200" indent="-228600" algn="l" rtl="0" eaLnBrk="1" fontAlgn="base" hangingPunct="1">
        <a:lnSpc>
          <a:spcPct val="85000"/>
        </a:lnSpc>
        <a:spcBef>
          <a:spcPct val="20000"/>
        </a:spcBef>
        <a:spcAft>
          <a:spcPct val="0"/>
        </a:spcAft>
        <a:buClr>
          <a:schemeClr val="accent2"/>
        </a:buClr>
        <a:buFont typeface="Times New Roman" charset="0"/>
        <a:buChar char="–"/>
        <a:defRPr sz="1800">
          <a:solidFill>
            <a:schemeClr val="tx1"/>
          </a:solidFill>
          <a:latin typeface="+mn-lt"/>
          <a:ea typeface="ＭＳ Ｐゴシック" charset="0"/>
        </a:defRPr>
      </a:lvl4pPr>
      <a:lvl5pPr marL="2057400" indent="-228600" algn="l" rtl="0" eaLnBrk="1" fontAlgn="base" hangingPunct="1">
        <a:lnSpc>
          <a:spcPct val="85000"/>
        </a:lnSpc>
        <a:spcBef>
          <a:spcPct val="20000"/>
        </a:spcBef>
        <a:spcAft>
          <a:spcPct val="0"/>
        </a:spcAft>
        <a:buClr>
          <a:schemeClr val="accent2"/>
        </a:buClr>
        <a:buChar char="•"/>
        <a:defRPr sz="1800">
          <a:solidFill>
            <a:schemeClr val="tx1"/>
          </a:solidFill>
          <a:latin typeface="+mn-lt"/>
          <a:ea typeface="ＭＳ Ｐゴシック" charset="0"/>
        </a:defRPr>
      </a:lvl5pPr>
      <a:lvl6pPr marL="2514600" indent="-228600" algn="l" rtl="0" eaLnBrk="1" fontAlgn="base" hangingPunct="1">
        <a:lnSpc>
          <a:spcPct val="85000"/>
        </a:lnSpc>
        <a:spcBef>
          <a:spcPct val="20000"/>
        </a:spcBef>
        <a:spcAft>
          <a:spcPct val="0"/>
        </a:spcAft>
        <a:buClr>
          <a:srgbClr val="FF6600"/>
        </a:buClr>
        <a:buChar char="•"/>
        <a:defRPr sz="2000">
          <a:solidFill>
            <a:schemeClr val="tx1"/>
          </a:solidFill>
          <a:latin typeface="+mn-lt"/>
        </a:defRPr>
      </a:lvl6pPr>
      <a:lvl7pPr marL="2971800" indent="-228600" algn="l" rtl="0" eaLnBrk="1" fontAlgn="base" hangingPunct="1">
        <a:lnSpc>
          <a:spcPct val="85000"/>
        </a:lnSpc>
        <a:spcBef>
          <a:spcPct val="20000"/>
        </a:spcBef>
        <a:spcAft>
          <a:spcPct val="0"/>
        </a:spcAft>
        <a:buClr>
          <a:srgbClr val="FF6600"/>
        </a:buClr>
        <a:buChar char="•"/>
        <a:defRPr sz="2000">
          <a:solidFill>
            <a:schemeClr val="tx1"/>
          </a:solidFill>
          <a:latin typeface="+mn-lt"/>
        </a:defRPr>
      </a:lvl7pPr>
      <a:lvl8pPr marL="3429000" indent="-228600" algn="l" rtl="0" eaLnBrk="1" fontAlgn="base" hangingPunct="1">
        <a:lnSpc>
          <a:spcPct val="85000"/>
        </a:lnSpc>
        <a:spcBef>
          <a:spcPct val="20000"/>
        </a:spcBef>
        <a:spcAft>
          <a:spcPct val="0"/>
        </a:spcAft>
        <a:buClr>
          <a:srgbClr val="FF6600"/>
        </a:buClr>
        <a:buChar char="•"/>
        <a:defRPr sz="2000">
          <a:solidFill>
            <a:schemeClr val="tx1"/>
          </a:solidFill>
          <a:latin typeface="+mn-lt"/>
        </a:defRPr>
      </a:lvl8pPr>
      <a:lvl9pPr marL="3886200" indent="-228600" algn="l" rtl="0" eaLnBrk="1" fontAlgn="base" hangingPunct="1">
        <a:lnSpc>
          <a:spcPct val="85000"/>
        </a:lnSpc>
        <a:spcBef>
          <a:spcPct val="20000"/>
        </a:spcBef>
        <a:spcAft>
          <a:spcPct val="0"/>
        </a:spcAft>
        <a:buClr>
          <a:srgbClr val="FF6600"/>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4.png"/><Relationship Id="rId1" Type="http://schemas.openxmlformats.org/officeDocument/2006/relationships/slideLayout" Target="../slideLayouts/slideLayout9.xml"/><Relationship Id="rId6" Type="http://schemas.openxmlformats.org/officeDocument/2006/relationships/image" Target="../media/image6.jpeg"/><Relationship Id="rId5" Type="http://schemas.microsoft.com/office/2007/relationships/hdphoto" Target="../media/hdphoto2.wdp"/><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4.xml"/><Relationship Id="rId5" Type="http://schemas.openxmlformats.org/officeDocument/2006/relationships/image" Target="../media/image37.jpeg"/><Relationship Id="rId4" Type="http://schemas.microsoft.com/office/2007/relationships/hdphoto" Target="../media/hdphoto5.wdp"/></Relationships>
</file>

<file path=ppt/slides/_rels/slide11.xml.rels><?xml version="1.0" encoding="UTF-8" standalone="yes"?>
<Relationships xmlns="http://schemas.openxmlformats.org/package/2006/relationships"><Relationship Id="rId8" Type="http://schemas.openxmlformats.org/officeDocument/2006/relationships/image" Target="../media/image44.jpg"/><Relationship Id="rId3" Type="http://schemas.openxmlformats.org/officeDocument/2006/relationships/image" Target="../media/image39.jpg"/><Relationship Id="rId7" Type="http://schemas.openxmlformats.org/officeDocument/2006/relationships/image" Target="../media/image43.jpg"/><Relationship Id="rId2" Type="http://schemas.openxmlformats.org/officeDocument/2006/relationships/image" Target="../media/image38.jpg"/><Relationship Id="rId1" Type="http://schemas.openxmlformats.org/officeDocument/2006/relationships/slideLayout" Target="../slideLayouts/slideLayout5.xml"/><Relationship Id="rId6" Type="http://schemas.openxmlformats.org/officeDocument/2006/relationships/image" Target="../media/image42.jpg"/><Relationship Id="rId5" Type="http://schemas.openxmlformats.org/officeDocument/2006/relationships/image" Target="../media/image41.jpg"/><Relationship Id="rId4" Type="http://schemas.openxmlformats.org/officeDocument/2006/relationships/image" Target="../media/image40.jp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hyperlink" Target="http://www.google.com/url?sa=i&amp;rct=j&amp;q=&amp;esrc=s&amp;source=images&amp;cd=&amp;cad=rja&amp;uact=8&amp;ved=0ahUKEwiKqrqZjMvVAhVIh1QKHUFZCuEQjRwIBw&amp;url=http://all-free-download.com/free-vector/road.html&amp;psig=AFQjCNHC8-gde8vWK3czDwEXohEGLiH5Ww&amp;ust=1502400461307565" TargetMode="External"/><Relationship Id="rId13" Type="http://schemas.openxmlformats.org/officeDocument/2006/relationships/image" Target="../media/image16.jpeg"/><Relationship Id="rId3" Type="http://schemas.openxmlformats.org/officeDocument/2006/relationships/image" Target="../media/image10.png"/><Relationship Id="rId7" Type="http://schemas.openxmlformats.org/officeDocument/2006/relationships/image" Target="../media/image13.png"/><Relationship Id="rId12" Type="http://schemas.openxmlformats.org/officeDocument/2006/relationships/hyperlink" Target="http://www.google.com/url?sa=i&amp;rct=j&amp;q=&amp;esrc=s&amp;source=images&amp;cd=&amp;cad=rja&amp;uact=8&amp;ved=0ahUKEwj-583Tk83VAhXFh1QKHbKzASYQjRwIBw&amp;url=http://clipart-library.com/free-fire-department-clipart.html&amp;psig=AFQjCNFSkkxDzH0XIIz5L5Lk8l938h2qXw&amp;ust=1502471215390689" TargetMode="External"/><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hyperlink" Target="http://www.google.com/url?sa=i&amp;rct=j&amp;q=&amp;esrc=s&amp;source=images&amp;cd=&amp;cad=rja&amp;uact=8&amp;ved=0ahUKEwjY_OKti8vVAhWogVQKHUSVC-8QjRwIBw&amp;url=http://verdanterra.com/&amp;psig=AFQjCNFyLA09YlcodD-1-vmevuWUF4M64w&amp;ust=1502400240997427" TargetMode="External"/><Relationship Id="rId11" Type="http://schemas.openxmlformats.org/officeDocument/2006/relationships/image" Target="../media/image15.png"/><Relationship Id="rId5" Type="http://schemas.openxmlformats.org/officeDocument/2006/relationships/image" Target="../media/image12.png"/><Relationship Id="rId10" Type="http://schemas.openxmlformats.org/officeDocument/2006/relationships/hyperlink" Target="https://www.google.com/url?sa=i&amp;rct=j&amp;q=&amp;esrc=s&amp;source=images&amp;cd=&amp;cad=rja&amp;uact=8&amp;ved=0ahUKEwihq67cjMvVAhWLgVQKHTETDuUQjRwIBw&amp;url=https://thecliparts.com/the-best-free-clipart-25304/&amp;psig=AFQjCNH-LhaS9Z4yt4LYSWh9Y5Vt2NM1xg&amp;ust=1502400622505426" TargetMode="External"/><Relationship Id="rId4" Type="http://schemas.openxmlformats.org/officeDocument/2006/relationships/image" Target="../media/image11.png"/><Relationship Id="rId9" Type="http://schemas.openxmlformats.org/officeDocument/2006/relationships/image" Target="../media/image14.jpe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jpeg"/></Relationships>
</file>

<file path=ppt/slides/_rels/slide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microsoft.com/office/2007/relationships/hdphoto" Target="../media/hdphoto4.wdp"/></Relationships>
</file>

<file path=ppt/slides/_rels/slide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4.xml"/><Relationship Id="rId6" Type="http://schemas.openxmlformats.org/officeDocument/2006/relationships/image" Target="../media/image31.png"/><Relationship Id="rId5" Type="http://schemas.openxmlformats.org/officeDocument/2006/relationships/hyperlink" Target="https://www.google.com/url?sa=i&amp;rct=j&amp;q=&amp;esrc=s&amp;source=images&amp;cd=&amp;cad=rja&amp;uact=8&amp;ved=0ahUKEwjoqOf0wM_VAhXnwlQKHXUqADYQjRwIBw&amp;url=https://www.hartree.stfc.ac.uk/Pages/HPC.aspx&amp;psig=AFQjCNEqL4N_pTvGJWoZyqCKY6oolcvdCA&amp;ust=1502552075810082" TargetMode="External"/><Relationship Id="rId4" Type="http://schemas.openxmlformats.org/officeDocument/2006/relationships/image" Target="../media/image30.jpeg"/></Relationships>
</file>

<file path=ppt/slides/_rels/slide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2113441" y="1746591"/>
            <a:ext cx="4279340" cy="1674305"/>
          </a:xfrm>
        </p:spPr>
        <p:txBody>
          <a:bodyPr/>
          <a:lstStyle/>
          <a:p>
            <a:r>
              <a:rPr lang="en-US" dirty="0" smtClean="0"/>
              <a:t>Campus Infrastructure Modernization</a:t>
            </a:r>
            <a:br>
              <a:rPr lang="en-US" dirty="0" smtClean="0"/>
            </a:br>
            <a:r>
              <a:rPr lang="en-US" dirty="0" smtClean="0"/>
              <a:t>Overview</a:t>
            </a:r>
            <a:endParaRPr lang="en-US" dirty="0"/>
          </a:p>
        </p:txBody>
      </p:sp>
      <p:sp>
        <p:nvSpPr>
          <p:cNvPr id="4" name="Text Box 4"/>
          <p:cNvSpPr txBox="1">
            <a:spLocks noChangeArrowheads="1"/>
          </p:cNvSpPr>
          <p:nvPr/>
        </p:nvSpPr>
        <p:spPr bwMode="auto">
          <a:xfrm>
            <a:off x="2517584" y="6100119"/>
            <a:ext cx="2737929" cy="523220"/>
          </a:xfrm>
          <a:prstGeom prst="rect">
            <a:avLst/>
          </a:prstGeom>
          <a:noFill/>
          <a:ln w="9525">
            <a:noFill/>
            <a:miter lim="800000"/>
            <a:headEnd/>
            <a:tailEnd/>
          </a:ln>
          <a:effectLst/>
        </p:spPr>
        <p:txBody>
          <a:bodyPr wrap="none">
            <a:spAutoFit/>
          </a:bodyPr>
          <a:lstStyle/>
          <a:p>
            <a:pPr>
              <a:defRPr/>
            </a:pPr>
            <a:r>
              <a:rPr lang="en-US" sz="1400" b="1" kern="1200" dirty="0" smtClean="0">
                <a:solidFill>
                  <a:schemeClr val="tx2"/>
                </a:solidFill>
                <a:latin typeface="Arial"/>
                <a:cs typeface="Arial"/>
              </a:rPr>
              <a:t>LINE Commission</a:t>
            </a:r>
          </a:p>
          <a:p>
            <a:pPr>
              <a:defRPr/>
            </a:pPr>
            <a:r>
              <a:rPr lang="en-US" sz="1400" kern="1200" dirty="0" smtClean="0">
                <a:solidFill>
                  <a:schemeClr val="tx2"/>
                </a:solidFill>
                <a:latin typeface="Arial"/>
                <a:cs typeface="Arial"/>
              </a:rPr>
              <a:t>October 4, 2017 </a:t>
            </a:r>
            <a:r>
              <a:rPr lang="en-US" sz="1400" kern="1200" baseline="0" dirty="0" smtClean="0">
                <a:solidFill>
                  <a:schemeClr val="tx2"/>
                </a:solidFill>
                <a:latin typeface="Arial"/>
                <a:cs typeface="Arial"/>
              </a:rPr>
              <a:t>–</a:t>
            </a:r>
            <a:r>
              <a:rPr lang="en-US" sz="1400" kern="1200" dirty="0" smtClean="0">
                <a:solidFill>
                  <a:schemeClr val="tx2"/>
                </a:solidFill>
                <a:latin typeface="Arial"/>
                <a:cs typeface="Arial"/>
              </a:rPr>
              <a:t> Twin Falls, ID</a:t>
            </a:r>
          </a:p>
        </p:txBody>
      </p:sp>
      <p:pic>
        <p:nvPicPr>
          <p:cNvPr id="5" name="Picture 2"/>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b="22580"/>
          <a:stretch/>
        </p:blipFill>
        <p:spPr bwMode="auto">
          <a:xfrm>
            <a:off x="6083403" y="914703"/>
            <a:ext cx="2743200" cy="1412729"/>
          </a:xfrm>
          <a:prstGeom prst="rect">
            <a:avLst/>
          </a:prstGeom>
          <a:solidFill>
            <a:srgbClr val="FFFFFF">
              <a:shade val="85000"/>
            </a:srgbClr>
          </a:solidFill>
          <a:ln w="12700" cap="sq" cmpd="sng">
            <a:solidFill>
              <a:schemeClr val="bg1"/>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a:extLst/>
        </p:spPr>
      </p:pic>
      <p:pic>
        <p:nvPicPr>
          <p:cNvPr id="6" name="Picture 5" descr="Z:\Drone data\06-21-17\DJI_0053.JPG"/>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6083403" y="2516477"/>
            <a:ext cx="2743200" cy="1543050"/>
          </a:xfrm>
          <a:prstGeom prst="rect">
            <a:avLst/>
          </a:prstGeom>
          <a:solidFill>
            <a:srgbClr val="FFFFFF">
              <a:shade val="85000"/>
            </a:srgbClr>
          </a:solidFill>
          <a:ln w="12700" cap="sq" cmpd="sng">
            <a:solidFill>
              <a:schemeClr val="bg1"/>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a:extLst/>
        </p:spPr>
      </p:pic>
      <p:pic>
        <p:nvPicPr>
          <p:cNvPr id="7" name="Picture 6"/>
          <p:cNvPicPr>
            <a:picLocks noChangeAspect="1"/>
          </p:cNvPicPr>
          <p:nvPr/>
        </p:nvPicPr>
        <p:blipFill>
          <a:blip r:embed="rId6" cstate="print">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val="0"/>
              </a:ext>
            </a:extLst>
          </a:blip>
          <a:stretch>
            <a:fillRect/>
          </a:stretch>
        </p:blipFill>
        <p:spPr>
          <a:xfrm>
            <a:off x="6083403" y="4248572"/>
            <a:ext cx="2743200" cy="1543050"/>
          </a:xfrm>
          <a:prstGeom prst="rect">
            <a:avLst/>
          </a:prstGeom>
          <a:solidFill>
            <a:srgbClr val="FFFFFF">
              <a:shade val="85000"/>
            </a:srgbClr>
          </a:solidFill>
          <a:ln w="12700" cap="sq" cmpd="sng">
            <a:solidFill>
              <a:schemeClr val="bg1"/>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sp>
        <p:nvSpPr>
          <p:cNvPr id="8" name="Line 33"/>
          <p:cNvSpPr>
            <a:spLocks noChangeShapeType="1"/>
          </p:cNvSpPr>
          <p:nvPr/>
        </p:nvSpPr>
        <p:spPr bwMode="auto">
          <a:xfrm flipV="1">
            <a:off x="2113441" y="3506356"/>
            <a:ext cx="3749040" cy="7112"/>
          </a:xfrm>
          <a:prstGeom prst="line">
            <a:avLst/>
          </a:prstGeom>
          <a:noFill/>
          <a:ln w="12700">
            <a:solidFill>
              <a:srgbClr val="005875"/>
            </a:solidFill>
            <a:round/>
            <a:headEnd/>
            <a:tailEnd/>
          </a:ln>
          <a:extLst>
            <a:ext uri="{909E8E84-426E-40DD-AFC4-6F175D3DCCD1}">
              <a14:hiddenFill xmlns:a14="http://schemas.microsoft.com/office/drawing/2010/main">
                <a:noFill/>
              </a14:hiddenFill>
            </a:ext>
          </a:extLst>
        </p:spPr>
        <p:txBody>
          <a:bodyPr/>
          <a:lstStyle/>
          <a:p>
            <a:endParaRPr lang="en-US" dirty="0">
              <a:solidFill>
                <a:prstClr val="black"/>
              </a:solidFill>
              <a:latin typeface="Calibri"/>
            </a:endParaRPr>
          </a:p>
        </p:txBody>
      </p:sp>
      <p:sp>
        <p:nvSpPr>
          <p:cNvPr id="9" name="Rectangle 5"/>
          <p:cNvSpPr>
            <a:spLocks noGrp="1" noChangeArrowheads="1"/>
          </p:cNvSpPr>
          <p:nvPr>
            <p:ph type="subTitle" idx="4294967295"/>
          </p:nvPr>
        </p:nvSpPr>
        <p:spPr>
          <a:xfrm>
            <a:off x="2113441" y="3604925"/>
            <a:ext cx="4174061" cy="707193"/>
          </a:xfrm>
        </p:spPr>
        <p:txBody>
          <a:bodyPr/>
          <a:lstStyle/>
          <a:p>
            <a:pPr marL="0" indent="0">
              <a:buNone/>
            </a:pPr>
            <a:r>
              <a:rPr lang="en-US" dirty="0" smtClean="0">
                <a:solidFill>
                  <a:schemeClr val="bg1">
                    <a:lumMod val="50000"/>
                  </a:schemeClr>
                </a:solidFill>
              </a:rPr>
              <a:t>Carlo Melbihess</a:t>
            </a:r>
          </a:p>
          <a:p>
            <a:pPr marL="0" indent="0">
              <a:buNone/>
            </a:pPr>
            <a:r>
              <a:rPr lang="en-US" sz="1800" b="0" i="1" dirty="0" smtClean="0">
                <a:solidFill>
                  <a:schemeClr val="bg1">
                    <a:lumMod val="50000"/>
                  </a:schemeClr>
                </a:solidFill>
              </a:rPr>
              <a:t>Director, Facilities and Site Services</a:t>
            </a:r>
            <a:endParaRPr lang="en-US" sz="1800" b="0" i="1" dirty="0">
              <a:solidFill>
                <a:schemeClr val="bg1">
                  <a:lumMod val="50000"/>
                </a:schemeClr>
              </a:solidFill>
            </a:endParaRPr>
          </a:p>
        </p:txBody>
      </p:sp>
    </p:spTree>
    <p:extLst>
      <p:ext uri="{BB962C8B-B14F-4D97-AF65-F5344CB8AC3E}">
        <p14:creationId xmlns:p14="http://schemas.microsoft.com/office/powerpoint/2010/main" val="29499961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714500"/>
            <a:ext cx="9144000" cy="5143500"/>
          </a:xfrm>
          <a:prstGeom prst="rect">
            <a:avLst/>
          </a:prstGeom>
        </p:spPr>
      </p:pic>
      <p:sp>
        <p:nvSpPr>
          <p:cNvPr id="2" name="Title 1"/>
          <p:cNvSpPr>
            <a:spLocks noGrp="1"/>
          </p:cNvSpPr>
          <p:nvPr>
            <p:ph type="title"/>
          </p:nvPr>
        </p:nvSpPr>
        <p:spPr>
          <a:xfrm>
            <a:off x="437683" y="770475"/>
            <a:ext cx="8231187" cy="941796"/>
          </a:xfrm>
        </p:spPr>
        <p:txBody>
          <a:bodyPr/>
          <a:lstStyle/>
          <a:p>
            <a:r>
              <a:rPr lang="en-US" dirty="0" smtClean="0"/>
              <a:t>Integrated wayfinding and accessibility is an important natural </a:t>
            </a:r>
            <a:r>
              <a:rPr lang="en-US" dirty="0"/>
              <a:t>extension </a:t>
            </a:r>
            <a:r>
              <a:rPr lang="en-US" dirty="0" smtClean="0"/>
              <a:t>with the ISU </a:t>
            </a:r>
            <a:r>
              <a:rPr lang="en-US" dirty="0"/>
              <a:t>campus and City of Idaho </a:t>
            </a:r>
            <a:r>
              <a:rPr lang="en-US" dirty="0" smtClean="0"/>
              <a:t>Falls greenbelt</a:t>
            </a:r>
            <a:endParaRPr lang="en-US" dirty="0"/>
          </a:p>
        </p:txBody>
      </p:sp>
      <p:sp>
        <p:nvSpPr>
          <p:cNvPr id="3" name="Slide Number Placeholder 2"/>
          <p:cNvSpPr>
            <a:spLocks noGrp="1"/>
          </p:cNvSpPr>
          <p:nvPr>
            <p:ph type="sldNum" sz="quarter" idx="11"/>
          </p:nvPr>
        </p:nvSpPr>
        <p:spPr>
          <a:xfrm>
            <a:off x="8733303" y="6562180"/>
            <a:ext cx="260350" cy="153888"/>
          </a:xfrm>
        </p:spPr>
        <p:txBody>
          <a:bodyPr/>
          <a:lstStyle/>
          <a:p>
            <a:fld id="{5F868368-EC15-444D-9EFB-42436E21986C}" type="slidenum">
              <a:rPr lang="en-US" smtClean="0">
                <a:solidFill>
                  <a:schemeClr val="bg1"/>
                </a:solidFill>
              </a:rPr>
              <a:t>10</a:t>
            </a:fld>
            <a:endParaRPr lang="en-US" dirty="0">
              <a:solidFill>
                <a:schemeClr val="bg1"/>
              </a:solidFill>
            </a:endParaRPr>
          </a:p>
        </p:txBody>
      </p:sp>
      <p:pic>
        <p:nvPicPr>
          <p:cNvPr id="5" name="Picture 4"/>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l="22293"/>
          <a:stretch/>
        </p:blipFill>
        <p:spPr>
          <a:xfrm>
            <a:off x="6598023" y="2074207"/>
            <a:ext cx="2187388" cy="1583391"/>
          </a:xfrm>
          <a:prstGeom prst="rect">
            <a:avLst/>
          </a:prstGeom>
          <a:ln w="28575">
            <a:solidFill>
              <a:schemeClr val="bg1"/>
            </a:solidFill>
          </a:ln>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l="20105" t="9950" r="15665" b="6964"/>
          <a:stretch/>
        </p:blipFill>
        <p:spPr>
          <a:xfrm>
            <a:off x="304799" y="5118846"/>
            <a:ext cx="2205317" cy="1604683"/>
          </a:xfrm>
          <a:prstGeom prst="rect">
            <a:avLst/>
          </a:prstGeom>
          <a:ln w="28575">
            <a:solidFill>
              <a:schemeClr val="bg1"/>
            </a:solidFill>
          </a:ln>
        </p:spPr>
      </p:pic>
      <p:cxnSp>
        <p:nvCxnSpPr>
          <p:cNvPr id="8" name="Straight Arrow Connector 7"/>
          <p:cNvCxnSpPr/>
          <p:nvPr/>
        </p:nvCxnSpPr>
        <p:spPr bwMode="auto">
          <a:xfrm>
            <a:off x="2545976" y="6140824"/>
            <a:ext cx="1927412" cy="358588"/>
          </a:xfrm>
          <a:prstGeom prst="straightConnector1">
            <a:avLst/>
          </a:prstGeom>
          <a:solidFill>
            <a:schemeClr val="accent1"/>
          </a:solidFill>
          <a:ln w="28575" cap="flat" cmpd="sng" algn="ctr">
            <a:solidFill>
              <a:schemeClr val="bg1"/>
            </a:solidFill>
            <a:prstDash val="solid"/>
            <a:round/>
            <a:headEnd type="none" w="med" len="med"/>
            <a:tailEnd type="arrow"/>
          </a:ln>
          <a:effectLst/>
        </p:spPr>
      </p:cxnSp>
      <p:cxnSp>
        <p:nvCxnSpPr>
          <p:cNvPr id="10" name="Straight Arrow Connector 9"/>
          <p:cNvCxnSpPr>
            <a:stCxn id="5" idx="1"/>
          </p:cNvCxnSpPr>
          <p:nvPr/>
        </p:nvCxnSpPr>
        <p:spPr bwMode="auto">
          <a:xfrm flipH="1">
            <a:off x="5011271" y="2865903"/>
            <a:ext cx="1586752" cy="1222003"/>
          </a:xfrm>
          <a:prstGeom prst="straightConnector1">
            <a:avLst/>
          </a:prstGeom>
          <a:solidFill>
            <a:schemeClr val="accent1"/>
          </a:solidFill>
          <a:ln w="28575" cap="flat" cmpd="sng" algn="ctr">
            <a:solidFill>
              <a:schemeClr val="bg1"/>
            </a:solidFill>
            <a:prstDash val="solid"/>
            <a:round/>
            <a:headEnd type="none" w="med" len="med"/>
            <a:tailEnd type="arrow"/>
          </a:ln>
          <a:effectLst/>
        </p:spPr>
      </p:cxnSp>
      <p:sp>
        <p:nvSpPr>
          <p:cNvPr id="11" name="TextBox 10"/>
          <p:cNvSpPr txBox="1"/>
          <p:nvPr/>
        </p:nvSpPr>
        <p:spPr>
          <a:xfrm>
            <a:off x="340659" y="5074030"/>
            <a:ext cx="1721223" cy="461665"/>
          </a:xfrm>
          <a:prstGeom prst="rect">
            <a:avLst/>
          </a:prstGeom>
          <a:noFill/>
        </p:spPr>
        <p:txBody>
          <a:bodyPr wrap="square" rtlCol="0">
            <a:spAutoFit/>
          </a:bodyPr>
          <a:lstStyle/>
          <a:p>
            <a:r>
              <a:rPr lang="en-US" sz="1200" dirty="0" smtClean="0"/>
              <a:t>Greenbelt extension under railroad bridge</a:t>
            </a:r>
            <a:endParaRPr lang="en-US" sz="1200" dirty="0"/>
          </a:p>
        </p:txBody>
      </p:sp>
      <p:sp>
        <p:nvSpPr>
          <p:cNvPr id="12" name="TextBox 11"/>
          <p:cNvSpPr txBox="1"/>
          <p:nvPr/>
        </p:nvSpPr>
        <p:spPr>
          <a:xfrm>
            <a:off x="7028329" y="2088786"/>
            <a:ext cx="1721223" cy="276999"/>
          </a:xfrm>
          <a:prstGeom prst="rect">
            <a:avLst/>
          </a:prstGeom>
          <a:noFill/>
        </p:spPr>
        <p:txBody>
          <a:bodyPr wrap="square" rtlCol="0">
            <a:spAutoFit/>
          </a:bodyPr>
          <a:lstStyle/>
          <a:p>
            <a:pPr algn="r"/>
            <a:r>
              <a:rPr lang="en-US" sz="1200" dirty="0" smtClean="0"/>
              <a:t>New rail crossing</a:t>
            </a:r>
            <a:endParaRPr lang="en-US" sz="1200" dirty="0"/>
          </a:p>
        </p:txBody>
      </p:sp>
      <p:sp>
        <p:nvSpPr>
          <p:cNvPr id="4" name="Rectangle 3"/>
          <p:cNvSpPr/>
          <p:nvPr/>
        </p:nvSpPr>
        <p:spPr bwMode="auto">
          <a:xfrm>
            <a:off x="5088047" y="5349178"/>
            <a:ext cx="3850208" cy="1060676"/>
          </a:xfrm>
          <a:prstGeom prst="rect">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300" b="1" i="1" u="none" strike="noStrike" cap="none" normalizeH="0" baseline="0" dirty="0" smtClean="0">
                <a:ln>
                  <a:noFill/>
                </a:ln>
                <a:solidFill>
                  <a:schemeClr val="bg1"/>
                </a:solidFill>
                <a:effectLst/>
                <a:cs typeface="Times New Roman" panose="02020603050405020304" pitchFamily="18" charset="0"/>
              </a:rPr>
              <a:t>Obtaining a pedestrian or emergency vehicle railroad crossing requires agreement with the railroad. A united front and assistance or</a:t>
            </a:r>
            <a:r>
              <a:rPr kumimoji="0" lang="en-US" sz="1300" b="1" i="1" u="none" strike="noStrike" cap="none" normalizeH="0" dirty="0" smtClean="0">
                <a:ln>
                  <a:noFill/>
                </a:ln>
                <a:solidFill>
                  <a:schemeClr val="bg1"/>
                </a:solidFill>
                <a:effectLst/>
                <a:cs typeface="Times New Roman" panose="02020603050405020304" pitchFamily="18" charset="0"/>
              </a:rPr>
              <a:t> insight is needed to help run this to ground.</a:t>
            </a:r>
            <a:endParaRPr kumimoji="0" lang="en-US" sz="1300" b="1" i="1" u="none" strike="noStrike" cap="none" normalizeH="0" baseline="0" dirty="0" smtClean="0">
              <a:ln>
                <a:noFill/>
              </a:ln>
              <a:solidFill>
                <a:schemeClr val="bg1"/>
              </a:solidFill>
              <a:effectLst/>
              <a:cs typeface="Times New Roman" panose="02020603050405020304" pitchFamily="18" charset="0"/>
            </a:endParaRPr>
          </a:p>
        </p:txBody>
      </p:sp>
      <p:sp>
        <p:nvSpPr>
          <p:cNvPr id="13" name="TextBox 12"/>
          <p:cNvSpPr txBox="1"/>
          <p:nvPr/>
        </p:nvSpPr>
        <p:spPr>
          <a:xfrm>
            <a:off x="3846806" y="3760855"/>
            <a:ext cx="494046" cy="307777"/>
          </a:xfrm>
          <a:prstGeom prst="rect">
            <a:avLst/>
          </a:prstGeom>
          <a:noFill/>
        </p:spPr>
        <p:txBody>
          <a:bodyPr wrap="none" rtlCol="0">
            <a:spAutoFit/>
          </a:bodyPr>
          <a:lstStyle/>
          <a:p>
            <a:r>
              <a:rPr lang="en-US" sz="1400" dirty="0" smtClean="0">
                <a:solidFill>
                  <a:srgbClr val="FFFF00"/>
                </a:solidFill>
              </a:rPr>
              <a:t>CIC</a:t>
            </a:r>
            <a:endParaRPr lang="en-US" sz="1400" dirty="0">
              <a:solidFill>
                <a:srgbClr val="FFFF00"/>
              </a:solidFill>
            </a:endParaRPr>
          </a:p>
        </p:txBody>
      </p:sp>
      <p:sp>
        <p:nvSpPr>
          <p:cNvPr id="14" name="TextBox 13"/>
          <p:cNvSpPr txBox="1"/>
          <p:nvPr/>
        </p:nvSpPr>
        <p:spPr>
          <a:xfrm>
            <a:off x="4219239" y="5467930"/>
            <a:ext cx="413896" cy="307777"/>
          </a:xfrm>
          <a:prstGeom prst="rect">
            <a:avLst/>
          </a:prstGeom>
          <a:noFill/>
        </p:spPr>
        <p:txBody>
          <a:bodyPr wrap="none" rtlCol="0">
            <a:spAutoFit/>
          </a:bodyPr>
          <a:lstStyle/>
          <a:p>
            <a:r>
              <a:rPr lang="en-US" sz="1400" dirty="0" smtClean="0">
                <a:solidFill>
                  <a:srgbClr val="FFFF00"/>
                </a:solidFill>
              </a:rPr>
              <a:t>C3</a:t>
            </a:r>
            <a:endParaRPr lang="en-US" sz="1400" dirty="0">
              <a:solidFill>
                <a:srgbClr val="FFFF00"/>
              </a:solidFill>
            </a:endParaRPr>
          </a:p>
        </p:txBody>
      </p:sp>
    </p:spTree>
    <p:extLst>
      <p:ext uri="{BB962C8B-B14F-4D97-AF65-F5344CB8AC3E}">
        <p14:creationId xmlns:p14="http://schemas.microsoft.com/office/powerpoint/2010/main" val="35261874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807208" y="1831848"/>
            <a:ext cx="3529584" cy="3194304"/>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807208" y="1831848"/>
            <a:ext cx="3529584" cy="3194304"/>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807208" y="1831848"/>
            <a:ext cx="3529584" cy="3194304"/>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807208" y="1831848"/>
            <a:ext cx="3529584" cy="3194304"/>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2807208" y="1831848"/>
            <a:ext cx="3529584" cy="3194304"/>
          </a:xfrm>
          <a:prstGeom prst="rect">
            <a:avLst/>
          </a:prstGeom>
        </p:spPr>
      </p:pic>
      <p:pic>
        <p:nvPicPr>
          <p:cNvPr id="10" name="Picture 9"/>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1" name="Slide Number Placeholder 10"/>
          <p:cNvSpPr>
            <a:spLocks noGrp="1"/>
          </p:cNvSpPr>
          <p:nvPr>
            <p:ph type="sldNum" sz="quarter" idx="11"/>
          </p:nvPr>
        </p:nvSpPr>
        <p:spPr/>
        <p:txBody>
          <a:bodyPr/>
          <a:lstStyle/>
          <a:p>
            <a:fld id="{15BEEC3B-0EA6-480B-B109-237CC158263F}" type="slidenum">
              <a:rPr lang="en-US" smtClean="0"/>
              <a:t>11</a:t>
            </a:fld>
            <a:endParaRPr lang="en-US" dirty="0"/>
          </a:p>
        </p:txBody>
      </p:sp>
    </p:spTree>
    <p:extLst>
      <p:ext uri="{BB962C8B-B14F-4D97-AF65-F5344CB8AC3E}">
        <p14:creationId xmlns:p14="http://schemas.microsoft.com/office/powerpoint/2010/main" val="2115056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par>
                          <p:cTn id="8" fill="hold">
                            <p:stCondLst>
                              <p:cond delay="2000"/>
                            </p:stCondLst>
                            <p:childTnLst>
                              <p:par>
                                <p:cTn id="9" presetID="22" presetClass="entr" presetSubtype="8"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par>
                          <p:cTn id="12" fill="hold">
                            <p:stCondLst>
                              <p:cond delay="2500"/>
                            </p:stCondLst>
                            <p:childTnLst>
                              <p:par>
                                <p:cTn id="13" presetID="22" presetClass="entr" presetSubtype="2"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right)">
                                      <p:cBhvr>
                                        <p:cTn id="15" dur="500"/>
                                        <p:tgtEl>
                                          <p:spTgt spid="7"/>
                                        </p:tgtEl>
                                      </p:cBhvr>
                                    </p:animEffect>
                                  </p:childTnLst>
                                </p:cTn>
                              </p:par>
                            </p:childTnLst>
                          </p:cTn>
                        </p:par>
                        <p:par>
                          <p:cTn id="16" fill="hold">
                            <p:stCondLst>
                              <p:cond delay="3000"/>
                            </p:stCondLst>
                            <p:childTnLst>
                              <p:par>
                                <p:cTn id="17" presetID="22" presetClass="entr" presetSubtype="8"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1000"/>
                                        <p:tgtEl>
                                          <p:spTgt spid="8"/>
                                        </p:tgtEl>
                                      </p:cBhvr>
                                    </p:animEffect>
                                  </p:childTnLst>
                                </p:cTn>
                              </p:par>
                            </p:childTnLst>
                          </p:cTn>
                        </p:par>
                        <p:par>
                          <p:cTn id="20" fill="hold">
                            <p:stCondLst>
                              <p:cond delay="4000"/>
                            </p:stCondLst>
                            <p:childTnLst>
                              <p:par>
                                <p:cTn id="21" presetID="10" presetClass="entr" presetSubtype="0"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2000"/>
                                        <p:tgtEl>
                                          <p:spTgt spid="9"/>
                                        </p:tgtEl>
                                      </p:cBhvr>
                                    </p:animEffect>
                                  </p:childTnLst>
                                </p:cTn>
                              </p:par>
                            </p:childTnLst>
                          </p:cTn>
                        </p:par>
                        <p:par>
                          <p:cTn id="24" fill="hold">
                            <p:stCondLst>
                              <p:cond delay="6000"/>
                            </p:stCondLst>
                            <p:childTnLst>
                              <p:par>
                                <p:cTn id="25" presetID="6" presetClass="entr" presetSubtype="32" fill="hold" nodeType="afterEffect">
                                  <p:stCondLst>
                                    <p:cond delay="1000"/>
                                  </p:stCondLst>
                                  <p:childTnLst>
                                    <p:set>
                                      <p:cBhvr>
                                        <p:cTn id="26" dur="1" fill="hold">
                                          <p:stCondLst>
                                            <p:cond delay="0"/>
                                          </p:stCondLst>
                                        </p:cTn>
                                        <p:tgtEl>
                                          <p:spTgt spid="10"/>
                                        </p:tgtEl>
                                        <p:attrNameLst>
                                          <p:attrName>style.visibility</p:attrName>
                                        </p:attrNameLst>
                                      </p:cBhvr>
                                      <p:to>
                                        <p:strVal val="visible"/>
                                      </p:to>
                                    </p:set>
                                    <p:animEffect transition="in" filter="circle(out)">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273" y="4113904"/>
            <a:ext cx="9144000" cy="2878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304800" y="1780303"/>
            <a:ext cx="3938357" cy="3176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9600" y="1793603"/>
            <a:ext cx="4492625" cy="3163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1735223" y="4903150"/>
            <a:ext cx="5838457" cy="338554"/>
          </a:xfrm>
          <a:prstGeom prst="rect">
            <a:avLst/>
          </a:prstGeom>
          <a:noFill/>
        </p:spPr>
        <p:txBody>
          <a:bodyPr wrap="none" rtlCol="0">
            <a:spAutoFit/>
          </a:bodyPr>
          <a:lstStyle/>
          <a:p>
            <a:pPr algn="ctr"/>
            <a:r>
              <a:rPr lang="en-US" sz="1600" b="1" dirty="0" smtClean="0">
                <a:latin typeface="Arial"/>
                <a:cs typeface="Arial"/>
              </a:rPr>
              <a:t>Research and Education Campus (REC) – </a:t>
            </a:r>
            <a:r>
              <a:rPr lang="en-US" sz="1600" dirty="0" smtClean="0">
                <a:latin typeface="Arial"/>
                <a:cs typeface="Arial"/>
              </a:rPr>
              <a:t>before and today</a:t>
            </a:r>
            <a:endParaRPr lang="en-US" sz="1600" dirty="0">
              <a:latin typeface="Arial"/>
              <a:cs typeface="Arial"/>
            </a:endParaRPr>
          </a:p>
        </p:txBody>
      </p:sp>
      <p:sp>
        <p:nvSpPr>
          <p:cNvPr id="3" name="TextBox 2"/>
          <p:cNvSpPr txBox="1"/>
          <p:nvPr/>
        </p:nvSpPr>
        <p:spPr>
          <a:xfrm>
            <a:off x="533400" y="1985690"/>
            <a:ext cx="762000" cy="338554"/>
          </a:xfrm>
          <a:prstGeom prst="rect">
            <a:avLst/>
          </a:prstGeom>
          <a:noFill/>
        </p:spPr>
        <p:txBody>
          <a:bodyPr wrap="square" rtlCol="0">
            <a:spAutoFit/>
          </a:bodyPr>
          <a:lstStyle/>
          <a:p>
            <a:r>
              <a:rPr lang="en-US" sz="1600" dirty="0" smtClean="0">
                <a:solidFill>
                  <a:schemeClr val="bg1"/>
                </a:solidFill>
              </a:rPr>
              <a:t>2005</a:t>
            </a:r>
            <a:endParaRPr lang="en-US" sz="1600" dirty="0">
              <a:solidFill>
                <a:schemeClr val="bg1"/>
              </a:solidFill>
            </a:endParaRPr>
          </a:p>
        </p:txBody>
      </p:sp>
      <p:sp>
        <p:nvSpPr>
          <p:cNvPr id="5" name="Slide Number Placeholder 4"/>
          <p:cNvSpPr>
            <a:spLocks noGrp="1"/>
          </p:cNvSpPr>
          <p:nvPr>
            <p:ph type="sldNum" sz="quarter" idx="11"/>
          </p:nvPr>
        </p:nvSpPr>
        <p:spPr/>
        <p:txBody>
          <a:bodyPr/>
          <a:lstStyle/>
          <a:p>
            <a:fld id="{8026AF43-63A5-3A46-B461-FEDED0C88CA4}" type="slidenum">
              <a:rPr lang="en-US" smtClean="0"/>
              <a:pPr/>
              <a:t>2</a:t>
            </a:fld>
            <a:endParaRPr lang="en-US" sz="1400" b="0" dirty="0">
              <a:solidFill>
                <a:srgbClr val="000000"/>
              </a:solidFill>
              <a:latin typeface="Arial"/>
            </a:endParaRPr>
          </a:p>
        </p:txBody>
      </p:sp>
      <p:sp>
        <p:nvSpPr>
          <p:cNvPr id="10" name="Title 1"/>
          <p:cNvSpPr>
            <a:spLocks noGrp="1"/>
          </p:cNvSpPr>
          <p:nvPr>
            <p:ph type="title"/>
          </p:nvPr>
        </p:nvSpPr>
        <p:spPr>
          <a:xfrm>
            <a:off x="457200" y="830003"/>
            <a:ext cx="8357155" cy="863313"/>
          </a:xfrm>
        </p:spPr>
        <p:txBody>
          <a:bodyPr>
            <a:spAutoFit/>
          </a:bodyPr>
          <a:lstStyle/>
          <a:p>
            <a:r>
              <a:rPr lang="en-US" sz="2200" dirty="0" smtClean="0"/>
              <a:t>Since 2005, development of INL’s Research and </a:t>
            </a:r>
            <a:r>
              <a:rPr lang="en-US" sz="2200" dirty="0"/>
              <a:t>Education Campus </a:t>
            </a:r>
            <a:r>
              <a:rPr lang="en-US" sz="2200" dirty="0" smtClean="0"/>
              <a:t>has generated distinctive value through new research and development capabilities </a:t>
            </a:r>
            <a:endParaRPr lang="en-US" sz="2200" dirty="0"/>
          </a:p>
        </p:txBody>
      </p:sp>
      <p:sp>
        <p:nvSpPr>
          <p:cNvPr id="6" name="Rectangle 5"/>
          <p:cNvSpPr/>
          <p:nvPr/>
        </p:nvSpPr>
        <p:spPr bwMode="auto">
          <a:xfrm>
            <a:off x="385482" y="5468471"/>
            <a:ext cx="8435788" cy="977153"/>
          </a:xfrm>
          <a:prstGeom prst="rect">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sz="1400" i="1" dirty="0" smtClean="0">
                <a:solidFill>
                  <a:schemeClr val="bg1"/>
                </a:solidFill>
              </a:rPr>
              <a:t>Addition of the Collaborative Computing Center (C3) and </a:t>
            </a:r>
            <a:r>
              <a:rPr lang="en-US" sz="1400" i="1" dirty="0" err="1" smtClean="0">
                <a:solidFill>
                  <a:schemeClr val="bg1"/>
                </a:solidFill>
              </a:rPr>
              <a:t>Cybercore</a:t>
            </a:r>
            <a:r>
              <a:rPr lang="en-US" sz="1400" i="1" dirty="0" smtClean="0">
                <a:solidFill>
                  <a:schemeClr val="bg1"/>
                </a:solidFill>
              </a:rPr>
              <a:t> Integration Center (CIC), will expand the breadth of our technical expertise, and solidify INL and partner universities abilities to conduct innovative cybersecurity and nuclear energy research through talent development and attraction of high-tech industry partners.</a:t>
            </a:r>
            <a:r>
              <a:rPr kumimoji="0" lang="en-US" sz="1400" b="0" i="1" u="none" strike="noStrike" cap="none" normalizeH="0" baseline="0" dirty="0" smtClean="0">
                <a:ln>
                  <a:noFill/>
                </a:ln>
                <a:solidFill>
                  <a:schemeClr val="bg1"/>
                </a:solidFill>
                <a:effectLst/>
              </a:rPr>
              <a:t> </a:t>
            </a:r>
          </a:p>
        </p:txBody>
      </p:sp>
    </p:spTree>
    <p:extLst>
      <p:ext uri="{BB962C8B-B14F-4D97-AF65-F5344CB8AC3E}">
        <p14:creationId xmlns:p14="http://schemas.microsoft.com/office/powerpoint/2010/main" val="42780489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 name="Picture 72" descr="teal_Spot.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95883" y="950615"/>
            <a:ext cx="7632070" cy="4381876"/>
          </a:xfrm>
          <a:prstGeom prst="rect">
            <a:avLst/>
          </a:prstGeom>
        </p:spPr>
      </p:pic>
      <p:sp>
        <p:nvSpPr>
          <p:cNvPr id="14" name="Title 1"/>
          <p:cNvSpPr txBox="1">
            <a:spLocks/>
          </p:cNvSpPr>
          <p:nvPr/>
        </p:nvSpPr>
        <p:spPr bwMode="auto">
          <a:xfrm>
            <a:off x="336948" y="814347"/>
            <a:ext cx="7946806" cy="534572"/>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marL="0" marR="0" lvl="0" indent="0" algn="l" defTabSz="914400" rtl="0" eaLnBrk="0" fontAlgn="base" latinLnBrk="0" hangingPunct="0">
              <a:lnSpc>
                <a:spcPct val="85000"/>
              </a:lnSpc>
              <a:spcBef>
                <a:spcPct val="0"/>
              </a:spcBef>
              <a:spcAft>
                <a:spcPct val="0"/>
              </a:spcAft>
              <a:buClrTx/>
              <a:buSzTx/>
              <a:buFontTx/>
              <a:buNone/>
              <a:tabLst/>
              <a:defRPr/>
            </a:pPr>
            <a:r>
              <a:rPr lang="en-US" sz="2300" b="1" i="1" kern="0" dirty="0" smtClean="0">
                <a:solidFill>
                  <a:schemeClr val="tx2"/>
                </a:solidFill>
                <a:latin typeface="+mj-lt"/>
                <a:ea typeface="+mj-ea"/>
                <a:cs typeface="ＭＳ Ｐゴシック" charset="0"/>
              </a:rPr>
              <a:t>Overall, INL has an impressive infrastructure portfolio with a solid strategic investment plan</a:t>
            </a:r>
            <a:endParaRPr kumimoji="0" lang="en-US" sz="2300" b="1" i="1" u="none" strike="noStrike" kern="0" cap="none" spc="0" normalizeH="0" baseline="0" noProof="0" dirty="0" smtClean="0">
              <a:ln>
                <a:noFill/>
              </a:ln>
              <a:solidFill>
                <a:schemeClr val="tx2"/>
              </a:solidFill>
              <a:effectLst/>
              <a:uLnTx/>
              <a:uFillTx/>
              <a:latin typeface="+mj-lt"/>
              <a:ea typeface="+mj-ea"/>
              <a:cs typeface="ＭＳ Ｐゴシック" charset="0"/>
            </a:endParaRPr>
          </a:p>
        </p:txBody>
      </p:sp>
      <p:pic>
        <p:nvPicPr>
          <p:cNvPr id="13" name="Picture 12" descr="11-50359-3cs4.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71607" y="1584690"/>
            <a:ext cx="4023360" cy="3257591"/>
          </a:xfrm>
          <a:prstGeom prst="rect">
            <a:avLst/>
          </a:prstGeom>
        </p:spPr>
      </p:pic>
      <p:sp>
        <p:nvSpPr>
          <p:cNvPr id="2" name="Slide Number Placeholder 1"/>
          <p:cNvSpPr>
            <a:spLocks noGrp="1"/>
          </p:cNvSpPr>
          <p:nvPr>
            <p:ph type="sldNum" sz="quarter" idx="11"/>
          </p:nvPr>
        </p:nvSpPr>
        <p:spPr>
          <a:xfrm>
            <a:off x="8702898" y="6510670"/>
            <a:ext cx="260350" cy="153888"/>
          </a:xfrm>
        </p:spPr>
        <p:txBody>
          <a:bodyPr/>
          <a:lstStyle/>
          <a:p>
            <a:fld id="{5B510113-E3FF-42C6-B7BA-FE56AD234E26}" type="slidenum">
              <a:rPr lang="en-US" altLang="en-US" smtClean="0"/>
              <a:pPr/>
              <a:t>3</a:t>
            </a:fld>
            <a:endParaRPr lang="en-US" altLang="en-US" dirty="0"/>
          </a:p>
        </p:txBody>
      </p:sp>
      <p:sp>
        <p:nvSpPr>
          <p:cNvPr id="8" name="TextBox 7"/>
          <p:cNvSpPr txBox="1"/>
          <p:nvPr/>
        </p:nvSpPr>
        <p:spPr>
          <a:xfrm>
            <a:off x="4569469" y="3691494"/>
            <a:ext cx="585417" cy="523220"/>
          </a:xfrm>
          <a:prstGeom prst="rect">
            <a:avLst/>
          </a:prstGeom>
          <a:noFill/>
        </p:spPr>
        <p:txBody>
          <a:bodyPr wrap="none" rtlCol="0">
            <a:spAutoFit/>
          </a:bodyPr>
          <a:lstStyle/>
          <a:p>
            <a:r>
              <a:rPr lang="en-US" sz="2800" b="1" dirty="0" smtClean="0">
                <a:ln w="12700" cmpd="sng">
                  <a:solidFill>
                    <a:schemeClr val="accent1">
                      <a:lumMod val="75000"/>
                    </a:schemeClr>
                  </a:solidFill>
                  <a:prstDash val="solid"/>
                </a:ln>
                <a:solidFill>
                  <a:schemeClr val="accent2">
                    <a:lumMod val="75000"/>
                  </a:schemeClr>
                </a:solidFill>
              </a:rPr>
              <a:t>37</a:t>
            </a:r>
            <a:endParaRPr lang="en-US" sz="2800" b="1" dirty="0">
              <a:ln w="12700" cmpd="sng">
                <a:solidFill>
                  <a:schemeClr val="accent1">
                    <a:lumMod val="75000"/>
                  </a:schemeClr>
                </a:solidFill>
                <a:prstDash val="solid"/>
              </a:ln>
              <a:solidFill>
                <a:schemeClr val="accent2">
                  <a:lumMod val="75000"/>
                </a:schemeClr>
              </a:solidFill>
            </a:endParaRPr>
          </a:p>
        </p:txBody>
      </p:sp>
      <p:sp>
        <p:nvSpPr>
          <p:cNvPr id="9" name="TextBox 8"/>
          <p:cNvSpPr txBox="1"/>
          <p:nvPr/>
        </p:nvSpPr>
        <p:spPr>
          <a:xfrm>
            <a:off x="4569469" y="4338247"/>
            <a:ext cx="585417" cy="523220"/>
          </a:xfrm>
          <a:prstGeom prst="rect">
            <a:avLst/>
          </a:prstGeom>
          <a:noFill/>
        </p:spPr>
        <p:txBody>
          <a:bodyPr wrap="none" rtlCol="0">
            <a:spAutoFit/>
          </a:bodyPr>
          <a:lstStyle/>
          <a:p>
            <a:r>
              <a:rPr lang="en-US" sz="2800" b="1" dirty="0" smtClean="0">
                <a:ln w="12700" cmpd="sng">
                  <a:solidFill>
                    <a:schemeClr val="accent1">
                      <a:lumMod val="75000"/>
                    </a:schemeClr>
                  </a:solidFill>
                  <a:prstDash val="solid"/>
                </a:ln>
                <a:solidFill>
                  <a:schemeClr val="accent2">
                    <a:lumMod val="75000"/>
                  </a:schemeClr>
                </a:solidFill>
              </a:rPr>
              <a:t>47</a:t>
            </a:r>
            <a:endParaRPr lang="en-US" sz="2800" b="1" dirty="0">
              <a:ln w="12700" cmpd="sng">
                <a:solidFill>
                  <a:schemeClr val="accent1">
                    <a:lumMod val="75000"/>
                  </a:schemeClr>
                </a:solidFill>
                <a:prstDash val="solid"/>
              </a:ln>
              <a:solidFill>
                <a:schemeClr val="accent2">
                  <a:lumMod val="75000"/>
                </a:schemeClr>
              </a:solidFill>
            </a:endParaRPr>
          </a:p>
        </p:txBody>
      </p:sp>
      <p:sp>
        <p:nvSpPr>
          <p:cNvPr id="10" name="TextBox 9"/>
          <p:cNvSpPr txBox="1"/>
          <p:nvPr/>
        </p:nvSpPr>
        <p:spPr>
          <a:xfrm>
            <a:off x="4569469" y="3073065"/>
            <a:ext cx="585417" cy="523220"/>
          </a:xfrm>
          <a:prstGeom prst="rect">
            <a:avLst/>
          </a:prstGeom>
          <a:noFill/>
        </p:spPr>
        <p:txBody>
          <a:bodyPr wrap="none" rtlCol="0">
            <a:spAutoFit/>
          </a:bodyPr>
          <a:lstStyle/>
          <a:p>
            <a:r>
              <a:rPr lang="en-US" sz="2800" b="1" dirty="0" smtClean="0">
                <a:ln w="12700" cmpd="sng">
                  <a:solidFill>
                    <a:schemeClr val="accent1">
                      <a:lumMod val="75000"/>
                    </a:schemeClr>
                  </a:solidFill>
                  <a:prstDash val="solid"/>
                </a:ln>
                <a:solidFill>
                  <a:schemeClr val="accent2">
                    <a:lumMod val="75000"/>
                  </a:schemeClr>
                </a:solidFill>
                <a:latin typeface="+mn-lt"/>
              </a:rPr>
              <a:t>22</a:t>
            </a:r>
            <a:endParaRPr lang="en-US" sz="2800" b="1" dirty="0">
              <a:ln w="12700" cmpd="sng">
                <a:solidFill>
                  <a:schemeClr val="accent1">
                    <a:lumMod val="75000"/>
                  </a:schemeClr>
                </a:solidFill>
                <a:prstDash val="solid"/>
              </a:ln>
              <a:solidFill>
                <a:schemeClr val="accent2">
                  <a:lumMod val="75000"/>
                </a:schemeClr>
              </a:solidFill>
              <a:latin typeface="+mn-lt"/>
            </a:endParaRPr>
          </a:p>
        </p:txBody>
      </p:sp>
      <p:cxnSp>
        <p:nvCxnSpPr>
          <p:cNvPr id="6" name="Straight Connector 5"/>
          <p:cNvCxnSpPr/>
          <p:nvPr/>
        </p:nvCxnSpPr>
        <p:spPr bwMode="auto">
          <a:xfrm>
            <a:off x="4454091" y="2492207"/>
            <a:ext cx="3829050" cy="0"/>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p:spPr>
      </p:cxnSp>
      <p:cxnSp>
        <p:nvCxnSpPr>
          <p:cNvPr id="16" name="Straight Connector 15"/>
          <p:cNvCxnSpPr/>
          <p:nvPr/>
        </p:nvCxnSpPr>
        <p:spPr bwMode="auto">
          <a:xfrm>
            <a:off x="4454091" y="4929694"/>
            <a:ext cx="3829050" cy="0"/>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p:spPr>
      </p:cxnSp>
      <p:cxnSp>
        <p:nvCxnSpPr>
          <p:cNvPr id="17" name="Straight Connector 16"/>
          <p:cNvCxnSpPr/>
          <p:nvPr/>
        </p:nvCxnSpPr>
        <p:spPr bwMode="auto">
          <a:xfrm rot="5400000">
            <a:off x="5179896" y="3724120"/>
            <a:ext cx="2377440" cy="0"/>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p:spPr>
      </p:cxnSp>
      <p:cxnSp>
        <p:nvCxnSpPr>
          <p:cNvPr id="18" name="Straight Connector 17"/>
          <p:cNvCxnSpPr/>
          <p:nvPr/>
        </p:nvCxnSpPr>
        <p:spPr bwMode="auto">
          <a:xfrm>
            <a:off x="4454091" y="3059722"/>
            <a:ext cx="1828800" cy="0"/>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p:spPr>
      </p:cxnSp>
      <p:cxnSp>
        <p:nvCxnSpPr>
          <p:cNvPr id="19" name="Straight Connector 18"/>
          <p:cNvCxnSpPr/>
          <p:nvPr/>
        </p:nvCxnSpPr>
        <p:spPr bwMode="auto">
          <a:xfrm>
            <a:off x="4454091" y="3701668"/>
            <a:ext cx="1828800" cy="0"/>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p:spPr>
      </p:cxnSp>
      <p:cxnSp>
        <p:nvCxnSpPr>
          <p:cNvPr id="20" name="Straight Connector 19"/>
          <p:cNvCxnSpPr/>
          <p:nvPr/>
        </p:nvCxnSpPr>
        <p:spPr bwMode="auto">
          <a:xfrm>
            <a:off x="4454091" y="4290449"/>
            <a:ext cx="1828800" cy="0"/>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p:spPr>
      </p:cxnSp>
      <p:sp>
        <p:nvSpPr>
          <p:cNvPr id="23" name="Rectangle 22"/>
          <p:cNvSpPr/>
          <p:nvPr/>
        </p:nvSpPr>
        <p:spPr>
          <a:xfrm>
            <a:off x="5057646" y="3103844"/>
            <a:ext cx="1261356" cy="646331"/>
          </a:xfrm>
          <a:prstGeom prst="rect">
            <a:avLst/>
          </a:prstGeom>
        </p:spPr>
        <p:txBody>
          <a:bodyPr wrap="square">
            <a:spAutoFit/>
          </a:bodyPr>
          <a:lstStyle/>
          <a:p>
            <a:r>
              <a:rPr lang="en-US" sz="1200" b="1" dirty="0" smtClean="0">
                <a:solidFill>
                  <a:schemeClr val="tx1">
                    <a:lumMod val="75000"/>
                    <a:lumOff val="25000"/>
                  </a:schemeClr>
                </a:solidFill>
                <a:latin typeface="+mn-lt"/>
                <a:cs typeface="Arial"/>
              </a:rPr>
              <a:t>Contractor Leased Buildings</a:t>
            </a:r>
            <a:endParaRPr lang="en-US" sz="1200" b="1" dirty="0">
              <a:solidFill>
                <a:schemeClr val="tx1">
                  <a:lumMod val="75000"/>
                  <a:lumOff val="25000"/>
                </a:schemeClr>
              </a:solidFill>
              <a:latin typeface="+mn-lt"/>
            </a:endParaRPr>
          </a:p>
        </p:txBody>
      </p:sp>
      <p:sp>
        <p:nvSpPr>
          <p:cNvPr id="24" name="Rectangle 23"/>
          <p:cNvSpPr/>
          <p:nvPr/>
        </p:nvSpPr>
        <p:spPr>
          <a:xfrm>
            <a:off x="5057646" y="4369026"/>
            <a:ext cx="1261356" cy="461665"/>
          </a:xfrm>
          <a:prstGeom prst="rect">
            <a:avLst/>
          </a:prstGeom>
        </p:spPr>
        <p:txBody>
          <a:bodyPr wrap="square">
            <a:spAutoFit/>
          </a:bodyPr>
          <a:lstStyle/>
          <a:p>
            <a:r>
              <a:rPr lang="en-US" sz="1200" b="1" dirty="0" smtClean="0">
                <a:solidFill>
                  <a:schemeClr val="tx1">
                    <a:lumMod val="75000"/>
                    <a:lumOff val="25000"/>
                  </a:schemeClr>
                </a:solidFill>
                <a:latin typeface="+mn-lt"/>
                <a:cs typeface="Arial"/>
              </a:rPr>
              <a:t>Radiological Facilities</a:t>
            </a:r>
            <a:endParaRPr lang="en-US" sz="1200" b="1" dirty="0">
              <a:solidFill>
                <a:schemeClr val="tx1">
                  <a:lumMod val="75000"/>
                  <a:lumOff val="25000"/>
                </a:schemeClr>
              </a:solidFill>
              <a:latin typeface="+mn-lt"/>
            </a:endParaRPr>
          </a:p>
        </p:txBody>
      </p:sp>
      <p:sp>
        <p:nvSpPr>
          <p:cNvPr id="25" name="Rectangle 24"/>
          <p:cNvSpPr/>
          <p:nvPr/>
        </p:nvSpPr>
        <p:spPr>
          <a:xfrm>
            <a:off x="5057646" y="3722273"/>
            <a:ext cx="1261356" cy="646331"/>
          </a:xfrm>
          <a:prstGeom prst="rect">
            <a:avLst/>
          </a:prstGeom>
        </p:spPr>
        <p:txBody>
          <a:bodyPr wrap="square">
            <a:spAutoFit/>
          </a:bodyPr>
          <a:lstStyle/>
          <a:p>
            <a:r>
              <a:rPr lang="en-US" sz="1200" b="1" dirty="0" smtClean="0">
                <a:solidFill>
                  <a:schemeClr val="tx1">
                    <a:lumMod val="75000"/>
                    <a:lumOff val="25000"/>
                  </a:schemeClr>
                </a:solidFill>
                <a:latin typeface="+mn-lt"/>
                <a:cs typeface="Arial"/>
              </a:rPr>
              <a:t>Nuclear Facilities (Haz Cat I, II &amp; III)</a:t>
            </a:r>
            <a:endParaRPr lang="en-US" sz="1200" b="1" dirty="0">
              <a:solidFill>
                <a:schemeClr val="tx1">
                  <a:lumMod val="75000"/>
                  <a:lumOff val="25000"/>
                </a:schemeClr>
              </a:solidFill>
              <a:latin typeface="+mn-lt"/>
            </a:endParaRPr>
          </a:p>
        </p:txBody>
      </p:sp>
      <p:sp>
        <p:nvSpPr>
          <p:cNvPr id="31" name="Rectangle 30"/>
          <p:cNvSpPr/>
          <p:nvPr/>
        </p:nvSpPr>
        <p:spPr>
          <a:xfrm>
            <a:off x="7830310" y="3697618"/>
            <a:ext cx="720813" cy="307777"/>
          </a:xfrm>
          <a:prstGeom prst="rect">
            <a:avLst/>
          </a:prstGeom>
        </p:spPr>
        <p:txBody>
          <a:bodyPr wrap="square">
            <a:spAutoFit/>
          </a:bodyPr>
          <a:lstStyle/>
          <a:p>
            <a:r>
              <a:rPr lang="en-US" sz="1400" dirty="0" smtClean="0">
                <a:solidFill>
                  <a:schemeClr val="tx1">
                    <a:lumMod val="65000"/>
                    <a:lumOff val="35000"/>
                  </a:schemeClr>
                </a:solidFill>
                <a:latin typeface="+mn-lt"/>
                <a:cs typeface="Arial"/>
              </a:rPr>
              <a:t>Gross</a:t>
            </a:r>
            <a:endParaRPr lang="en-US" sz="1400" dirty="0">
              <a:solidFill>
                <a:schemeClr val="tx1">
                  <a:lumMod val="65000"/>
                  <a:lumOff val="35000"/>
                </a:schemeClr>
              </a:solidFill>
              <a:latin typeface="+mn-lt"/>
            </a:endParaRPr>
          </a:p>
        </p:txBody>
      </p:sp>
      <p:sp>
        <p:nvSpPr>
          <p:cNvPr id="35" name="Rectangle 34"/>
          <p:cNvSpPr/>
          <p:nvPr/>
        </p:nvSpPr>
        <p:spPr>
          <a:xfrm>
            <a:off x="6430778" y="4144566"/>
            <a:ext cx="1427625" cy="738664"/>
          </a:xfrm>
          <a:prstGeom prst="rect">
            <a:avLst/>
          </a:prstGeom>
        </p:spPr>
        <p:txBody>
          <a:bodyPr wrap="square">
            <a:spAutoFit/>
          </a:bodyPr>
          <a:lstStyle/>
          <a:p>
            <a:r>
              <a:rPr lang="en-US" sz="1400" dirty="0" smtClean="0">
                <a:solidFill>
                  <a:schemeClr val="tx1">
                    <a:lumMod val="65000"/>
                    <a:lumOff val="35000"/>
                  </a:schemeClr>
                </a:solidFill>
                <a:cs typeface="Arial"/>
              </a:rPr>
              <a:t>3</a:t>
            </a:r>
            <a:r>
              <a:rPr lang="en-US" sz="1400" dirty="0" smtClean="0">
                <a:solidFill>
                  <a:schemeClr val="tx1">
                    <a:lumMod val="65000"/>
                    <a:lumOff val="35000"/>
                  </a:schemeClr>
                </a:solidFill>
                <a:latin typeface="+mn-lt"/>
                <a:cs typeface="Arial"/>
              </a:rPr>
              <a:t> Fire Stations</a:t>
            </a:r>
          </a:p>
          <a:p>
            <a:r>
              <a:rPr lang="en-US" sz="1400" dirty="0" smtClean="0">
                <a:solidFill>
                  <a:schemeClr val="tx1">
                    <a:lumMod val="65000"/>
                    <a:lumOff val="35000"/>
                  </a:schemeClr>
                </a:solidFill>
                <a:latin typeface="+mn-lt"/>
                <a:cs typeface="Arial"/>
              </a:rPr>
              <a:t>1 Landfill</a:t>
            </a:r>
          </a:p>
          <a:p>
            <a:r>
              <a:rPr lang="en-US" sz="1400" dirty="0" smtClean="0">
                <a:solidFill>
                  <a:schemeClr val="tx1">
                    <a:lumMod val="65000"/>
                    <a:lumOff val="35000"/>
                  </a:schemeClr>
                </a:solidFill>
                <a:latin typeface="+mn-lt"/>
                <a:cs typeface="Arial"/>
              </a:rPr>
              <a:t>1 Museum</a:t>
            </a:r>
            <a:endParaRPr lang="en-US" sz="1400" dirty="0">
              <a:solidFill>
                <a:schemeClr val="tx1">
                  <a:lumMod val="65000"/>
                  <a:lumOff val="35000"/>
                </a:schemeClr>
              </a:solidFill>
              <a:latin typeface="+mn-lt"/>
            </a:endParaRPr>
          </a:p>
        </p:txBody>
      </p:sp>
      <p:pic>
        <p:nvPicPr>
          <p:cNvPr id="39" name="Picture 3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79205" y="2564341"/>
            <a:ext cx="548640" cy="548640"/>
          </a:xfrm>
          <a:prstGeom prst="rect">
            <a:avLst/>
          </a:prstGeom>
        </p:spPr>
      </p:pic>
      <p:sp>
        <p:nvSpPr>
          <p:cNvPr id="40" name="Rectangle 39"/>
          <p:cNvSpPr/>
          <p:nvPr/>
        </p:nvSpPr>
        <p:spPr>
          <a:xfrm>
            <a:off x="7200736" y="2577051"/>
            <a:ext cx="1519742" cy="523220"/>
          </a:xfrm>
          <a:prstGeom prst="rect">
            <a:avLst/>
          </a:prstGeom>
        </p:spPr>
        <p:txBody>
          <a:bodyPr wrap="square">
            <a:spAutoFit/>
          </a:bodyPr>
          <a:lstStyle/>
          <a:p>
            <a:r>
              <a:rPr lang="en-US" sz="1400" dirty="0" smtClean="0">
                <a:solidFill>
                  <a:schemeClr val="tx1">
                    <a:lumMod val="65000"/>
                    <a:lumOff val="35000"/>
                  </a:schemeClr>
                </a:solidFill>
                <a:latin typeface="+mn-lt"/>
                <a:cs typeface="Arial"/>
              </a:rPr>
              <a:t>4,230 Staff &amp; Subcontractors</a:t>
            </a:r>
            <a:endParaRPr lang="en-US" sz="1400" dirty="0">
              <a:solidFill>
                <a:schemeClr val="tx1">
                  <a:lumMod val="65000"/>
                  <a:lumOff val="35000"/>
                </a:schemeClr>
              </a:solidFill>
              <a:latin typeface="+mn-lt"/>
            </a:endParaRPr>
          </a:p>
        </p:txBody>
      </p:sp>
      <p:sp>
        <p:nvSpPr>
          <p:cNvPr id="44" name="TextBox 43"/>
          <p:cNvSpPr txBox="1"/>
          <p:nvPr/>
        </p:nvSpPr>
        <p:spPr>
          <a:xfrm>
            <a:off x="4419187" y="2536600"/>
            <a:ext cx="785793" cy="523220"/>
          </a:xfrm>
          <a:prstGeom prst="rect">
            <a:avLst/>
          </a:prstGeom>
          <a:noFill/>
        </p:spPr>
        <p:txBody>
          <a:bodyPr wrap="none" rtlCol="0">
            <a:spAutoFit/>
          </a:bodyPr>
          <a:lstStyle/>
          <a:p>
            <a:r>
              <a:rPr lang="en-US" sz="2800" b="1" dirty="0" smtClean="0">
                <a:ln w="12700" cmpd="sng">
                  <a:solidFill>
                    <a:schemeClr val="accent1">
                      <a:lumMod val="75000"/>
                    </a:schemeClr>
                  </a:solidFill>
                  <a:prstDash val="solid"/>
                </a:ln>
                <a:solidFill>
                  <a:schemeClr val="accent2">
                    <a:lumMod val="75000"/>
                  </a:schemeClr>
                </a:solidFill>
                <a:latin typeface="+mn-lt"/>
              </a:rPr>
              <a:t>294</a:t>
            </a:r>
            <a:endParaRPr lang="en-US" sz="2800" b="1" dirty="0">
              <a:ln w="12700" cmpd="sng">
                <a:solidFill>
                  <a:schemeClr val="accent1">
                    <a:lumMod val="75000"/>
                  </a:schemeClr>
                </a:solidFill>
                <a:prstDash val="solid"/>
              </a:ln>
              <a:solidFill>
                <a:schemeClr val="accent2">
                  <a:lumMod val="75000"/>
                </a:schemeClr>
              </a:solidFill>
              <a:latin typeface="+mn-lt"/>
            </a:endParaRPr>
          </a:p>
        </p:txBody>
      </p:sp>
      <p:sp>
        <p:nvSpPr>
          <p:cNvPr id="45" name="Rectangle 44"/>
          <p:cNvSpPr/>
          <p:nvPr/>
        </p:nvSpPr>
        <p:spPr>
          <a:xfrm>
            <a:off x="5057646" y="2567379"/>
            <a:ext cx="1261356" cy="461665"/>
          </a:xfrm>
          <a:prstGeom prst="rect">
            <a:avLst/>
          </a:prstGeom>
        </p:spPr>
        <p:txBody>
          <a:bodyPr wrap="square">
            <a:spAutoFit/>
          </a:bodyPr>
          <a:lstStyle/>
          <a:p>
            <a:r>
              <a:rPr lang="en-US" sz="1200" b="1" dirty="0" smtClean="0">
                <a:solidFill>
                  <a:schemeClr val="tx1">
                    <a:lumMod val="75000"/>
                    <a:lumOff val="25000"/>
                  </a:schemeClr>
                </a:solidFill>
                <a:latin typeface="+mn-lt"/>
                <a:cs typeface="Arial"/>
              </a:rPr>
              <a:t>DOE Owned Buildings</a:t>
            </a:r>
            <a:endParaRPr lang="en-US" sz="1200" b="1" dirty="0">
              <a:solidFill>
                <a:schemeClr val="tx1">
                  <a:lumMod val="75000"/>
                  <a:lumOff val="25000"/>
                </a:schemeClr>
              </a:solidFill>
              <a:latin typeface="+mn-lt"/>
            </a:endParaRPr>
          </a:p>
        </p:txBody>
      </p:sp>
      <p:grpSp>
        <p:nvGrpSpPr>
          <p:cNvPr id="4" name="Group 3"/>
          <p:cNvGrpSpPr/>
          <p:nvPr/>
        </p:nvGrpSpPr>
        <p:grpSpPr>
          <a:xfrm>
            <a:off x="6492442" y="3252442"/>
            <a:ext cx="752594" cy="782599"/>
            <a:chOff x="8656589" y="3142809"/>
            <a:chExt cx="1350926" cy="782599"/>
          </a:xfrm>
        </p:grpSpPr>
        <p:sp>
          <p:nvSpPr>
            <p:cNvPr id="28" name="Rectangle 27"/>
            <p:cNvSpPr/>
            <p:nvPr/>
          </p:nvSpPr>
          <p:spPr bwMode="auto">
            <a:xfrm>
              <a:off x="8656589" y="3553933"/>
              <a:ext cx="1346200" cy="371475"/>
            </a:xfrm>
            <a:prstGeom prst="rect">
              <a:avLst/>
            </a:prstGeom>
            <a:ln w="6350">
              <a:solidFill>
                <a:srgbClr val="65874B"/>
              </a:solid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bg1"/>
                  </a:solidFill>
                  <a:effectLst/>
                  <a:latin typeface="+mn-lt"/>
                </a:rPr>
                <a:t>3.3M</a:t>
              </a:r>
            </a:p>
          </p:txBody>
        </p:sp>
        <p:sp>
          <p:nvSpPr>
            <p:cNvPr id="46" name="Rectangle 45"/>
            <p:cNvSpPr/>
            <p:nvPr/>
          </p:nvSpPr>
          <p:spPr bwMode="auto">
            <a:xfrm>
              <a:off x="8661315" y="3142809"/>
              <a:ext cx="1346200" cy="371475"/>
            </a:xfrm>
            <a:prstGeom prst="rect">
              <a:avLst/>
            </a:prstGeom>
            <a:ln w="6350">
              <a:solidFill>
                <a:srgbClr val="65874B"/>
              </a:solid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bg1"/>
                  </a:solidFill>
                  <a:effectLst/>
                  <a:latin typeface="+mn-lt"/>
                </a:rPr>
                <a:t>3.1B </a:t>
              </a:r>
            </a:p>
          </p:txBody>
        </p:sp>
      </p:grpSp>
      <p:grpSp>
        <p:nvGrpSpPr>
          <p:cNvPr id="5" name="Group 4"/>
          <p:cNvGrpSpPr/>
          <p:nvPr/>
        </p:nvGrpSpPr>
        <p:grpSpPr>
          <a:xfrm>
            <a:off x="7254411" y="3252442"/>
            <a:ext cx="640081" cy="782599"/>
            <a:chOff x="9672548" y="3142809"/>
            <a:chExt cx="1037521" cy="782599"/>
          </a:xfrm>
        </p:grpSpPr>
        <p:sp>
          <p:nvSpPr>
            <p:cNvPr id="29" name="Rectangle 28"/>
            <p:cNvSpPr/>
            <p:nvPr/>
          </p:nvSpPr>
          <p:spPr bwMode="auto">
            <a:xfrm>
              <a:off x="9672548" y="3553933"/>
              <a:ext cx="1037519" cy="371475"/>
            </a:xfrm>
            <a:prstGeom prst="rect">
              <a:avLst/>
            </a:prstGeom>
            <a:noFill/>
            <a:ln>
              <a:solidFill>
                <a:srgbClr val="65874B"/>
              </a:solidFill>
              <a:headEnd type="none" w="med" len="med"/>
              <a:tailEnd type="none" w="med" len="med"/>
            </a:ln>
            <a:effectLst/>
          </p:spPr>
          <p:style>
            <a:lnRef idx="1">
              <a:schemeClr val="accent5"/>
            </a:lnRef>
            <a:fillRef idx="3">
              <a:schemeClr val="accent5"/>
            </a:fillRef>
            <a:effectRef idx="2">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lang="en-US" sz="1200" dirty="0" smtClean="0">
                  <a:solidFill>
                    <a:schemeClr val="accent2">
                      <a:lumMod val="75000"/>
                    </a:schemeClr>
                  </a:solidFill>
                </a:rPr>
                <a:t>SQ </a:t>
              </a:r>
              <a:r>
                <a:rPr kumimoji="0" lang="en-US" sz="1200" b="0" i="0" u="none" strike="noStrike" cap="none" normalizeH="0" baseline="0" dirty="0" smtClean="0">
                  <a:ln>
                    <a:noFill/>
                  </a:ln>
                  <a:solidFill>
                    <a:schemeClr val="accent2">
                      <a:lumMod val="75000"/>
                    </a:schemeClr>
                  </a:solidFill>
                  <a:effectLst/>
                </a:rPr>
                <a:t>FT</a:t>
              </a:r>
            </a:p>
          </p:txBody>
        </p:sp>
        <p:sp>
          <p:nvSpPr>
            <p:cNvPr id="47" name="Rectangle 46"/>
            <p:cNvSpPr/>
            <p:nvPr/>
          </p:nvSpPr>
          <p:spPr bwMode="auto">
            <a:xfrm>
              <a:off x="9672550" y="3142809"/>
              <a:ext cx="1037519" cy="371475"/>
            </a:xfrm>
            <a:prstGeom prst="rect">
              <a:avLst/>
            </a:prstGeom>
            <a:noFill/>
            <a:ln w="6350">
              <a:solidFill>
                <a:srgbClr val="65874B"/>
              </a:solidFill>
              <a:headEnd type="none" w="med" len="med"/>
              <a:tailEnd type="none" w="med" len="med"/>
            </a:ln>
            <a:effectLst/>
          </p:spPr>
          <p:style>
            <a:lnRef idx="1">
              <a:schemeClr val="accent5"/>
            </a:lnRef>
            <a:fillRef idx="3">
              <a:schemeClr val="accent5"/>
            </a:fillRef>
            <a:effectRef idx="2">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accent2">
                      <a:lumMod val="75000"/>
                    </a:schemeClr>
                  </a:solidFill>
                  <a:effectLst/>
                  <a:latin typeface="+mn-lt"/>
                </a:rPr>
                <a:t>$</a:t>
              </a:r>
            </a:p>
          </p:txBody>
        </p:sp>
      </p:grpSp>
      <p:sp>
        <p:nvSpPr>
          <p:cNvPr id="52" name="TextBox 51"/>
          <p:cNvSpPr txBox="1"/>
          <p:nvPr/>
        </p:nvSpPr>
        <p:spPr>
          <a:xfrm>
            <a:off x="4837099" y="5887327"/>
            <a:ext cx="765979" cy="523220"/>
          </a:xfrm>
          <a:prstGeom prst="rect">
            <a:avLst/>
          </a:prstGeom>
          <a:noFill/>
        </p:spPr>
        <p:txBody>
          <a:bodyPr wrap="none" rtlCol="0">
            <a:spAutoFit/>
          </a:bodyPr>
          <a:lstStyle/>
          <a:p>
            <a:r>
              <a:rPr lang="en-US" sz="2800" b="1" dirty="0" smtClean="0">
                <a:ln w="12700" cmpd="sng">
                  <a:solidFill>
                    <a:schemeClr val="accent3">
                      <a:lumMod val="50000"/>
                    </a:schemeClr>
                  </a:solidFill>
                  <a:prstDash val="solid"/>
                </a:ln>
                <a:solidFill>
                  <a:schemeClr val="accent3">
                    <a:lumMod val="75000"/>
                  </a:schemeClr>
                </a:solidFill>
                <a:latin typeface="+mn-lt"/>
              </a:rPr>
              <a:t>112</a:t>
            </a:r>
            <a:endParaRPr lang="en-US" sz="2800" b="1" dirty="0">
              <a:ln w="12700" cmpd="sng">
                <a:solidFill>
                  <a:schemeClr val="accent3">
                    <a:lumMod val="50000"/>
                  </a:schemeClr>
                </a:solidFill>
                <a:prstDash val="solid"/>
              </a:ln>
              <a:solidFill>
                <a:schemeClr val="accent3">
                  <a:lumMod val="75000"/>
                </a:schemeClr>
              </a:solidFill>
              <a:latin typeface="+mn-lt"/>
            </a:endParaRPr>
          </a:p>
        </p:txBody>
      </p:sp>
      <p:sp>
        <p:nvSpPr>
          <p:cNvPr id="53" name="TextBox 52"/>
          <p:cNvSpPr txBox="1"/>
          <p:nvPr/>
        </p:nvSpPr>
        <p:spPr>
          <a:xfrm>
            <a:off x="5122801" y="5133140"/>
            <a:ext cx="385042" cy="523220"/>
          </a:xfrm>
          <a:prstGeom prst="rect">
            <a:avLst/>
          </a:prstGeom>
          <a:noFill/>
        </p:spPr>
        <p:txBody>
          <a:bodyPr wrap="none" rtlCol="0">
            <a:spAutoFit/>
          </a:bodyPr>
          <a:lstStyle/>
          <a:p>
            <a:r>
              <a:rPr lang="en-US" sz="2800" b="1" dirty="0" smtClean="0">
                <a:ln w="12700" cmpd="sng">
                  <a:solidFill>
                    <a:schemeClr val="accent3">
                      <a:lumMod val="50000"/>
                    </a:schemeClr>
                  </a:solidFill>
                  <a:prstDash val="solid"/>
                </a:ln>
                <a:solidFill>
                  <a:schemeClr val="accent3">
                    <a:lumMod val="75000"/>
                  </a:schemeClr>
                </a:solidFill>
                <a:latin typeface="+mn-lt"/>
              </a:rPr>
              <a:t>7</a:t>
            </a:r>
            <a:endParaRPr lang="en-US" sz="2800" b="1" dirty="0">
              <a:ln w="12700" cmpd="sng">
                <a:solidFill>
                  <a:schemeClr val="accent3">
                    <a:lumMod val="50000"/>
                  </a:schemeClr>
                </a:solidFill>
                <a:prstDash val="solid"/>
              </a:ln>
              <a:solidFill>
                <a:schemeClr val="accent3">
                  <a:lumMod val="75000"/>
                </a:schemeClr>
              </a:solidFill>
              <a:latin typeface="+mn-lt"/>
            </a:endParaRPr>
          </a:p>
        </p:txBody>
      </p:sp>
      <p:sp>
        <p:nvSpPr>
          <p:cNvPr id="54" name="TextBox 53"/>
          <p:cNvSpPr txBox="1"/>
          <p:nvPr/>
        </p:nvSpPr>
        <p:spPr>
          <a:xfrm>
            <a:off x="1181113" y="5887327"/>
            <a:ext cx="585417" cy="523220"/>
          </a:xfrm>
          <a:prstGeom prst="rect">
            <a:avLst/>
          </a:prstGeom>
          <a:noFill/>
        </p:spPr>
        <p:txBody>
          <a:bodyPr wrap="none" rtlCol="0">
            <a:spAutoFit/>
          </a:bodyPr>
          <a:lstStyle/>
          <a:p>
            <a:r>
              <a:rPr lang="en-US" sz="2800" b="1" dirty="0" smtClean="0">
                <a:ln w="12700" cmpd="sng">
                  <a:solidFill>
                    <a:schemeClr val="accent3">
                      <a:lumMod val="50000"/>
                    </a:schemeClr>
                  </a:solidFill>
                  <a:prstDash val="solid"/>
                </a:ln>
                <a:solidFill>
                  <a:schemeClr val="accent3">
                    <a:lumMod val="75000"/>
                  </a:schemeClr>
                </a:solidFill>
                <a:latin typeface="+mn-lt"/>
              </a:rPr>
              <a:t>21</a:t>
            </a:r>
            <a:endParaRPr lang="en-US" sz="2800" b="1" dirty="0">
              <a:ln w="12700" cmpd="sng">
                <a:solidFill>
                  <a:schemeClr val="accent3">
                    <a:lumMod val="50000"/>
                  </a:schemeClr>
                </a:solidFill>
                <a:prstDash val="solid"/>
              </a:ln>
              <a:solidFill>
                <a:schemeClr val="accent3">
                  <a:lumMod val="75000"/>
                </a:schemeClr>
              </a:solidFill>
              <a:latin typeface="+mn-lt"/>
            </a:endParaRPr>
          </a:p>
        </p:txBody>
      </p:sp>
      <p:sp>
        <p:nvSpPr>
          <p:cNvPr id="55" name="Rectangle 54"/>
          <p:cNvSpPr/>
          <p:nvPr/>
        </p:nvSpPr>
        <p:spPr>
          <a:xfrm>
            <a:off x="5500656" y="5887327"/>
            <a:ext cx="1995298" cy="523220"/>
          </a:xfrm>
          <a:prstGeom prst="rect">
            <a:avLst/>
          </a:prstGeom>
        </p:spPr>
        <p:txBody>
          <a:bodyPr wrap="square">
            <a:spAutoFit/>
          </a:bodyPr>
          <a:lstStyle/>
          <a:p>
            <a:r>
              <a:rPr lang="en-US" sz="1400" b="1" dirty="0">
                <a:solidFill>
                  <a:schemeClr val="tx1">
                    <a:lumMod val="75000"/>
                    <a:lumOff val="25000"/>
                  </a:schemeClr>
                </a:solidFill>
                <a:latin typeface="+mn-lt"/>
                <a:cs typeface="Arial"/>
              </a:rPr>
              <a:t>Miles high voltage transmission lines</a:t>
            </a:r>
            <a:endParaRPr lang="en-US" sz="1400" b="1" dirty="0">
              <a:solidFill>
                <a:schemeClr val="tx1">
                  <a:lumMod val="75000"/>
                  <a:lumOff val="25000"/>
                </a:schemeClr>
              </a:solidFill>
              <a:latin typeface="+mn-lt"/>
            </a:endParaRPr>
          </a:p>
        </p:txBody>
      </p:sp>
      <p:sp>
        <p:nvSpPr>
          <p:cNvPr id="56" name="Rectangle 55"/>
          <p:cNvSpPr/>
          <p:nvPr/>
        </p:nvSpPr>
        <p:spPr>
          <a:xfrm>
            <a:off x="5500656" y="5025418"/>
            <a:ext cx="1995298" cy="738664"/>
          </a:xfrm>
          <a:prstGeom prst="rect">
            <a:avLst/>
          </a:prstGeom>
        </p:spPr>
        <p:txBody>
          <a:bodyPr wrap="square">
            <a:spAutoFit/>
          </a:bodyPr>
          <a:lstStyle/>
          <a:p>
            <a:r>
              <a:rPr lang="en-US" sz="1400" b="1" dirty="0" smtClean="0">
                <a:solidFill>
                  <a:schemeClr val="tx1">
                    <a:lumMod val="75000"/>
                    <a:lumOff val="25000"/>
                  </a:schemeClr>
                </a:solidFill>
                <a:latin typeface="+mn-lt"/>
                <a:cs typeface="Arial"/>
              </a:rPr>
              <a:t>Substations with interfaces to 3 power providers</a:t>
            </a:r>
            <a:endParaRPr lang="en-US" sz="1400" b="1" dirty="0">
              <a:solidFill>
                <a:schemeClr val="tx1">
                  <a:lumMod val="75000"/>
                  <a:lumOff val="25000"/>
                </a:schemeClr>
              </a:solidFill>
              <a:latin typeface="+mn-lt"/>
            </a:endParaRPr>
          </a:p>
        </p:txBody>
      </p:sp>
      <p:sp>
        <p:nvSpPr>
          <p:cNvPr id="57" name="Rectangle 56"/>
          <p:cNvSpPr/>
          <p:nvPr/>
        </p:nvSpPr>
        <p:spPr>
          <a:xfrm>
            <a:off x="1736723" y="5779605"/>
            <a:ext cx="1931511" cy="738664"/>
          </a:xfrm>
          <a:prstGeom prst="rect">
            <a:avLst/>
          </a:prstGeom>
        </p:spPr>
        <p:txBody>
          <a:bodyPr wrap="square">
            <a:spAutoFit/>
          </a:bodyPr>
          <a:lstStyle/>
          <a:p>
            <a:r>
              <a:rPr lang="en-US" sz="1400" b="1" dirty="0">
                <a:solidFill>
                  <a:schemeClr val="tx1">
                    <a:lumMod val="75000"/>
                    <a:lumOff val="25000"/>
                  </a:schemeClr>
                </a:solidFill>
                <a:latin typeface="+mn-lt"/>
                <a:cs typeface="Arial"/>
              </a:rPr>
              <a:t>Miles </a:t>
            </a:r>
            <a:r>
              <a:rPr lang="en-US" sz="1400" b="1" dirty="0" smtClean="0">
                <a:solidFill>
                  <a:schemeClr val="tx1">
                    <a:lumMod val="75000"/>
                    <a:lumOff val="25000"/>
                  </a:schemeClr>
                </a:solidFill>
                <a:latin typeface="+mn-lt"/>
                <a:cs typeface="Arial"/>
              </a:rPr>
              <a:t>railroad for shipping nuclear fuel</a:t>
            </a:r>
            <a:endParaRPr lang="en-US" sz="1400" b="1" dirty="0">
              <a:solidFill>
                <a:schemeClr val="tx1">
                  <a:lumMod val="75000"/>
                  <a:lumOff val="25000"/>
                </a:schemeClr>
              </a:solidFill>
              <a:latin typeface="+mn-lt"/>
            </a:endParaRPr>
          </a:p>
        </p:txBody>
      </p:sp>
      <p:sp>
        <p:nvSpPr>
          <p:cNvPr id="58" name="TextBox 57"/>
          <p:cNvSpPr txBox="1"/>
          <p:nvPr/>
        </p:nvSpPr>
        <p:spPr>
          <a:xfrm>
            <a:off x="1181113" y="5133140"/>
            <a:ext cx="585417" cy="523220"/>
          </a:xfrm>
          <a:prstGeom prst="rect">
            <a:avLst/>
          </a:prstGeom>
          <a:noFill/>
        </p:spPr>
        <p:txBody>
          <a:bodyPr wrap="none" rtlCol="0">
            <a:spAutoFit/>
          </a:bodyPr>
          <a:lstStyle/>
          <a:p>
            <a:r>
              <a:rPr lang="en-US" sz="2800" b="1" dirty="0" smtClean="0">
                <a:ln w="12700" cmpd="sng">
                  <a:solidFill>
                    <a:schemeClr val="accent3">
                      <a:lumMod val="50000"/>
                    </a:schemeClr>
                  </a:solidFill>
                  <a:prstDash val="solid"/>
                </a:ln>
                <a:solidFill>
                  <a:schemeClr val="accent3">
                    <a:lumMod val="75000"/>
                  </a:schemeClr>
                </a:solidFill>
                <a:latin typeface="+mn-lt"/>
              </a:rPr>
              <a:t>45</a:t>
            </a:r>
            <a:endParaRPr lang="en-US" sz="2800" b="1" dirty="0">
              <a:ln w="12700" cmpd="sng">
                <a:solidFill>
                  <a:schemeClr val="accent3">
                    <a:lumMod val="50000"/>
                  </a:schemeClr>
                </a:solidFill>
                <a:prstDash val="solid"/>
              </a:ln>
              <a:solidFill>
                <a:schemeClr val="accent3">
                  <a:lumMod val="75000"/>
                </a:schemeClr>
              </a:solidFill>
              <a:latin typeface="+mn-lt"/>
            </a:endParaRPr>
          </a:p>
        </p:txBody>
      </p:sp>
      <p:sp>
        <p:nvSpPr>
          <p:cNvPr id="59" name="Rectangle 58"/>
          <p:cNvSpPr/>
          <p:nvPr/>
        </p:nvSpPr>
        <p:spPr>
          <a:xfrm>
            <a:off x="1726084" y="5133140"/>
            <a:ext cx="1931511" cy="523220"/>
          </a:xfrm>
          <a:prstGeom prst="rect">
            <a:avLst/>
          </a:prstGeom>
        </p:spPr>
        <p:txBody>
          <a:bodyPr wrap="square">
            <a:spAutoFit/>
          </a:bodyPr>
          <a:lstStyle/>
          <a:p>
            <a:r>
              <a:rPr lang="en-US" sz="1400" b="1" dirty="0">
                <a:solidFill>
                  <a:schemeClr val="tx1">
                    <a:lumMod val="75000"/>
                    <a:lumOff val="25000"/>
                  </a:schemeClr>
                </a:solidFill>
                <a:latin typeface="+mn-lt"/>
                <a:cs typeface="Arial"/>
              </a:rPr>
              <a:t>Miles </a:t>
            </a:r>
            <a:r>
              <a:rPr lang="en-US" sz="1400" b="1" dirty="0" smtClean="0">
                <a:solidFill>
                  <a:schemeClr val="tx1">
                    <a:lumMod val="75000"/>
                    <a:lumOff val="25000"/>
                  </a:schemeClr>
                </a:solidFill>
                <a:latin typeface="+mn-lt"/>
                <a:cs typeface="Arial"/>
              </a:rPr>
              <a:t>primary roads / 1,350 total other</a:t>
            </a:r>
            <a:endParaRPr lang="en-US" sz="1400" b="1" dirty="0">
              <a:solidFill>
                <a:schemeClr val="tx1">
                  <a:lumMod val="75000"/>
                  <a:lumOff val="25000"/>
                </a:schemeClr>
              </a:solidFill>
              <a:latin typeface="+mn-lt"/>
            </a:endParaRPr>
          </a:p>
        </p:txBody>
      </p:sp>
      <p:sp>
        <p:nvSpPr>
          <p:cNvPr id="60" name="Rectangle 59"/>
          <p:cNvSpPr/>
          <p:nvPr/>
        </p:nvSpPr>
        <p:spPr>
          <a:xfrm>
            <a:off x="7830310" y="3297125"/>
            <a:ext cx="720813" cy="307777"/>
          </a:xfrm>
          <a:prstGeom prst="rect">
            <a:avLst/>
          </a:prstGeom>
        </p:spPr>
        <p:txBody>
          <a:bodyPr wrap="square">
            <a:spAutoFit/>
          </a:bodyPr>
          <a:lstStyle/>
          <a:p>
            <a:r>
              <a:rPr lang="en-US" sz="1400" dirty="0" smtClean="0">
                <a:solidFill>
                  <a:schemeClr val="tx1">
                    <a:lumMod val="65000"/>
                    <a:lumOff val="35000"/>
                  </a:schemeClr>
                </a:solidFill>
                <a:cs typeface="Arial"/>
              </a:rPr>
              <a:t>RPV</a:t>
            </a:r>
            <a:endParaRPr lang="en-US" sz="1400" dirty="0">
              <a:solidFill>
                <a:schemeClr val="tx1">
                  <a:lumMod val="65000"/>
                  <a:lumOff val="35000"/>
                </a:schemeClr>
              </a:solidFill>
              <a:latin typeface="+mn-lt"/>
            </a:endParaRPr>
          </a:p>
        </p:txBody>
      </p:sp>
      <p:grpSp>
        <p:nvGrpSpPr>
          <p:cNvPr id="3" name="Group 2"/>
          <p:cNvGrpSpPr/>
          <p:nvPr/>
        </p:nvGrpSpPr>
        <p:grpSpPr>
          <a:xfrm>
            <a:off x="7374574" y="5397516"/>
            <a:ext cx="1212113" cy="671213"/>
            <a:chOff x="9832765" y="5391681"/>
            <a:chExt cx="1616150" cy="467832"/>
          </a:xfrm>
        </p:grpSpPr>
        <p:pic>
          <p:nvPicPr>
            <p:cNvPr id="2054" name="Picture 6" descr="Image result for transmission line vector">
              <a:hlinkClick r:id="rId6"/>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832765" y="5402313"/>
              <a:ext cx="609600" cy="457200"/>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6" descr="Image result for transmission line vector">
              <a:hlinkClick r:id="rId6"/>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343128" y="5402313"/>
              <a:ext cx="609600" cy="457200"/>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6" descr="Image result for transmission line vector">
              <a:hlinkClick r:id="rId6"/>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839315" y="5391681"/>
              <a:ext cx="609600" cy="457200"/>
            </a:xfrm>
            <a:prstGeom prst="rect">
              <a:avLst/>
            </a:prstGeom>
            <a:noFill/>
            <a:extLst>
              <a:ext uri="{909E8E84-426E-40DD-AFC4-6F175D3DCCD1}">
                <a14:hiddenFill xmlns:a14="http://schemas.microsoft.com/office/drawing/2010/main">
                  <a:solidFill>
                    <a:srgbClr val="FFFFFF"/>
                  </a:solidFill>
                </a14:hiddenFill>
              </a:ext>
            </a:extLst>
          </p:spPr>
        </p:pic>
      </p:grpSp>
      <p:pic>
        <p:nvPicPr>
          <p:cNvPr id="2062" name="Picture 14" descr="Image result for road vector image">
            <a:hlinkClick r:id="rId8"/>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613278" y="5111522"/>
            <a:ext cx="640080" cy="566456"/>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Image result for railroad clipart">
            <a:hlinkClick r:id="rId10"/>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658998" y="5825341"/>
            <a:ext cx="548640" cy="647193"/>
          </a:xfrm>
          <a:prstGeom prst="rect">
            <a:avLst/>
          </a:prstGeom>
          <a:noFill/>
          <a:extLst>
            <a:ext uri="{909E8E84-426E-40DD-AFC4-6F175D3DCCD1}">
              <a14:hiddenFill xmlns:a14="http://schemas.microsoft.com/office/drawing/2010/main">
                <a:solidFill>
                  <a:srgbClr val="FFFFFF"/>
                </a:solidFill>
              </a14:hiddenFill>
            </a:ext>
          </a:extLst>
        </p:spPr>
      </p:pic>
      <p:cxnSp>
        <p:nvCxnSpPr>
          <p:cNvPr id="70" name="Straight Connector 69"/>
          <p:cNvCxnSpPr/>
          <p:nvPr/>
        </p:nvCxnSpPr>
        <p:spPr bwMode="auto">
          <a:xfrm>
            <a:off x="685800" y="4902301"/>
            <a:ext cx="7772400" cy="0"/>
          </a:xfrm>
          <a:prstGeom prst="line">
            <a:avLst/>
          </a:prstGeom>
          <a:ln>
            <a:headEnd type="none" w="med" len="med"/>
            <a:tailEnd type="none" w="med" len="med"/>
          </a:ln>
        </p:spPr>
        <p:style>
          <a:lnRef idx="2">
            <a:schemeClr val="accent3"/>
          </a:lnRef>
          <a:fillRef idx="0">
            <a:schemeClr val="accent3"/>
          </a:fillRef>
          <a:effectRef idx="1">
            <a:schemeClr val="accent3"/>
          </a:effectRef>
          <a:fontRef idx="minor">
            <a:schemeClr val="tx1"/>
          </a:fontRef>
        </p:style>
      </p:cxnSp>
      <p:cxnSp>
        <p:nvCxnSpPr>
          <p:cNvPr id="71" name="Straight Connector 70"/>
          <p:cNvCxnSpPr/>
          <p:nvPr/>
        </p:nvCxnSpPr>
        <p:spPr bwMode="auto">
          <a:xfrm rot="5400000">
            <a:off x="3886200" y="5660565"/>
            <a:ext cx="1371600" cy="0"/>
          </a:xfrm>
          <a:prstGeom prst="line">
            <a:avLst/>
          </a:prstGeom>
          <a:ln>
            <a:headEnd type="none" w="med" len="med"/>
            <a:tailEnd type="none" w="med" len="med"/>
          </a:ln>
        </p:spPr>
        <p:style>
          <a:lnRef idx="2">
            <a:schemeClr val="accent3"/>
          </a:lnRef>
          <a:fillRef idx="0">
            <a:schemeClr val="accent3"/>
          </a:fillRef>
          <a:effectRef idx="1">
            <a:schemeClr val="accent3"/>
          </a:effectRef>
          <a:fontRef idx="minor">
            <a:schemeClr val="tx1"/>
          </a:fontRef>
        </p:style>
      </p:cxnSp>
      <p:pic>
        <p:nvPicPr>
          <p:cNvPr id="2068" name="Picture 20" descr="Image result for fire station">
            <a:hlinkClick r:id="rId12"/>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766326" y="4175325"/>
            <a:ext cx="532213" cy="604682"/>
          </a:xfrm>
          <a:prstGeom prst="rect">
            <a:avLst/>
          </a:prstGeom>
          <a:noFill/>
          <a:extLst>
            <a:ext uri="{909E8E84-426E-40DD-AFC4-6F175D3DCCD1}">
              <a14:hiddenFill xmlns:a14="http://schemas.microsoft.com/office/drawing/2010/main">
                <a:solidFill>
                  <a:srgbClr val="FFFFFF"/>
                </a:solidFill>
              </a14:hiddenFill>
            </a:ext>
          </a:extLst>
        </p:spPr>
      </p:pic>
      <p:sp>
        <p:nvSpPr>
          <p:cNvPr id="48" name="TextBox 47"/>
          <p:cNvSpPr txBox="1"/>
          <p:nvPr/>
        </p:nvSpPr>
        <p:spPr>
          <a:xfrm>
            <a:off x="4448155" y="1872932"/>
            <a:ext cx="3638915" cy="564257"/>
          </a:xfrm>
          <a:prstGeom prst="rect">
            <a:avLst/>
          </a:prstGeom>
          <a:noFill/>
        </p:spPr>
        <p:txBody>
          <a:bodyPr wrap="square" lIns="0" tIns="0" rIns="0" bIns="0" rtlCol="0">
            <a:spAutoFit/>
          </a:bodyPr>
          <a:lstStyle/>
          <a:p>
            <a:pPr algn="r">
              <a:lnSpc>
                <a:spcPts val="2200"/>
              </a:lnSpc>
            </a:pPr>
            <a:r>
              <a:rPr lang="en-US" sz="2000" b="1" i="1" dirty="0" smtClean="0">
                <a:solidFill>
                  <a:schemeClr val="accent2">
                    <a:lumMod val="75000"/>
                  </a:schemeClr>
                </a:solidFill>
                <a:latin typeface="Arial Narrow"/>
                <a:cs typeface="Arial Narrow"/>
              </a:rPr>
              <a:t>to improve, modernize &amp; provide new infrastructure capabilities</a:t>
            </a:r>
          </a:p>
        </p:txBody>
      </p:sp>
      <p:sp>
        <p:nvSpPr>
          <p:cNvPr id="49" name="TextBox 48"/>
          <p:cNvSpPr txBox="1"/>
          <p:nvPr/>
        </p:nvSpPr>
        <p:spPr>
          <a:xfrm>
            <a:off x="4325357" y="1415491"/>
            <a:ext cx="1127232" cy="461665"/>
          </a:xfrm>
          <a:prstGeom prst="rect">
            <a:avLst/>
          </a:prstGeom>
          <a:noFill/>
          <a:ln>
            <a:noFill/>
          </a:ln>
        </p:spPr>
        <p:txBody>
          <a:bodyPr wrap="none" rtlCol="0">
            <a:spAutoFit/>
          </a:bodyPr>
          <a:lstStyle/>
          <a:p>
            <a:r>
              <a:rPr lang="en-US" sz="2400" b="1" dirty="0" smtClean="0">
                <a:ln w="12700" cmpd="sng">
                  <a:solidFill>
                    <a:schemeClr val="accent2">
                      <a:lumMod val="75000"/>
                    </a:schemeClr>
                  </a:solidFill>
                  <a:prstDash val="solid"/>
                </a:ln>
                <a:solidFill>
                  <a:schemeClr val="accent2">
                    <a:lumMod val="75000"/>
                  </a:schemeClr>
                </a:solidFill>
                <a:latin typeface="+mn-lt"/>
              </a:rPr>
              <a:t>$440M</a:t>
            </a:r>
            <a:endParaRPr lang="en-US" sz="2400" b="1" dirty="0">
              <a:ln w="12700" cmpd="sng">
                <a:solidFill>
                  <a:schemeClr val="accent2">
                    <a:lumMod val="75000"/>
                  </a:schemeClr>
                </a:solidFill>
                <a:prstDash val="solid"/>
              </a:ln>
              <a:solidFill>
                <a:schemeClr val="accent2">
                  <a:lumMod val="75000"/>
                </a:schemeClr>
              </a:solidFill>
              <a:latin typeface="+mn-lt"/>
            </a:endParaRPr>
          </a:p>
        </p:txBody>
      </p:sp>
      <p:sp>
        <p:nvSpPr>
          <p:cNvPr id="50" name="TextBox 49"/>
          <p:cNvSpPr txBox="1"/>
          <p:nvPr/>
        </p:nvSpPr>
        <p:spPr>
          <a:xfrm>
            <a:off x="5371573" y="1505259"/>
            <a:ext cx="2892055" cy="282129"/>
          </a:xfrm>
          <a:prstGeom prst="rect">
            <a:avLst/>
          </a:prstGeom>
          <a:noFill/>
        </p:spPr>
        <p:txBody>
          <a:bodyPr wrap="square" lIns="0" tIns="0" rIns="0" bIns="0" rtlCol="0">
            <a:spAutoFit/>
          </a:bodyPr>
          <a:lstStyle/>
          <a:p>
            <a:pPr algn="r">
              <a:lnSpc>
                <a:spcPts val="2200"/>
              </a:lnSpc>
            </a:pPr>
            <a:r>
              <a:rPr lang="en-US" sz="2000" b="1" dirty="0" smtClean="0">
                <a:solidFill>
                  <a:schemeClr val="bg1">
                    <a:lumMod val="50000"/>
                  </a:schemeClr>
                </a:solidFill>
                <a:latin typeface="Arial Narrow"/>
                <a:cs typeface="Arial Narrow"/>
              </a:rPr>
              <a:t>TARGETED OVER 5 YEARS</a:t>
            </a:r>
          </a:p>
        </p:txBody>
      </p:sp>
    </p:spTree>
    <p:extLst>
      <p:ext uri="{BB962C8B-B14F-4D97-AF65-F5344CB8AC3E}">
        <p14:creationId xmlns:p14="http://schemas.microsoft.com/office/powerpoint/2010/main" val="2914157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5299267" y="1738263"/>
            <a:ext cx="3840480" cy="5120640"/>
          </a:xfrm>
          <a:prstGeom prst="rect">
            <a:avLst/>
          </a:prstGeom>
          <a:gradFill>
            <a:gsLst>
              <a:gs pos="1000">
                <a:srgbClr val="9EB3B3"/>
              </a:gs>
              <a:gs pos="100000">
                <a:srgbClr val="9EB3BE"/>
              </a:gs>
              <a:gs pos="50000">
                <a:schemeClr val="accent5"/>
              </a:gs>
            </a:gsLst>
            <a:lin ang="0" scaled="0"/>
          </a:gradFill>
          <a:ln w="12700" cmpd="sng">
            <a:solidFill>
              <a:schemeClr val="tx2"/>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336948" y="924212"/>
            <a:ext cx="8484790" cy="601703"/>
          </a:xfrm>
        </p:spPr>
        <p:txBody>
          <a:bodyPr/>
          <a:lstStyle/>
          <a:p>
            <a:r>
              <a:rPr lang="en-US" sz="2300" dirty="0" smtClean="0"/>
              <a:t>Two capital </a:t>
            </a:r>
            <a:r>
              <a:rPr lang="en-US" sz="2300" dirty="0"/>
              <a:t>i</a:t>
            </a:r>
            <a:r>
              <a:rPr lang="en-US" sz="2300" dirty="0" smtClean="0"/>
              <a:t>nvestments will help expand nuclear energy </a:t>
            </a:r>
            <a:r>
              <a:rPr lang="en-US" sz="2300" dirty="0"/>
              <a:t>c</a:t>
            </a:r>
            <a:r>
              <a:rPr lang="en-US" sz="2300" dirty="0" smtClean="0"/>
              <a:t>ompetitiveness and leadership</a:t>
            </a:r>
            <a:endParaRPr lang="en-US" sz="2300" dirty="0"/>
          </a:p>
        </p:txBody>
      </p:sp>
      <p:sp>
        <p:nvSpPr>
          <p:cNvPr id="3" name="Content Placeholder 2"/>
          <p:cNvSpPr>
            <a:spLocks noGrp="1"/>
          </p:cNvSpPr>
          <p:nvPr>
            <p:ph idx="1"/>
          </p:nvPr>
        </p:nvSpPr>
        <p:spPr>
          <a:xfrm>
            <a:off x="292124" y="1689380"/>
            <a:ext cx="4664745" cy="4223170"/>
          </a:xfrm>
        </p:spPr>
        <p:txBody>
          <a:bodyPr/>
          <a:lstStyle/>
          <a:p>
            <a:pPr>
              <a:spcBef>
                <a:spcPts val="600"/>
              </a:spcBef>
              <a:spcAft>
                <a:spcPts val="600"/>
              </a:spcAft>
            </a:pPr>
            <a:r>
              <a:rPr lang="en-US" sz="1600" dirty="0" smtClean="0"/>
              <a:t>A total of ~83,000 sq.. ft.. of new multi-purpose </a:t>
            </a:r>
            <a:r>
              <a:rPr lang="en-US" sz="1600" dirty="0"/>
              <a:t>research </a:t>
            </a:r>
            <a:r>
              <a:rPr lang="en-US" sz="1600" dirty="0" smtClean="0"/>
              <a:t>facilities – RCB and C3, will provide </a:t>
            </a:r>
            <a:r>
              <a:rPr lang="en-US" sz="1600" dirty="0"/>
              <a:t>valuable collaboration space for researchers </a:t>
            </a:r>
            <a:r>
              <a:rPr lang="en-US" sz="1600" b="0" dirty="0"/>
              <a:t>supporting </a:t>
            </a:r>
            <a:r>
              <a:rPr lang="en-US" sz="1600" b="0" dirty="0" smtClean="0"/>
              <a:t>the Gateway for Accelerated Innovation in Nuclear and Nuclear Sciences User Facility work.</a:t>
            </a:r>
            <a:endParaRPr lang="en-US" sz="1600" b="0" dirty="0"/>
          </a:p>
          <a:p>
            <a:pPr>
              <a:spcBef>
                <a:spcPts val="600"/>
              </a:spcBef>
              <a:spcAft>
                <a:spcPts val="600"/>
              </a:spcAft>
            </a:pPr>
            <a:r>
              <a:rPr lang="en-US" sz="1600" dirty="0" smtClean="0"/>
              <a:t>Modeling </a:t>
            </a:r>
            <a:r>
              <a:rPr lang="en-US" sz="1600" dirty="0"/>
              <a:t>and simulation </a:t>
            </a:r>
            <a:r>
              <a:rPr lang="en-US" sz="1600" dirty="0" smtClean="0"/>
              <a:t>capabilities will be enhanced </a:t>
            </a:r>
            <a:r>
              <a:rPr lang="en-US" sz="1600" b="0" dirty="0" smtClean="0"/>
              <a:t>and expanded through state-of-the-art high performance computing, visualization, demonstration and testing.</a:t>
            </a:r>
          </a:p>
          <a:p>
            <a:pPr>
              <a:spcBef>
                <a:spcPts val="600"/>
              </a:spcBef>
              <a:spcAft>
                <a:spcPts val="600"/>
              </a:spcAft>
            </a:pPr>
            <a:r>
              <a:rPr lang="en-US" sz="1600" dirty="0" smtClean="0"/>
              <a:t>New capabilities will provide new opportunities for partnering with universities and industry, and support “</a:t>
            </a:r>
            <a:r>
              <a:rPr lang="en-US" sz="1600" dirty="0"/>
              <a:t>cradle to grave” </a:t>
            </a:r>
            <a:r>
              <a:rPr lang="en-US" sz="1600" dirty="0" smtClean="0"/>
              <a:t>development </a:t>
            </a:r>
            <a:r>
              <a:rPr lang="en-US" sz="1600" b="0" dirty="0"/>
              <a:t>and </a:t>
            </a:r>
            <a:r>
              <a:rPr lang="en-US" sz="1600" b="0" dirty="0" smtClean="0"/>
              <a:t>analysis of existing </a:t>
            </a:r>
            <a:r>
              <a:rPr lang="en-US" sz="1600" b="0" dirty="0"/>
              <a:t>and future nuclear fuel </a:t>
            </a:r>
            <a:r>
              <a:rPr lang="en-US" sz="1600" b="0" dirty="0" smtClean="0"/>
              <a:t>concepts.</a:t>
            </a:r>
          </a:p>
          <a:p>
            <a:pPr>
              <a:spcBef>
                <a:spcPts val="600"/>
              </a:spcBef>
              <a:spcAft>
                <a:spcPts val="600"/>
              </a:spcAft>
            </a:pPr>
            <a:r>
              <a:rPr lang="en-US" sz="1600" dirty="0" smtClean="0"/>
              <a:t>RCB will facilitate </a:t>
            </a:r>
            <a:r>
              <a:rPr lang="en-US" sz="1600" dirty="0"/>
              <a:t>instrumentation development </a:t>
            </a:r>
            <a:r>
              <a:rPr lang="en-US" sz="1600" b="0" dirty="0"/>
              <a:t>and bench top </a:t>
            </a:r>
            <a:r>
              <a:rPr lang="en-US" sz="1600" b="0" dirty="0" smtClean="0"/>
              <a:t>prototyping work.</a:t>
            </a:r>
            <a:endParaRPr lang="en-US" sz="1600" b="0" dirty="0"/>
          </a:p>
          <a:p>
            <a:pPr>
              <a:spcBef>
                <a:spcPts val="600"/>
              </a:spcBef>
              <a:spcAft>
                <a:spcPts val="600"/>
              </a:spcAft>
            </a:pPr>
            <a:endParaRPr lang="en-US" sz="1600" b="0" dirty="0"/>
          </a:p>
          <a:p>
            <a:pPr>
              <a:spcBef>
                <a:spcPts val="600"/>
              </a:spcBef>
              <a:spcAft>
                <a:spcPts val="600"/>
              </a:spcAft>
            </a:pPr>
            <a:endParaRPr lang="en-US" sz="1600" b="0" dirty="0"/>
          </a:p>
        </p:txBody>
      </p:sp>
      <p:sp>
        <p:nvSpPr>
          <p:cNvPr id="4" name="Slide Number Placeholder 3"/>
          <p:cNvSpPr>
            <a:spLocks noGrp="1"/>
          </p:cNvSpPr>
          <p:nvPr>
            <p:ph type="sldNum" sz="quarter" idx="11"/>
          </p:nvPr>
        </p:nvSpPr>
        <p:spPr>
          <a:xfrm>
            <a:off x="8555815" y="6566429"/>
            <a:ext cx="260350" cy="153888"/>
          </a:xfrm>
        </p:spPr>
        <p:txBody>
          <a:bodyPr/>
          <a:lstStyle/>
          <a:p>
            <a:fld id="{5F868368-EC15-444D-9EFB-42436E21986C}" type="slidenum">
              <a:rPr lang="en-US" smtClean="0"/>
              <a:t>4</a:t>
            </a:fld>
            <a:endParaRPr lang="en-US" dirty="0"/>
          </a:p>
        </p:txBody>
      </p:sp>
      <p:sp>
        <p:nvSpPr>
          <p:cNvPr id="6" name="Content Placeholder 2"/>
          <p:cNvSpPr txBox="1">
            <a:spLocks/>
          </p:cNvSpPr>
          <p:nvPr/>
        </p:nvSpPr>
        <p:spPr bwMode="auto">
          <a:xfrm>
            <a:off x="5653258" y="6225900"/>
            <a:ext cx="3132499" cy="425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marL="230188" indent="-230188" algn="l" rtl="0" eaLnBrk="1" fontAlgn="base" hangingPunct="1">
              <a:lnSpc>
                <a:spcPct val="85000"/>
              </a:lnSpc>
              <a:spcBef>
                <a:spcPct val="40000"/>
              </a:spcBef>
              <a:spcAft>
                <a:spcPct val="0"/>
              </a:spcAft>
              <a:buClr>
                <a:schemeClr val="accent2"/>
              </a:buClr>
              <a:buChar char="•"/>
              <a:defRPr sz="2000" b="1">
                <a:solidFill>
                  <a:schemeClr val="tx1"/>
                </a:solidFill>
                <a:latin typeface="+mn-lt"/>
                <a:ea typeface="ＭＳ Ｐゴシック" charset="0"/>
                <a:cs typeface="+mn-cs"/>
              </a:defRPr>
            </a:lvl1pPr>
            <a:lvl2pPr marL="574675" indent="-234950" algn="l" rtl="0" eaLnBrk="1" fontAlgn="base" hangingPunct="1">
              <a:lnSpc>
                <a:spcPct val="85000"/>
              </a:lnSpc>
              <a:spcBef>
                <a:spcPct val="20000"/>
              </a:spcBef>
              <a:spcAft>
                <a:spcPct val="0"/>
              </a:spcAft>
              <a:buClr>
                <a:schemeClr val="accent2"/>
              </a:buClr>
              <a:buFont typeface="Times New Roman" charset="0"/>
              <a:buChar char="–"/>
              <a:defRPr sz="1800">
                <a:solidFill>
                  <a:schemeClr val="tx1"/>
                </a:solidFill>
                <a:latin typeface="+mn-lt"/>
                <a:ea typeface="ＭＳ Ｐゴシック" charset="0"/>
              </a:defRPr>
            </a:lvl2pPr>
            <a:lvl3pPr marL="863600" indent="-176213" algn="l" rtl="0" eaLnBrk="1" fontAlgn="base" hangingPunct="1">
              <a:lnSpc>
                <a:spcPct val="85000"/>
              </a:lnSpc>
              <a:spcBef>
                <a:spcPct val="20000"/>
              </a:spcBef>
              <a:spcAft>
                <a:spcPct val="0"/>
              </a:spcAft>
              <a:buClr>
                <a:schemeClr val="accent2"/>
              </a:buClr>
              <a:buChar char="•"/>
              <a:defRPr sz="1800">
                <a:solidFill>
                  <a:schemeClr val="tx1"/>
                </a:solidFill>
                <a:latin typeface="+mn-lt"/>
                <a:ea typeface="ＭＳ Ｐゴシック" charset="0"/>
              </a:defRPr>
            </a:lvl3pPr>
            <a:lvl4pPr marL="1600200" indent="-228600" algn="l" rtl="0" eaLnBrk="1" fontAlgn="base" hangingPunct="1">
              <a:lnSpc>
                <a:spcPct val="85000"/>
              </a:lnSpc>
              <a:spcBef>
                <a:spcPct val="20000"/>
              </a:spcBef>
              <a:spcAft>
                <a:spcPct val="0"/>
              </a:spcAft>
              <a:buClr>
                <a:schemeClr val="accent2"/>
              </a:buClr>
              <a:buFont typeface="Times New Roman" charset="0"/>
              <a:buChar char="–"/>
              <a:defRPr sz="1800">
                <a:solidFill>
                  <a:schemeClr val="tx1"/>
                </a:solidFill>
                <a:latin typeface="+mn-lt"/>
                <a:ea typeface="ＭＳ Ｐゴシック" charset="0"/>
              </a:defRPr>
            </a:lvl4pPr>
            <a:lvl5pPr marL="2057400" indent="-228600" algn="l" rtl="0" eaLnBrk="1" fontAlgn="base" hangingPunct="1">
              <a:lnSpc>
                <a:spcPct val="85000"/>
              </a:lnSpc>
              <a:spcBef>
                <a:spcPct val="20000"/>
              </a:spcBef>
              <a:spcAft>
                <a:spcPct val="0"/>
              </a:spcAft>
              <a:buClr>
                <a:schemeClr val="accent2"/>
              </a:buClr>
              <a:buChar char="•"/>
              <a:defRPr sz="1800">
                <a:solidFill>
                  <a:schemeClr val="tx1"/>
                </a:solidFill>
                <a:latin typeface="+mn-lt"/>
                <a:ea typeface="ＭＳ Ｐゴシック" charset="0"/>
              </a:defRPr>
            </a:lvl5pPr>
            <a:lvl6pPr marL="2514600" indent="-228600" algn="l" rtl="0" eaLnBrk="1" fontAlgn="base" hangingPunct="1">
              <a:lnSpc>
                <a:spcPct val="85000"/>
              </a:lnSpc>
              <a:spcBef>
                <a:spcPct val="20000"/>
              </a:spcBef>
              <a:spcAft>
                <a:spcPct val="0"/>
              </a:spcAft>
              <a:buClr>
                <a:srgbClr val="FF6600"/>
              </a:buClr>
              <a:buChar char="•"/>
              <a:defRPr sz="2000">
                <a:solidFill>
                  <a:schemeClr val="tx1"/>
                </a:solidFill>
                <a:latin typeface="+mn-lt"/>
              </a:defRPr>
            </a:lvl6pPr>
            <a:lvl7pPr marL="2971800" indent="-228600" algn="l" rtl="0" eaLnBrk="1" fontAlgn="base" hangingPunct="1">
              <a:lnSpc>
                <a:spcPct val="85000"/>
              </a:lnSpc>
              <a:spcBef>
                <a:spcPct val="20000"/>
              </a:spcBef>
              <a:spcAft>
                <a:spcPct val="0"/>
              </a:spcAft>
              <a:buClr>
                <a:srgbClr val="FF6600"/>
              </a:buClr>
              <a:buChar char="•"/>
              <a:defRPr sz="2000">
                <a:solidFill>
                  <a:schemeClr val="tx1"/>
                </a:solidFill>
                <a:latin typeface="+mn-lt"/>
              </a:defRPr>
            </a:lvl7pPr>
            <a:lvl8pPr marL="3429000" indent="-228600" algn="l" rtl="0" eaLnBrk="1" fontAlgn="base" hangingPunct="1">
              <a:lnSpc>
                <a:spcPct val="85000"/>
              </a:lnSpc>
              <a:spcBef>
                <a:spcPct val="20000"/>
              </a:spcBef>
              <a:spcAft>
                <a:spcPct val="0"/>
              </a:spcAft>
              <a:buClr>
                <a:srgbClr val="FF6600"/>
              </a:buClr>
              <a:buChar char="•"/>
              <a:defRPr sz="2000">
                <a:solidFill>
                  <a:schemeClr val="tx1"/>
                </a:solidFill>
                <a:latin typeface="+mn-lt"/>
              </a:defRPr>
            </a:lvl8pPr>
            <a:lvl9pPr marL="3886200" indent="-228600" algn="l" rtl="0" eaLnBrk="1" fontAlgn="base" hangingPunct="1">
              <a:lnSpc>
                <a:spcPct val="85000"/>
              </a:lnSpc>
              <a:spcBef>
                <a:spcPct val="20000"/>
              </a:spcBef>
              <a:spcAft>
                <a:spcPct val="0"/>
              </a:spcAft>
              <a:buClr>
                <a:srgbClr val="FF6600"/>
              </a:buClr>
              <a:buChar char="•"/>
              <a:defRPr sz="2000">
                <a:solidFill>
                  <a:schemeClr val="tx1"/>
                </a:solidFill>
                <a:latin typeface="+mn-lt"/>
              </a:defRPr>
            </a:lvl9pPr>
          </a:lstStyle>
          <a:p>
            <a:pPr marL="0" indent="0" algn="ctr">
              <a:spcBef>
                <a:spcPts val="0"/>
              </a:spcBef>
              <a:buNone/>
            </a:pPr>
            <a:r>
              <a:rPr lang="en-US" sz="1400" kern="0" dirty="0"/>
              <a:t>Collaborative Computing </a:t>
            </a:r>
            <a:r>
              <a:rPr lang="en-US" sz="1400" kern="0" dirty="0" smtClean="0"/>
              <a:t>Center (C3) </a:t>
            </a:r>
          </a:p>
          <a:p>
            <a:pPr marL="0" indent="0" algn="ctr">
              <a:spcBef>
                <a:spcPts val="0"/>
              </a:spcBef>
              <a:buNone/>
            </a:pPr>
            <a:r>
              <a:rPr lang="en-US" sz="1400" b="0" kern="0" dirty="0" smtClean="0"/>
              <a:t>(FY17-FY19</a:t>
            </a:r>
            <a:r>
              <a:rPr lang="en-US" sz="1400" b="0" kern="0" dirty="0"/>
              <a:t>)</a:t>
            </a:r>
          </a:p>
        </p:txBody>
      </p:sp>
      <p:pic>
        <p:nvPicPr>
          <p:cNvPr id="8" name="Picture 7"/>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5628518" y="4332312"/>
            <a:ext cx="3200400" cy="1800224"/>
          </a:xfrm>
          <a:prstGeom prst="rect">
            <a:avLst/>
          </a:prstGeom>
          <a:ln w="19050">
            <a:solidFill>
              <a:schemeClr val="bg1"/>
            </a:solidFill>
          </a:ln>
          <a:effectLst>
            <a:outerShdw blurRad="50800" dist="38100" dir="2700000" algn="tl" rotWithShape="0">
              <a:prstClr val="black">
                <a:alpha val="40000"/>
              </a:prstClr>
            </a:outerShdw>
          </a:effectLst>
        </p:spPr>
      </p:pic>
      <p:sp>
        <p:nvSpPr>
          <p:cNvPr id="14" name="Content Placeholder 2"/>
          <p:cNvSpPr txBox="1">
            <a:spLocks/>
          </p:cNvSpPr>
          <p:nvPr/>
        </p:nvSpPr>
        <p:spPr bwMode="auto">
          <a:xfrm>
            <a:off x="5295015" y="3825002"/>
            <a:ext cx="3848986" cy="425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marL="230188" indent="-230188" algn="l" rtl="0" eaLnBrk="1" fontAlgn="base" hangingPunct="1">
              <a:lnSpc>
                <a:spcPct val="85000"/>
              </a:lnSpc>
              <a:spcBef>
                <a:spcPct val="40000"/>
              </a:spcBef>
              <a:spcAft>
                <a:spcPct val="0"/>
              </a:spcAft>
              <a:buClr>
                <a:schemeClr val="accent2"/>
              </a:buClr>
              <a:buChar char="•"/>
              <a:defRPr sz="2000" b="1">
                <a:solidFill>
                  <a:schemeClr val="tx1"/>
                </a:solidFill>
                <a:latin typeface="+mn-lt"/>
                <a:ea typeface="ＭＳ Ｐゴシック" charset="0"/>
                <a:cs typeface="+mn-cs"/>
              </a:defRPr>
            </a:lvl1pPr>
            <a:lvl2pPr marL="574675" indent="-234950" algn="l" rtl="0" eaLnBrk="1" fontAlgn="base" hangingPunct="1">
              <a:lnSpc>
                <a:spcPct val="85000"/>
              </a:lnSpc>
              <a:spcBef>
                <a:spcPct val="20000"/>
              </a:spcBef>
              <a:spcAft>
                <a:spcPct val="0"/>
              </a:spcAft>
              <a:buClr>
                <a:schemeClr val="accent2"/>
              </a:buClr>
              <a:buFont typeface="Times New Roman" charset="0"/>
              <a:buChar char="–"/>
              <a:defRPr sz="1800">
                <a:solidFill>
                  <a:schemeClr val="tx1"/>
                </a:solidFill>
                <a:latin typeface="+mn-lt"/>
                <a:ea typeface="ＭＳ Ｐゴシック" charset="0"/>
              </a:defRPr>
            </a:lvl2pPr>
            <a:lvl3pPr marL="863600" indent="-176213" algn="l" rtl="0" eaLnBrk="1" fontAlgn="base" hangingPunct="1">
              <a:lnSpc>
                <a:spcPct val="85000"/>
              </a:lnSpc>
              <a:spcBef>
                <a:spcPct val="20000"/>
              </a:spcBef>
              <a:spcAft>
                <a:spcPct val="0"/>
              </a:spcAft>
              <a:buClr>
                <a:schemeClr val="accent2"/>
              </a:buClr>
              <a:buChar char="•"/>
              <a:defRPr sz="1800">
                <a:solidFill>
                  <a:schemeClr val="tx1"/>
                </a:solidFill>
                <a:latin typeface="+mn-lt"/>
                <a:ea typeface="ＭＳ Ｐゴシック" charset="0"/>
              </a:defRPr>
            </a:lvl3pPr>
            <a:lvl4pPr marL="1600200" indent="-228600" algn="l" rtl="0" eaLnBrk="1" fontAlgn="base" hangingPunct="1">
              <a:lnSpc>
                <a:spcPct val="85000"/>
              </a:lnSpc>
              <a:spcBef>
                <a:spcPct val="20000"/>
              </a:spcBef>
              <a:spcAft>
                <a:spcPct val="0"/>
              </a:spcAft>
              <a:buClr>
                <a:schemeClr val="accent2"/>
              </a:buClr>
              <a:buFont typeface="Times New Roman" charset="0"/>
              <a:buChar char="–"/>
              <a:defRPr sz="1800">
                <a:solidFill>
                  <a:schemeClr val="tx1"/>
                </a:solidFill>
                <a:latin typeface="+mn-lt"/>
                <a:ea typeface="ＭＳ Ｐゴシック" charset="0"/>
              </a:defRPr>
            </a:lvl4pPr>
            <a:lvl5pPr marL="2057400" indent="-228600" algn="l" rtl="0" eaLnBrk="1" fontAlgn="base" hangingPunct="1">
              <a:lnSpc>
                <a:spcPct val="85000"/>
              </a:lnSpc>
              <a:spcBef>
                <a:spcPct val="20000"/>
              </a:spcBef>
              <a:spcAft>
                <a:spcPct val="0"/>
              </a:spcAft>
              <a:buClr>
                <a:schemeClr val="accent2"/>
              </a:buClr>
              <a:buChar char="•"/>
              <a:defRPr sz="1800">
                <a:solidFill>
                  <a:schemeClr val="tx1"/>
                </a:solidFill>
                <a:latin typeface="+mn-lt"/>
                <a:ea typeface="ＭＳ Ｐゴシック" charset="0"/>
              </a:defRPr>
            </a:lvl5pPr>
            <a:lvl6pPr marL="2514600" indent="-228600" algn="l" rtl="0" eaLnBrk="1" fontAlgn="base" hangingPunct="1">
              <a:lnSpc>
                <a:spcPct val="85000"/>
              </a:lnSpc>
              <a:spcBef>
                <a:spcPct val="20000"/>
              </a:spcBef>
              <a:spcAft>
                <a:spcPct val="0"/>
              </a:spcAft>
              <a:buClr>
                <a:srgbClr val="FF6600"/>
              </a:buClr>
              <a:buChar char="•"/>
              <a:defRPr sz="2000">
                <a:solidFill>
                  <a:schemeClr val="tx1"/>
                </a:solidFill>
                <a:latin typeface="+mn-lt"/>
              </a:defRPr>
            </a:lvl6pPr>
            <a:lvl7pPr marL="2971800" indent="-228600" algn="l" rtl="0" eaLnBrk="1" fontAlgn="base" hangingPunct="1">
              <a:lnSpc>
                <a:spcPct val="85000"/>
              </a:lnSpc>
              <a:spcBef>
                <a:spcPct val="20000"/>
              </a:spcBef>
              <a:spcAft>
                <a:spcPct val="0"/>
              </a:spcAft>
              <a:buClr>
                <a:srgbClr val="FF6600"/>
              </a:buClr>
              <a:buChar char="•"/>
              <a:defRPr sz="2000">
                <a:solidFill>
                  <a:schemeClr val="tx1"/>
                </a:solidFill>
                <a:latin typeface="+mn-lt"/>
              </a:defRPr>
            </a:lvl7pPr>
            <a:lvl8pPr marL="3429000" indent="-228600" algn="l" rtl="0" eaLnBrk="1" fontAlgn="base" hangingPunct="1">
              <a:lnSpc>
                <a:spcPct val="85000"/>
              </a:lnSpc>
              <a:spcBef>
                <a:spcPct val="20000"/>
              </a:spcBef>
              <a:spcAft>
                <a:spcPct val="0"/>
              </a:spcAft>
              <a:buClr>
                <a:srgbClr val="FF6600"/>
              </a:buClr>
              <a:buChar char="•"/>
              <a:defRPr sz="2000">
                <a:solidFill>
                  <a:schemeClr val="tx1"/>
                </a:solidFill>
                <a:latin typeface="+mn-lt"/>
              </a:defRPr>
            </a:lvl8pPr>
            <a:lvl9pPr marL="3886200" indent="-228600" algn="l" rtl="0" eaLnBrk="1" fontAlgn="base" hangingPunct="1">
              <a:lnSpc>
                <a:spcPct val="85000"/>
              </a:lnSpc>
              <a:spcBef>
                <a:spcPct val="20000"/>
              </a:spcBef>
              <a:spcAft>
                <a:spcPct val="0"/>
              </a:spcAft>
              <a:buClr>
                <a:srgbClr val="FF6600"/>
              </a:buClr>
              <a:buChar char="•"/>
              <a:defRPr sz="2000">
                <a:solidFill>
                  <a:schemeClr val="tx1"/>
                </a:solidFill>
                <a:latin typeface="+mn-lt"/>
              </a:defRPr>
            </a:lvl9pPr>
          </a:lstStyle>
          <a:p>
            <a:pPr marL="0" indent="0" algn="ctr">
              <a:spcBef>
                <a:spcPts val="0"/>
              </a:spcBef>
              <a:buNone/>
            </a:pPr>
            <a:r>
              <a:rPr lang="en-US" sz="1400" kern="0" dirty="0" smtClean="0"/>
              <a:t>MFC </a:t>
            </a:r>
            <a:r>
              <a:rPr lang="en-US" sz="1400" kern="0" dirty="0"/>
              <a:t>Research Collaboration </a:t>
            </a:r>
            <a:r>
              <a:rPr lang="en-US" sz="1400" kern="0" dirty="0" smtClean="0"/>
              <a:t>Building (RCB)</a:t>
            </a:r>
          </a:p>
          <a:p>
            <a:pPr marL="0" indent="0" algn="ctr">
              <a:spcBef>
                <a:spcPts val="0"/>
              </a:spcBef>
              <a:buNone/>
            </a:pPr>
            <a:r>
              <a:rPr lang="en-US" sz="1400" b="0" kern="0" dirty="0" smtClean="0"/>
              <a:t>(FY16-FY19</a:t>
            </a:r>
            <a:r>
              <a:rPr lang="en-US" sz="1400" b="0" kern="0" dirty="0"/>
              <a:t>)</a:t>
            </a:r>
          </a:p>
        </p:txBody>
      </p:sp>
      <p:pic>
        <p:nvPicPr>
          <p:cNvPr id="1026" name="Picture 2" descr="Gateway for Accelerated Innovation in Nuclea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4592" y="6154199"/>
            <a:ext cx="1543050" cy="4572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gain.inl.gov/Announcement%20Images/NSUF_Logo_Stacked_Full_Color.jpg"/>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61456" y="6078761"/>
            <a:ext cx="1280238" cy="608076"/>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5707677" y="4386137"/>
            <a:ext cx="1233030" cy="246221"/>
          </a:xfrm>
          <a:prstGeom prst="rect">
            <a:avLst/>
          </a:prstGeom>
          <a:noFill/>
        </p:spPr>
        <p:txBody>
          <a:bodyPr wrap="none" rtlCol="0">
            <a:spAutoFit/>
          </a:bodyPr>
          <a:lstStyle/>
          <a:p>
            <a:r>
              <a:rPr lang="en-US" sz="1000" dirty="0" smtClean="0"/>
              <a:t>Contractor Leased</a:t>
            </a:r>
            <a:endParaRPr lang="en-US" sz="1000" dirty="0"/>
          </a:p>
        </p:txBody>
      </p:sp>
      <p:pic>
        <p:nvPicPr>
          <p:cNvPr id="2051" name="Picture 3"/>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43640" y="1876898"/>
            <a:ext cx="3200400" cy="1828800"/>
          </a:xfrm>
          <a:prstGeom prst="rect">
            <a:avLst/>
          </a:prstGeom>
          <a:noFill/>
          <a:ln w="9525">
            <a:solidFill>
              <a:schemeClr val="bg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9" name="TextBox 8"/>
          <p:cNvSpPr txBox="1"/>
          <p:nvPr/>
        </p:nvSpPr>
        <p:spPr>
          <a:xfrm>
            <a:off x="5734533" y="1924593"/>
            <a:ext cx="1149674" cy="246221"/>
          </a:xfrm>
          <a:prstGeom prst="rect">
            <a:avLst/>
          </a:prstGeom>
          <a:noFill/>
        </p:spPr>
        <p:txBody>
          <a:bodyPr wrap="none" rtlCol="0">
            <a:spAutoFit/>
          </a:bodyPr>
          <a:lstStyle/>
          <a:p>
            <a:r>
              <a:rPr lang="en-US" sz="1000" dirty="0" smtClean="0"/>
              <a:t>DOE-NE Funded</a:t>
            </a:r>
            <a:endParaRPr lang="en-US" sz="1000" dirty="0"/>
          </a:p>
        </p:txBody>
      </p:sp>
    </p:spTree>
    <p:extLst>
      <p:ext uri="{BB962C8B-B14F-4D97-AF65-F5344CB8AC3E}">
        <p14:creationId xmlns:p14="http://schemas.microsoft.com/office/powerpoint/2010/main" val="900790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5299268" y="1737360"/>
            <a:ext cx="3840480" cy="5120640"/>
          </a:xfrm>
          <a:prstGeom prst="rect">
            <a:avLst/>
          </a:prstGeom>
          <a:gradFill>
            <a:gsLst>
              <a:gs pos="0">
                <a:srgbClr val="8E7D9F"/>
              </a:gs>
              <a:gs pos="99000">
                <a:srgbClr val="8E7D9F"/>
              </a:gs>
              <a:gs pos="50000">
                <a:schemeClr val="bg1"/>
              </a:gs>
            </a:gsLst>
            <a:lin ang="0" scaled="0"/>
          </a:gradFill>
          <a:ln w="12700" cmpd="sng">
            <a:solidFill>
              <a:schemeClr val="accent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347700" y="808231"/>
            <a:ext cx="8443838" cy="902555"/>
          </a:xfrm>
        </p:spPr>
        <p:txBody>
          <a:bodyPr/>
          <a:lstStyle/>
          <a:p>
            <a:r>
              <a:rPr lang="en-US" sz="2300" dirty="0" smtClean="0"/>
              <a:t>Integrating nuclear fuel </a:t>
            </a:r>
            <a:r>
              <a:rPr lang="en-US" sz="2300" dirty="0"/>
              <a:t>c</a:t>
            </a:r>
            <a:r>
              <a:rPr lang="en-US" sz="2300" dirty="0" smtClean="0"/>
              <a:t>ycle </a:t>
            </a:r>
            <a:r>
              <a:rPr lang="en-US" sz="2300" dirty="0"/>
              <a:t>s</a:t>
            </a:r>
            <a:r>
              <a:rPr lang="en-US" sz="2300" dirty="0" smtClean="0"/>
              <a:t>olutions requires </a:t>
            </a:r>
            <a:r>
              <a:rPr lang="en-US" sz="2300" dirty="0"/>
              <a:t>a</a:t>
            </a:r>
            <a:r>
              <a:rPr lang="en-US" sz="2300" dirty="0" smtClean="0"/>
              <a:t>dvanced </a:t>
            </a:r>
            <a:r>
              <a:rPr lang="en-US" sz="2300" dirty="0"/>
              <a:t>c</a:t>
            </a:r>
            <a:r>
              <a:rPr lang="en-US" sz="2300" dirty="0" smtClean="0"/>
              <a:t>apabilities for fuel </a:t>
            </a:r>
            <a:r>
              <a:rPr lang="en-US" sz="2300" dirty="0"/>
              <a:t>r</a:t>
            </a:r>
            <a:r>
              <a:rPr lang="en-US" sz="2300" dirty="0" smtClean="0"/>
              <a:t>esearch and remote-handled low-level </a:t>
            </a:r>
            <a:r>
              <a:rPr lang="en-US" sz="2300" dirty="0"/>
              <a:t>r</a:t>
            </a:r>
            <a:r>
              <a:rPr lang="en-US" sz="2300" dirty="0" smtClean="0"/>
              <a:t>adioactive </a:t>
            </a:r>
            <a:r>
              <a:rPr lang="en-US" sz="2300" dirty="0"/>
              <a:t>w</a:t>
            </a:r>
            <a:r>
              <a:rPr lang="en-US" sz="2300" dirty="0" smtClean="0"/>
              <a:t>aste disposal</a:t>
            </a:r>
            <a:endParaRPr lang="en-US" sz="2300" dirty="0"/>
          </a:p>
        </p:txBody>
      </p:sp>
      <p:sp>
        <p:nvSpPr>
          <p:cNvPr id="4" name="Slide Number Placeholder 3"/>
          <p:cNvSpPr>
            <a:spLocks noGrp="1"/>
          </p:cNvSpPr>
          <p:nvPr>
            <p:ph type="sldNum" sz="quarter" idx="11"/>
          </p:nvPr>
        </p:nvSpPr>
        <p:spPr>
          <a:xfrm>
            <a:off x="8555815" y="6566429"/>
            <a:ext cx="260350" cy="153888"/>
          </a:xfrm>
        </p:spPr>
        <p:txBody>
          <a:bodyPr/>
          <a:lstStyle/>
          <a:p>
            <a:fld id="{5F868368-EC15-444D-9EFB-42436E21986C}" type="slidenum">
              <a:rPr lang="en-US" smtClean="0"/>
              <a:t>5</a:t>
            </a:fld>
            <a:endParaRPr lang="en-US" dirty="0"/>
          </a:p>
        </p:txBody>
      </p:sp>
      <p:sp>
        <p:nvSpPr>
          <p:cNvPr id="5" name="Content Placeholder 2"/>
          <p:cNvSpPr txBox="1">
            <a:spLocks/>
          </p:cNvSpPr>
          <p:nvPr/>
        </p:nvSpPr>
        <p:spPr bwMode="auto">
          <a:xfrm>
            <a:off x="336948" y="1839820"/>
            <a:ext cx="4740331" cy="4373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marL="230188" indent="-230188" algn="l" rtl="0" eaLnBrk="1" fontAlgn="base" hangingPunct="1">
              <a:lnSpc>
                <a:spcPct val="85000"/>
              </a:lnSpc>
              <a:spcBef>
                <a:spcPct val="40000"/>
              </a:spcBef>
              <a:spcAft>
                <a:spcPct val="0"/>
              </a:spcAft>
              <a:buClr>
                <a:schemeClr val="accent2"/>
              </a:buClr>
              <a:buChar char="•"/>
              <a:defRPr sz="2000" b="1">
                <a:solidFill>
                  <a:schemeClr val="tx1"/>
                </a:solidFill>
                <a:latin typeface="+mn-lt"/>
                <a:ea typeface="ＭＳ Ｐゴシック" charset="0"/>
                <a:cs typeface="+mn-cs"/>
              </a:defRPr>
            </a:lvl1pPr>
            <a:lvl2pPr marL="574675" indent="-234950" algn="l" rtl="0" eaLnBrk="1" fontAlgn="base" hangingPunct="1">
              <a:lnSpc>
                <a:spcPct val="85000"/>
              </a:lnSpc>
              <a:spcBef>
                <a:spcPct val="20000"/>
              </a:spcBef>
              <a:spcAft>
                <a:spcPct val="0"/>
              </a:spcAft>
              <a:buClr>
                <a:schemeClr val="accent2"/>
              </a:buClr>
              <a:buFont typeface="Times New Roman" charset="0"/>
              <a:buChar char="–"/>
              <a:defRPr sz="1800">
                <a:solidFill>
                  <a:schemeClr val="tx1"/>
                </a:solidFill>
                <a:latin typeface="+mn-lt"/>
                <a:ea typeface="ＭＳ Ｐゴシック" charset="0"/>
              </a:defRPr>
            </a:lvl2pPr>
            <a:lvl3pPr marL="863600" indent="-176213" algn="l" rtl="0" eaLnBrk="1" fontAlgn="base" hangingPunct="1">
              <a:lnSpc>
                <a:spcPct val="85000"/>
              </a:lnSpc>
              <a:spcBef>
                <a:spcPct val="20000"/>
              </a:spcBef>
              <a:spcAft>
                <a:spcPct val="0"/>
              </a:spcAft>
              <a:buClr>
                <a:schemeClr val="accent2"/>
              </a:buClr>
              <a:buChar char="•"/>
              <a:defRPr sz="1800">
                <a:solidFill>
                  <a:schemeClr val="tx1"/>
                </a:solidFill>
                <a:latin typeface="+mn-lt"/>
                <a:ea typeface="ＭＳ Ｐゴシック" charset="0"/>
              </a:defRPr>
            </a:lvl3pPr>
            <a:lvl4pPr marL="1600200" indent="-228600" algn="l" rtl="0" eaLnBrk="1" fontAlgn="base" hangingPunct="1">
              <a:lnSpc>
                <a:spcPct val="85000"/>
              </a:lnSpc>
              <a:spcBef>
                <a:spcPct val="20000"/>
              </a:spcBef>
              <a:spcAft>
                <a:spcPct val="0"/>
              </a:spcAft>
              <a:buClr>
                <a:schemeClr val="accent2"/>
              </a:buClr>
              <a:buFont typeface="Times New Roman" charset="0"/>
              <a:buChar char="–"/>
              <a:defRPr sz="1800">
                <a:solidFill>
                  <a:schemeClr val="tx1"/>
                </a:solidFill>
                <a:latin typeface="+mn-lt"/>
                <a:ea typeface="ＭＳ Ｐゴシック" charset="0"/>
              </a:defRPr>
            </a:lvl4pPr>
            <a:lvl5pPr marL="2057400" indent="-228600" algn="l" rtl="0" eaLnBrk="1" fontAlgn="base" hangingPunct="1">
              <a:lnSpc>
                <a:spcPct val="85000"/>
              </a:lnSpc>
              <a:spcBef>
                <a:spcPct val="20000"/>
              </a:spcBef>
              <a:spcAft>
                <a:spcPct val="0"/>
              </a:spcAft>
              <a:buClr>
                <a:schemeClr val="accent2"/>
              </a:buClr>
              <a:buChar char="•"/>
              <a:defRPr sz="1800">
                <a:solidFill>
                  <a:schemeClr val="tx1"/>
                </a:solidFill>
                <a:latin typeface="+mn-lt"/>
                <a:ea typeface="ＭＳ Ｐゴシック" charset="0"/>
              </a:defRPr>
            </a:lvl5pPr>
            <a:lvl6pPr marL="2514600" indent="-228600" algn="l" rtl="0" eaLnBrk="1" fontAlgn="base" hangingPunct="1">
              <a:lnSpc>
                <a:spcPct val="85000"/>
              </a:lnSpc>
              <a:spcBef>
                <a:spcPct val="20000"/>
              </a:spcBef>
              <a:spcAft>
                <a:spcPct val="0"/>
              </a:spcAft>
              <a:buClr>
                <a:srgbClr val="FF6600"/>
              </a:buClr>
              <a:buChar char="•"/>
              <a:defRPr sz="2000">
                <a:solidFill>
                  <a:schemeClr val="tx1"/>
                </a:solidFill>
                <a:latin typeface="+mn-lt"/>
              </a:defRPr>
            </a:lvl6pPr>
            <a:lvl7pPr marL="2971800" indent="-228600" algn="l" rtl="0" eaLnBrk="1" fontAlgn="base" hangingPunct="1">
              <a:lnSpc>
                <a:spcPct val="85000"/>
              </a:lnSpc>
              <a:spcBef>
                <a:spcPct val="20000"/>
              </a:spcBef>
              <a:spcAft>
                <a:spcPct val="0"/>
              </a:spcAft>
              <a:buClr>
                <a:srgbClr val="FF6600"/>
              </a:buClr>
              <a:buChar char="•"/>
              <a:defRPr sz="2000">
                <a:solidFill>
                  <a:schemeClr val="tx1"/>
                </a:solidFill>
                <a:latin typeface="+mn-lt"/>
              </a:defRPr>
            </a:lvl7pPr>
            <a:lvl8pPr marL="3429000" indent="-228600" algn="l" rtl="0" eaLnBrk="1" fontAlgn="base" hangingPunct="1">
              <a:lnSpc>
                <a:spcPct val="85000"/>
              </a:lnSpc>
              <a:spcBef>
                <a:spcPct val="20000"/>
              </a:spcBef>
              <a:spcAft>
                <a:spcPct val="0"/>
              </a:spcAft>
              <a:buClr>
                <a:srgbClr val="FF6600"/>
              </a:buClr>
              <a:buChar char="•"/>
              <a:defRPr sz="2000">
                <a:solidFill>
                  <a:schemeClr val="tx1"/>
                </a:solidFill>
                <a:latin typeface="+mn-lt"/>
              </a:defRPr>
            </a:lvl8pPr>
            <a:lvl9pPr marL="3886200" indent="-228600" algn="l" rtl="0" eaLnBrk="1" fontAlgn="base" hangingPunct="1">
              <a:lnSpc>
                <a:spcPct val="85000"/>
              </a:lnSpc>
              <a:spcBef>
                <a:spcPct val="20000"/>
              </a:spcBef>
              <a:spcAft>
                <a:spcPct val="0"/>
              </a:spcAft>
              <a:buClr>
                <a:srgbClr val="FF6600"/>
              </a:buClr>
              <a:buChar char="•"/>
              <a:defRPr sz="2000">
                <a:solidFill>
                  <a:schemeClr val="tx1"/>
                </a:solidFill>
                <a:latin typeface="+mn-lt"/>
              </a:defRPr>
            </a:lvl9pPr>
          </a:lstStyle>
          <a:p>
            <a:pPr>
              <a:spcBef>
                <a:spcPts val="600"/>
              </a:spcBef>
              <a:spcAft>
                <a:spcPts val="600"/>
              </a:spcAft>
            </a:pPr>
            <a:r>
              <a:rPr lang="en-US" sz="1700" kern="0" dirty="0" smtClean="0"/>
              <a:t>SPL completes the post-irradiation examination capabilities at MFC </a:t>
            </a:r>
            <a:r>
              <a:rPr lang="en-US" sz="1700" b="0" kern="0" dirty="0" smtClean="0"/>
              <a:t>that will enable advanced characterization of </a:t>
            </a:r>
            <a:r>
              <a:rPr lang="en-US" sz="1700" b="0" kern="0" dirty="0"/>
              <a:t>the behavior of nuclear fuels and </a:t>
            </a:r>
            <a:r>
              <a:rPr lang="en-US" sz="1700" b="0" kern="0" dirty="0" smtClean="0"/>
              <a:t>irradiated materials </a:t>
            </a:r>
            <a:r>
              <a:rPr lang="en-US" sz="1700" b="0" kern="0" dirty="0"/>
              <a:t>at </a:t>
            </a:r>
            <a:r>
              <a:rPr lang="en-US" sz="1700" b="0" kern="0" dirty="0" smtClean="0"/>
              <a:t>nanoscale </a:t>
            </a:r>
            <a:r>
              <a:rPr lang="en-US" sz="1700" b="0" kern="0" dirty="0"/>
              <a:t>and </a:t>
            </a:r>
            <a:r>
              <a:rPr lang="en-US" sz="1700" b="0" kern="0" dirty="0" smtClean="0"/>
              <a:t>finer.</a:t>
            </a:r>
            <a:endParaRPr lang="en-US" sz="1700" b="0" kern="0" dirty="0"/>
          </a:p>
          <a:p>
            <a:pPr lvl="1">
              <a:spcBef>
                <a:spcPts val="600"/>
              </a:spcBef>
              <a:spcAft>
                <a:spcPts val="600"/>
              </a:spcAft>
            </a:pPr>
            <a:r>
              <a:rPr lang="en-US" sz="1700" kern="0" dirty="0" smtClean="0"/>
              <a:t>Will provide ~20,000-40,000 sq. ft. of new hot cell capabilities and designed for modern-day research tools and instruments. </a:t>
            </a:r>
          </a:p>
          <a:p>
            <a:pPr>
              <a:spcBef>
                <a:spcPts val="600"/>
              </a:spcBef>
              <a:spcAft>
                <a:spcPts val="600"/>
              </a:spcAft>
            </a:pPr>
            <a:r>
              <a:rPr lang="en-US" sz="1700" kern="0" dirty="0" smtClean="0"/>
              <a:t>RHLLW provides replacement </a:t>
            </a:r>
            <a:r>
              <a:rPr lang="en-US" sz="1700" kern="0" dirty="0"/>
              <a:t>disposal capability </a:t>
            </a:r>
            <a:r>
              <a:rPr lang="en-US" sz="1700" b="0" kern="0" dirty="0" smtClean="0"/>
              <a:t>to </a:t>
            </a:r>
            <a:r>
              <a:rPr lang="en-US" sz="1700" b="0" kern="0" dirty="0"/>
              <a:t>support NE and Naval Reactors </a:t>
            </a:r>
            <a:r>
              <a:rPr lang="en-US" sz="1700" b="0" kern="0" dirty="0" smtClean="0"/>
              <a:t>missions.</a:t>
            </a:r>
            <a:endParaRPr lang="en-US" sz="1700" b="0" kern="0" dirty="0"/>
          </a:p>
          <a:p>
            <a:pPr lvl="1">
              <a:spcBef>
                <a:spcPts val="600"/>
              </a:spcBef>
              <a:spcAft>
                <a:spcPts val="600"/>
              </a:spcAft>
            </a:pPr>
            <a:r>
              <a:rPr lang="en-US" sz="1700" b="0" kern="0" dirty="0" smtClean="0"/>
              <a:t>Located near ATR and nearing completion, RHLLW includes support </a:t>
            </a:r>
            <a:r>
              <a:rPr lang="en-US" sz="1700" b="0" kern="0" dirty="0"/>
              <a:t>buildings, roads</a:t>
            </a:r>
            <a:r>
              <a:rPr lang="en-US" sz="1700" b="0" kern="0" dirty="0" smtClean="0"/>
              <a:t>, physical security, and disposal vaults with a 20 year </a:t>
            </a:r>
            <a:r>
              <a:rPr lang="en-US" sz="1700" b="0" kern="0" dirty="0"/>
              <a:t>disposal </a:t>
            </a:r>
            <a:r>
              <a:rPr lang="en-US" sz="1700" b="0" kern="0" dirty="0" smtClean="0"/>
              <a:t>and 50 year expansion capacity.</a:t>
            </a:r>
            <a:endParaRPr lang="en-US" sz="1700" b="0" kern="0" dirty="0"/>
          </a:p>
        </p:txBody>
      </p:sp>
      <p:pic>
        <p:nvPicPr>
          <p:cNvPr id="3075" name="Picture 3"/>
          <p:cNvPicPr>
            <a:picLocks noChangeArrowheads="1"/>
          </p:cNvPicPr>
          <p:nvPr/>
        </p:nvPicPr>
        <p:blipFill rotWithShape="1">
          <a:blip r:embed="rId2" cstate="print">
            <a:extLst>
              <a:ext uri="{28A0092B-C50C-407E-A947-70E740481C1C}">
                <a14:useLocalDpi xmlns:a14="http://schemas.microsoft.com/office/drawing/2010/main" val="0"/>
              </a:ext>
            </a:extLst>
          </a:blip>
          <a:srcRect t="2137" b="4685"/>
          <a:stretch/>
        </p:blipFill>
        <p:spPr bwMode="auto">
          <a:xfrm>
            <a:off x="5583097" y="1892318"/>
            <a:ext cx="3200400" cy="1779290"/>
          </a:xfrm>
          <a:prstGeom prst="rect">
            <a:avLst/>
          </a:prstGeom>
          <a:noFill/>
          <a:ln w="19050">
            <a:solidFill>
              <a:schemeClr val="bg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13" name="Picture 12" descr="C:\Users\weltbd\Desktop\dump\P-9187-01.JPG"/>
          <p:cNvPicPr>
            <a:picLocks noChangeArrowheads="1"/>
          </p:cNvPicPr>
          <p:nvPr/>
        </p:nvPicPr>
        <p:blipFill rotWithShape="1">
          <a:blip r:embed="rId3" cstate="print">
            <a:extLst>
              <a:ext uri="{28A0092B-C50C-407E-A947-70E740481C1C}">
                <a14:useLocalDpi xmlns:a14="http://schemas.microsoft.com/office/drawing/2010/main" val="0"/>
              </a:ext>
            </a:extLst>
          </a:blip>
          <a:srcRect l="23" r="-1" b="14648"/>
          <a:stretch/>
        </p:blipFill>
        <p:spPr bwMode="auto">
          <a:xfrm>
            <a:off x="5590483" y="4317127"/>
            <a:ext cx="3200400" cy="1782729"/>
          </a:xfrm>
          <a:prstGeom prst="rect">
            <a:avLst/>
          </a:prstGeom>
          <a:noFill/>
          <a:ln w="1905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1" name="Content Placeholder 2"/>
          <p:cNvSpPr txBox="1">
            <a:spLocks/>
          </p:cNvSpPr>
          <p:nvPr/>
        </p:nvSpPr>
        <p:spPr bwMode="auto">
          <a:xfrm>
            <a:off x="5295015" y="3793103"/>
            <a:ext cx="3848986" cy="425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marL="230188" indent="-230188" algn="l" rtl="0" eaLnBrk="1" fontAlgn="base" hangingPunct="1">
              <a:lnSpc>
                <a:spcPct val="85000"/>
              </a:lnSpc>
              <a:spcBef>
                <a:spcPct val="40000"/>
              </a:spcBef>
              <a:spcAft>
                <a:spcPct val="0"/>
              </a:spcAft>
              <a:buClr>
                <a:schemeClr val="accent2"/>
              </a:buClr>
              <a:buChar char="•"/>
              <a:defRPr sz="2000" b="1">
                <a:solidFill>
                  <a:schemeClr val="tx1"/>
                </a:solidFill>
                <a:latin typeface="+mn-lt"/>
                <a:ea typeface="ＭＳ Ｐゴシック" charset="0"/>
                <a:cs typeface="+mn-cs"/>
              </a:defRPr>
            </a:lvl1pPr>
            <a:lvl2pPr marL="574675" indent="-234950" algn="l" rtl="0" eaLnBrk="1" fontAlgn="base" hangingPunct="1">
              <a:lnSpc>
                <a:spcPct val="85000"/>
              </a:lnSpc>
              <a:spcBef>
                <a:spcPct val="20000"/>
              </a:spcBef>
              <a:spcAft>
                <a:spcPct val="0"/>
              </a:spcAft>
              <a:buClr>
                <a:schemeClr val="accent2"/>
              </a:buClr>
              <a:buFont typeface="Times New Roman" charset="0"/>
              <a:buChar char="–"/>
              <a:defRPr sz="1800">
                <a:solidFill>
                  <a:schemeClr val="tx1"/>
                </a:solidFill>
                <a:latin typeface="+mn-lt"/>
                <a:ea typeface="ＭＳ Ｐゴシック" charset="0"/>
              </a:defRPr>
            </a:lvl2pPr>
            <a:lvl3pPr marL="863600" indent="-176213" algn="l" rtl="0" eaLnBrk="1" fontAlgn="base" hangingPunct="1">
              <a:lnSpc>
                <a:spcPct val="85000"/>
              </a:lnSpc>
              <a:spcBef>
                <a:spcPct val="20000"/>
              </a:spcBef>
              <a:spcAft>
                <a:spcPct val="0"/>
              </a:spcAft>
              <a:buClr>
                <a:schemeClr val="accent2"/>
              </a:buClr>
              <a:buChar char="•"/>
              <a:defRPr sz="1800">
                <a:solidFill>
                  <a:schemeClr val="tx1"/>
                </a:solidFill>
                <a:latin typeface="+mn-lt"/>
                <a:ea typeface="ＭＳ Ｐゴシック" charset="0"/>
              </a:defRPr>
            </a:lvl3pPr>
            <a:lvl4pPr marL="1600200" indent="-228600" algn="l" rtl="0" eaLnBrk="1" fontAlgn="base" hangingPunct="1">
              <a:lnSpc>
                <a:spcPct val="85000"/>
              </a:lnSpc>
              <a:spcBef>
                <a:spcPct val="20000"/>
              </a:spcBef>
              <a:spcAft>
                <a:spcPct val="0"/>
              </a:spcAft>
              <a:buClr>
                <a:schemeClr val="accent2"/>
              </a:buClr>
              <a:buFont typeface="Times New Roman" charset="0"/>
              <a:buChar char="–"/>
              <a:defRPr sz="1800">
                <a:solidFill>
                  <a:schemeClr val="tx1"/>
                </a:solidFill>
                <a:latin typeface="+mn-lt"/>
                <a:ea typeface="ＭＳ Ｐゴシック" charset="0"/>
              </a:defRPr>
            </a:lvl4pPr>
            <a:lvl5pPr marL="2057400" indent="-228600" algn="l" rtl="0" eaLnBrk="1" fontAlgn="base" hangingPunct="1">
              <a:lnSpc>
                <a:spcPct val="85000"/>
              </a:lnSpc>
              <a:spcBef>
                <a:spcPct val="20000"/>
              </a:spcBef>
              <a:spcAft>
                <a:spcPct val="0"/>
              </a:spcAft>
              <a:buClr>
                <a:schemeClr val="accent2"/>
              </a:buClr>
              <a:buChar char="•"/>
              <a:defRPr sz="1800">
                <a:solidFill>
                  <a:schemeClr val="tx1"/>
                </a:solidFill>
                <a:latin typeface="+mn-lt"/>
                <a:ea typeface="ＭＳ Ｐゴシック" charset="0"/>
              </a:defRPr>
            </a:lvl5pPr>
            <a:lvl6pPr marL="2514600" indent="-228600" algn="l" rtl="0" eaLnBrk="1" fontAlgn="base" hangingPunct="1">
              <a:lnSpc>
                <a:spcPct val="85000"/>
              </a:lnSpc>
              <a:spcBef>
                <a:spcPct val="20000"/>
              </a:spcBef>
              <a:spcAft>
                <a:spcPct val="0"/>
              </a:spcAft>
              <a:buClr>
                <a:srgbClr val="FF6600"/>
              </a:buClr>
              <a:buChar char="•"/>
              <a:defRPr sz="2000">
                <a:solidFill>
                  <a:schemeClr val="tx1"/>
                </a:solidFill>
                <a:latin typeface="+mn-lt"/>
              </a:defRPr>
            </a:lvl6pPr>
            <a:lvl7pPr marL="2971800" indent="-228600" algn="l" rtl="0" eaLnBrk="1" fontAlgn="base" hangingPunct="1">
              <a:lnSpc>
                <a:spcPct val="85000"/>
              </a:lnSpc>
              <a:spcBef>
                <a:spcPct val="20000"/>
              </a:spcBef>
              <a:spcAft>
                <a:spcPct val="0"/>
              </a:spcAft>
              <a:buClr>
                <a:srgbClr val="FF6600"/>
              </a:buClr>
              <a:buChar char="•"/>
              <a:defRPr sz="2000">
                <a:solidFill>
                  <a:schemeClr val="tx1"/>
                </a:solidFill>
                <a:latin typeface="+mn-lt"/>
              </a:defRPr>
            </a:lvl7pPr>
            <a:lvl8pPr marL="3429000" indent="-228600" algn="l" rtl="0" eaLnBrk="1" fontAlgn="base" hangingPunct="1">
              <a:lnSpc>
                <a:spcPct val="85000"/>
              </a:lnSpc>
              <a:spcBef>
                <a:spcPct val="20000"/>
              </a:spcBef>
              <a:spcAft>
                <a:spcPct val="0"/>
              </a:spcAft>
              <a:buClr>
                <a:srgbClr val="FF6600"/>
              </a:buClr>
              <a:buChar char="•"/>
              <a:defRPr sz="2000">
                <a:solidFill>
                  <a:schemeClr val="tx1"/>
                </a:solidFill>
                <a:latin typeface="+mn-lt"/>
              </a:defRPr>
            </a:lvl8pPr>
            <a:lvl9pPr marL="3886200" indent="-228600" algn="l" rtl="0" eaLnBrk="1" fontAlgn="base" hangingPunct="1">
              <a:lnSpc>
                <a:spcPct val="85000"/>
              </a:lnSpc>
              <a:spcBef>
                <a:spcPct val="20000"/>
              </a:spcBef>
              <a:spcAft>
                <a:spcPct val="0"/>
              </a:spcAft>
              <a:buClr>
                <a:srgbClr val="FF6600"/>
              </a:buClr>
              <a:buChar char="•"/>
              <a:defRPr sz="2000">
                <a:solidFill>
                  <a:schemeClr val="tx1"/>
                </a:solidFill>
                <a:latin typeface="+mn-lt"/>
              </a:defRPr>
            </a:lvl9pPr>
          </a:lstStyle>
          <a:p>
            <a:pPr marL="0" indent="0" algn="ctr">
              <a:spcBef>
                <a:spcPts val="0"/>
              </a:spcBef>
              <a:buNone/>
            </a:pPr>
            <a:r>
              <a:rPr lang="en-US" sz="1400" kern="0" dirty="0"/>
              <a:t>Sample Preparation </a:t>
            </a:r>
            <a:r>
              <a:rPr lang="en-US" sz="1400" kern="0" dirty="0" smtClean="0"/>
              <a:t>Laboratory (SPL)</a:t>
            </a:r>
            <a:endParaRPr lang="en-US" sz="1400" kern="0" dirty="0"/>
          </a:p>
          <a:p>
            <a:pPr marL="0" indent="0" algn="ctr">
              <a:spcBef>
                <a:spcPts val="0"/>
              </a:spcBef>
              <a:buNone/>
            </a:pPr>
            <a:r>
              <a:rPr lang="en-US" sz="1400" b="0" kern="0" dirty="0" smtClean="0"/>
              <a:t>FY17-FY22)</a:t>
            </a:r>
            <a:endParaRPr lang="en-US" sz="1400" b="0" kern="0" dirty="0"/>
          </a:p>
        </p:txBody>
      </p:sp>
      <p:sp>
        <p:nvSpPr>
          <p:cNvPr id="12" name="Content Placeholder 2"/>
          <p:cNvSpPr txBox="1">
            <a:spLocks/>
          </p:cNvSpPr>
          <p:nvPr/>
        </p:nvSpPr>
        <p:spPr bwMode="auto">
          <a:xfrm>
            <a:off x="5295015" y="6232658"/>
            <a:ext cx="3848986" cy="425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marL="230188" indent="-230188" algn="l" rtl="0" eaLnBrk="1" fontAlgn="base" hangingPunct="1">
              <a:lnSpc>
                <a:spcPct val="85000"/>
              </a:lnSpc>
              <a:spcBef>
                <a:spcPct val="40000"/>
              </a:spcBef>
              <a:spcAft>
                <a:spcPct val="0"/>
              </a:spcAft>
              <a:buClr>
                <a:schemeClr val="accent2"/>
              </a:buClr>
              <a:buChar char="•"/>
              <a:defRPr sz="2000" b="1">
                <a:solidFill>
                  <a:schemeClr val="tx1"/>
                </a:solidFill>
                <a:latin typeface="+mn-lt"/>
                <a:ea typeface="ＭＳ Ｐゴシック" charset="0"/>
                <a:cs typeface="+mn-cs"/>
              </a:defRPr>
            </a:lvl1pPr>
            <a:lvl2pPr marL="574675" indent="-234950" algn="l" rtl="0" eaLnBrk="1" fontAlgn="base" hangingPunct="1">
              <a:lnSpc>
                <a:spcPct val="85000"/>
              </a:lnSpc>
              <a:spcBef>
                <a:spcPct val="20000"/>
              </a:spcBef>
              <a:spcAft>
                <a:spcPct val="0"/>
              </a:spcAft>
              <a:buClr>
                <a:schemeClr val="accent2"/>
              </a:buClr>
              <a:buFont typeface="Times New Roman" charset="0"/>
              <a:buChar char="–"/>
              <a:defRPr sz="1800">
                <a:solidFill>
                  <a:schemeClr val="tx1"/>
                </a:solidFill>
                <a:latin typeface="+mn-lt"/>
                <a:ea typeface="ＭＳ Ｐゴシック" charset="0"/>
              </a:defRPr>
            </a:lvl2pPr>
            <a:lvl3pPr marL="863600" indent="-176213" algn="l" rtl="0" eaLnBrk="1" fontAlgn="base" hangingPunct="1">
              <a:lnSpc>
                <a:spcPct val="85000"/>
              </a:lnSpc>
              <a:spcBef>
                <a:spcPct val="20000"/>
              </a:spcBef>
              <a:spcAft>
                <a:spcPct val="0"/>
              </a:spcAft>
              <a:buClr>
                <a:schemeClr val="accent2"/>
              </a:buClr>
              <a:buChar char="•"/>
              <a:defRPr sz="1800">
                <a:solidFill>
                  <a:schemeClr val="tx1"/>
                </a:solidFill>
                <a:latin typeface="+mn-lt"/>
                <a:ea typeface="ＭＳ Ｐゴシック" charset="0"/>
              </a:defRPr>
            </a:lvl3pPr>
            <a:lvl4pPr marL="1600200" indent="-228600" algn="l" rtl="0" eaLnBrk="1" fontAlgn="base" hangingPunct="1">
              <a:lnSpc>
                <a:spcPct val="85000"/>
              </a:lnSpc>
              <a:spcBef>
                <a:spcPct val="20000"/>
              </a:spcBef>
              <a:spcAft>
                <a:spcPct val="0"/>
              </a:spcAft>
              <a:buClr>
                <a:schemeClr val="accent2"/>
              </a:buClr>
              <a:buFont typeface="Times New Roman" charset="0"/>
              <a:buChar char="–"/>
              <a:defRPr sz="1800">
                <a:solidFill>
                  <a:schemeClr val="tx1"/>
                </a:solidFill>
                <a:latin typeface="+mn-lt"/>
                <a:ea typeface="ＭＳ Ｐゴシック" charset="0"/>
              </a:defRPr>
            </a:lvl4pPr>
            <a:lvl5pPr marL="2057400" indent="-228600" algn="l" rtl="0" eaLnBrk="1" fontAlgn="base" hangingPunct="1">
              <a:lnSpc>
                <a:spcPct val="85000"/>
              </a:lnSpc>
              <a:spcBef>
                <a:spcPct val="20000"/>
              </a:spcBef>
              <a:spcAft>
                <a:spcPct val="0"/>
              </a:spcAft>
              <a:buClr>
                <a:schemeClr val="accent2"/>
              </a:buClr>
              <a:buChar char="•"/>
              <a:defRPr sz="1800">
                <a:solidFill>
                  <a:schemeClr val="tx1"/>
                </a:solidFill>
                <a:latin typeface="+mn-lt"/>
                <a:ea typeface="ＭＳ Ｐゴシック" charset="0"/>
              </a:defRPr>
            </a:lvl5pPr>
            <a:lvl6pPr marL="2514600" indent="-228600" algn="l" rtl="0" eaLnBrk="1" fontAlgn="base" hangingPunct="1">
              <a:lnSpc>
                <a:spcPct val="85000"/>
              </a:lnSpc>
              <a:spcBef>
                <a:spcPct val="20000"/>
              </a:spcBef>
              <a:spcAft>
                <a:spcPct val="0"/>
              </a:spcAft>
              <a:buClr>
                <a:srgbClr val="FF6600"/>
              </a:buClr>
              <a:buChar char="•"/>
              <a:defRPr sz="2000">
                <a:solidFill>
                  <a:schemeClr val="tx1"/>
                </a:solidFill>
                <a:latin typeface="+mn-lt"/>
              </a:defRPr>
            </a:lvl6pPr>
            <a:lvl7pPr marL="2971800" indent="-228600" algn="l" rtl="0" eaLnBrk="1" fontAlgn="base" hangingPunct="1">
              <a:lnSpc>
                <a:spcPct val="85000"/>
              </a:lnSpc>
              <a:spcBef>
                <a:spcPct val="20000"/>
              </a:spcBef>
              <a:spcAft>
                <a:spcPct val="0"/>
              </a:spcAft>
              <a:buClr>
                <a:srgbClr val="FF6600"/>
              </a:buClr>
              <a:buChar char="•"/>
              <a:defRPr sz="2000">
                <a:solidFill>
                  <a:schemeClr val="tx1"/>
                </a:solidFill>
                <a:latin typeface="+mn-lt"/>
              </a:defRPr>
            </a:lvl7pPr>
            <a:lvl8pPr marL="3429000" indent="-228600" algn="l" rtl="0" eaLnBrk="1" fontAlgn="base" hangingPunct="1">
              <a:lnSpc>
                <a:spcPct val="85000"/>
              </a:lnSpc>
              <a:spcBef>
                <a:spcPct val="20000"/>
              </a:spcBef>
              <a:spcAft>
                <a:spcPct val="0"/>
              </a:spcAft>
              <a:buClr>
                <a:srgbClr val="FF6600"/>
              </a:buClr>
              <a:buChar char="•"/>
              <a:defRPr sz="2000">
                <a:solidFill>
                  <a:schemeClr val="tx1"/>
                </a:solidFill>
                <a:latin typeface="+mn-lt"/>
              </a:defRPr>
            </a:lvl8pPr>
            <a:lvl9pPr marL="3886200" indent="-228600" algn="l" rtl="0" eaLnBrk="1" fontAlgn="base" hangingPunct="1">
              <a:lnSpc>
                <a:spcPct val="85000"/>
              </a:lnSpc>
              <a:spcBef>
                <a:spcPct val="20000"/>
              </a:spcBef>
              <a:spcAft>
                <a:spcPct val="0"/>
              </a:spcAft>
              <a:buClr>
                <a:srgbClr val="FF6600"/>
              </a:buClr>
              <a:buChar char="•"/>
              <a:defRPr sz="2000">
                <a:solidFill>
                  <a:schemeClr val="tx1"/>
                </a:solidFill>
                <a:latin typeface="+mn-lt"/>
              </a:defRPr>
            </a:lvl9pPr>
          </a:lstStyle>
          <a:p>
            <a:pPr marL="0" indent="0" algn="ctr">
              <a:spcBef>
                <a:spcPts val="0"/>
              </a:spcBef>
              <a:buNone/>
            </a:pPr>
            <a:r>
              <a:rPr lang="en-US" sz="1400" kern="0" dirty="0"/>
              <a:t>Remote Handled Low Level </a:t>
            </a:r>
            <a:r>
              <a:rPr lang="en-US" sz="1400" kern="0" dirty="0" smtClean="0"/>
              <a:t>Waste (RHLLW)</a:t>
            </a:r>
            <a:endParaRPr lang="en-US" sz="1400" kern="0" dirty="0"/>
          </a:p>
          <a:p>
            <a:pPr marL="0" indent="0" algn="ctr">
              <a:spcBef>
                <a:spcPts val="0"/>
              </a:spcBef>
              <a:buNone/>
            </a:pPr>
            <a:r>
              <a:rPr lang="en-US" sz="1400" b="0" kern="0" dirty="0" smtClean="0"/>
              <a:t>(FY16-FY18)</a:t>
            </a:r>
            <a:endParaRPr lang="en-US" sz="1400" b="0" kern="0" dirty="0"/>
          </a:p>
        </p:txBody>
      </p:sp>
      <p:sp>
        <p:nvSpPr>
          <p:cNvPr id="3" name="Rectangle 2"/>
          <p:cNvSpPr/>
          <p:nvPr/>
        </p:nvSpPr>
        <p:spPr>
          <a:xfrm>
            <a:off x="6156254" y="5882865"/>
            <a:ext cx="2165978" cy="246221"/>
          </a:xfrm>
          <a:prstGeom prst="rect">
            <a:avLst/>
          </a:prstGeom>
        </p:spPr>
        <p:txBody>
          <a:bodyPr wrap="none">
            <a:spAutoFit/>
          </a:bodyPr>
          <a:lstStyle/>
          <a:p>
            <a:r>
              <a:rPr lang="en-US" sz="1000" kern="0" dirty="0">
                <a:solidFill>
                  <a:schemeClr val="bg1"/>
                </a:solidFill>
              </a:rPr>
              <a:t>Hazard Category 2 </a:t>
            </a:r>
            <a:r>
              <a:rPr lang="en-US" sz="1000" kern="0" dirty="0" smtClean="0">
                <a:solidFill>
                  <a:schemeClr val="bg1"/>
                </a:solidFill>
              </a:rPr>
              <a:t>Nuclear Facility</a:t>
            </a:r>
            <a:endParaRPr lang="en-US" sz="1000" kern="0" dirty="0">
              <a:solidFill>
                <a:schemeClr val="bg1"/>
              </a:solidFill>
            </a:endParaRPr>
          </a:p>
        </p:txBody>
      </p:sp>
      <p:sp>
        <p:nvSpPr>
          <p:cNvPr id="14" name="TextBox 13"/>
          <p:cNvSpPr txBox="1"/>
          <p:nvPr/>
        </p:nvSpPr>
        <p:spPr>
          <a:xfrm>
            <a:off x="6017893" y="1896937"/>
            <a:ext cx="1242648" cy="246221"/>
          </a:xfrm>
          <a:prstGeom prst="rect">
            <a:avLst/>
          </a:prstGeom>
          <a:noFill/>
        </p:spPr>
        <p:txBody>
          <a:bodyPr wrap="none" rtlCol="0">
            <a:spAutoFit/>
          </a:bodyPr>
          <a:lstStyle/>
          <a:p>
            <a:r>
              <a:rPr lang="en-US" sz="1000" dirty="0" smtClean="0"/>
              <a:t>DOE-NE Line Item</a:t>
            </a:r>
            <a:endParaRPr lang="en-US" sz="1000" dirty="0"/>
          </a:p>
        </p:txBody>
      </p:sp>
      <p:sp>
        <p:nvSpPr>
          <p:cNvPr id="15" name="TextBox 14"/>
          <p:cNvSpPr txBox="1"/>
          <p:nvPr/>
        </p:nvSpPr>
        <p:spPr>
          <a:xfrm>
            <a:off x="6044431" y="4320211"/>
            <a:ext cx="2307042" cy="246221"/>
          </a:xfrm>
          <a:prstGeom prst="rect">
            <a:avLst/>
          </a:prstGeom>
          <a:noFill/>
        </p:spPr>
        <p:txBody>
          <a:bodyPr wrap="none" rtlCol="0">
            <a:spAutoFit/>
          </a:bodyPr>
          <a:lstStyle/>
          <a:p>
            <a:r>
              <a:rPr lang="en-US" sz="1000" dirty="0" smtClean="0"/>
              <a:t>DOE-NE &amp; Naval Reactors  Line Item</a:t>
            </a:r>
            <a:endParaRPr lang="en-US" sz="1000" dirty="0"/>
          </a:p>
        </p:txBody>
      </p:sp>
      <p:sp>
        <p:nvSpPr>
          <p:cNvPr id="16" name="Rectangle 15"/>
          <p:cNvSpPr/>
          <p:nvPr/>
        </p:nvSpPr>
        <p:spPr>
          <a:xfrm>
            <a:off x="6192112" y="3445884"/>
            <a:ext cx="2165978" cy="246221"/>
          </a:xfrm>
          <a:prstGeom prst="rect">
            <a:avLst/>
          </a:prstGeom>
        </p:spPr>
        <p:txBody>
          <a:bodyPr wrap="none">
            <a:spAutoFit/>
          </a:bodyPr>
          <a:lstStyle/>
          <a:p>
            <a:r>
              <a:rPr lang="en-US" sz="1000" kern="0" dirty="0">
                <a:solidFill>
                  <a:schemeClr val="bg1"/>
                </a:solidFill>
              </a:rPr>
              <a:t>Hazard Category </a:t>
            </a:r>
            <a:r>
              <a:rPr lang="en-US" sz="1000" kern="0" dirty="0" smtClean="0">
                <a:solidFill>
                  <a:schemeClr val="bg1"/>
                </a:solidFill>
              </a:rPr>
              <a:t>3 Nuclear Facility</a:t>
            </a:r>
            <a:endParaRPr lang="en-US" sz="1000" kern="0" dirty="0">
              <a:solidFill>
                <a:schemeClr val="bg1"/>
              </a:solidFill>
            </a:endParaRPr>
          </a:p>
        </p:txBody>
      </p:sp>
    </p:spTree>
    <p:extLst>
      <p:ext uri="{BB962C8B-B14F-4D97-AF65-F5344CB8AC3E}">
        <p14:creationId xmlns:p14="http://schemas.microsoft.com/office/powerpoint/2010/main" val="2746654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5299267" y="1720850"/>
            <a:ext cx="3840480" cy="5137150"/>
          </a:xfrm>
          <a:prstGeom prst="rect">
            <a:avLst/>
          </a:prstGeom>
          <a:gradFill>
            <a:gsLst>
              <a:gs pos="0">
                <a:schemeClr val="accent3"/>
              </a:gs>
              <a:gs pos="100000">
                <a:schemeClr val="accent3"/>
              </a:gs>
              <a:gs pos="51000">
                <a:schemeClr val="bg1"/>
              </a:gs>
            </a:gsLst>
            <a:lin ang="0" scaled="0"/>
          </a:gradFill>
          <a:ln w="12700" cmpd="sng">
            <a:solidFill>
              <a:schemeClr val="accent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336948" y="907139"/>
            <a:ext cx="8489261" cy="601703"/>
          </a:xfrm>
        </p:spPr>
        <p:txBody>
          <a:bodyPr/>
          <a:lstStyle/>
          <a:p>
            <a:r>
              <a:rPr lang="en-US" sz="2300" dirty="0" smtClean="0"/>
              <a:t>The Cybercore Integration Center will enhance </a:t>
            </a:r>
            <a:r>
              <a:rPr lang="en-US" sz="2300" dirty="0"/>
              <a:t>c</a:t>
            </a:r>
            <a:r>
              <a:rPr lang="en-US" sz="2300" dirty="0" smtClean="0"/>
              <a:t>apabilities in cyber-informed science and engineering</a:t>
            </a:r>
            <a:endParaRPr lang="en-US" sz="2300" dirty="0"/>
          </a:p>
        </p:txBody>
      </p:sp>
      <p:sp>
        <p:nvSpPr>
          <p:cNvPr id="4" name="Slide Number Placeholder 3"/>
          <p:cNvSpPr>
            <a:spLocks noGrp="1"/>
          </p:cNvSpPr>
          <p:nvPr>
            <p:ph type="sldNum" sz="quarter" idx="11"/>
          </p:nvPr>
        </p:nvSpPr>
        <p:spPr>
          <a:xfrm>
            <a:off x="8555815" y="6566429"/>
            <a:ext cx="260350" cy="153888"/>
          </a:xfrm>
        </p:spPr>
        <p:txBody>
          <a:bodyPr/>
          <a:lstStyle/>
          <a:p>
            <a:fld id="{5F868368-EC15-444D-9EFB-42436E21986C}" type="slidenum">
              <a:rPr lang="en-US" smtClean="0"/>
              <a:t>6</a:t>
            </a:fld>
            <a:endParaRPr lang="en-US" dirty="0"/>
          </a:p>
        </p:txBody>
      </p:sp>
      <p:sp>
        <p:nvSpPr>
          <p:cNvPr id="6" name="Content Placeholder 2"/>
          <p:cNvSpPr txBox="1">
            <a:spLocks/>
          </p:cNvSpPr>
          <p:nvPr/>
        </p:nvSpPr>
        <p:spPr bwMode="auto">
          <a:xfrm>
            <a:off x="312167" y="1768101"/>
            <a:ext cx="4555841" cy="3476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marL="230188" indent="-230188" algn="l" rtl="0" eaLnBrk="1" fontAlgn="base" hangingPunct="1">
              <a:lnSpc>
                <a:spcPct val="85000"/>
              </a:lnSpc>
              <a:spcBef>
                <a:spcPct val="40000"/>
              </a:spcBef>
              <a:spcAft>
                <a:spcPct val="0"/>
              </a:spcAft>
              <a:buClr>
                <a:schemeClr val="accent2"/>
              </a:buClr>
              <a:buChar char="•"/>
              <a:defRPr sz="2000" b="1">
                <a:solidFill>
                  <a:schemeClr val="tx1"/>
                </a:solidFill>
                <a:latin typeface="+mn-lt"/>
                <a:ea typeface="ＭＳ Ｐゴシック" charset="0"/>
                <a:cs typeface="+mn-cs"/>
              </a:defRPr>
            </a:lvl1pPr>
            <a:lvl2pPr marL="574675" indent="-234950" algn="l" rtl="0" eaLnBrk="1" fontAlgn="base" hangingPunct="1">
              <a:lnSpc>
                <a:spcPct val="85000"/>
              </a:lnSpc>
              <a:spcBef>
                <a:spcPct val="20000"/>
              </a:spcBef>
              <a:spcAft>
                <a:spcPct val="0"/>
              </a:spcAft>
              <a:buClr>
                <a:schemeClr val="accent2"/>
              </a:buClr>
              <a:buFont typeface="Times New Roman" charset="0"/>
              <a:buChar char="–"/>
              <a:defRPr sz="1800">
                <a:solidFill>
                  <a:schemeClr val="tx1"/>
                </a:solidFill>
                <a:latin typeface="+mn-lt"/>
                <a:ea typeface="ＭＳ Ｐゴシック" charset="0"/>
              </a:defRPr>
            </a:lvl2pPr>
            <a:lvl3pPr marL="863600" indent="-176213" algn="l" rtl="0" eaLnBrk="1" fontAlgn="base" hangingPunct="1">
              <a:lnSpc>
                <a:spcPct val="85000"/>
              </a:lnSpc>
              <a:spcBef>
                <a:spcPct val="20000"/>
              </a:spcBef>
              <a:spcAft>
                <a:spcPct val="0"/>
              </a:spcAft>
              <a:buClr>
                <a:schemeClr val="accent2"/>
              </a:buClr>
              <a:buChar char="•"/>
              <a:defRPr sz="1800">
                <a:solidFill>
                  <a:schemeClr val="tx1"/>
                </a:solidFill>
                <a:latin typeface="+mn-lt"/>
                <a:ea typeface="ＭＳ Ｐゴシック" charset="0"/>
              </a:defRPr>
            </a:lvl3pPr>
            <a:lvl4pPr marL="1600200" indent="-228600" algn="l" rtl="0" eaLnBrk="1" fontAlgn="base" hangingPunct="1">
              <a:lnSpc>
                <a:spcPct val="85000"/>
              </a:lnSpc>
              <a:spcBef>
                <a:spcPct val="20000"/>
              </a:spcBef>
              <a:spcAft>
                <a:spcPct val="0"/>
              </a:spcAft>
              <a:buClr>
                <a:schemeClr val="accent2"/>
              </a:buClr>
              <a:buFont typeface="Times New Roman" charset="0"/>
              <a:buChar char="–"/>
              <a:defRPr sz="1800">
                <a:solidFill>
                  <a:schemeClr val="tx1"/>
                </a:solidFill>
                <a:latin typeface="+mn-lt"/>
                <a:ea typeface="ＭＳ Ｐゴシック" charset="0"/>
              </a:defRPr>
            </a:lvl4pPr>
            <a:lvl5pPr marL="2057400" indent="-228600" algn="l" rtl="0" eaLnBrk="1" fontAlgn="base" hangingPunct="1">
              <a:lnSpc>
                <a:spcPct val="85000"/>
              </a:lnSpc>
              <a:spcBef>
                <a:spcPct val="20000"/>
              </a:spcBef>
              <a:spcAft>
                <a:spcPct val="0"/>
              </a:spcAft>
              <a:buClr>
                <a:schemeClr val="accent2"/>
              </a:buClr>
              <a:buChar char="•"/>
              <a:defRPr sz="1800">
                <a:solidFill>
                  <a:schemeClr val="tx1"/>
                </a:solidFill>
                <a:latin typeface="+mn-lt"/>
                <a:ea typeface="ＭＳ Ｐゴシック" charset="0"/>
              </a:defRPr>
            </a:lvl5pPr>
            <a:lvl6pPr marL="2514600" indent="-228600" algn="l" rtl="0" eaLnBrk="1" fontAlgn="base" hangingPunct="1">
              <a:lnSpc>
                <a:spcPct val="85000"/>
              </a:lnSpc>
              <a:spcBef>
                <a:spcPct val="20000"/>
              </a:spcBef>
              <a:spcAft>
                <a:spcPct val="0"/>
              </a:spcAft>
              <a:buClr>
                <a:srgbClr val="FF6600"/>
              </a:buClr>
              <a:buChar char="•"/>
              <a:defRPr sz="2000">
                <a:solidFill>
                  <a:schemeClr val="tx1"/>
                </a:solidFill>
                <a:latin typeface="+mn-lt"/>
              </a:defRPr>
            </a:lvl6pPr>
            <a:lvl7pPr marL="2971800" indent="-228600" algn="l" rtl="0" eaLnBrk="1" fontAlgn="base" hangingPunct="1">
              <a:lnSpc>
                <a:spcPct val="85000"/>
              </a:lnSpc>
              <a:spcBef>
                <a:spcPct val="20000"/>
              </a:spcBef>
              <a:spcAft>
                <a:spcPct val="0"/>
              </a:spcAft>
              <a:buClr>
                <a:srgbClr val="FF6600"/>
              </a:buClr>
              <a:buChar char="•"/>
              <a:defRPr sz="2000">
                <a:solidFill>
                  <a:schemeClr val="tx1"/>
                </a:solidFill>
                <a:latin typeface="+mn-lt"/>
              </a:defRPr>
            </a:lvl7pPr>
            <a:lvl8pPr marL="3429000" indent="-228600" algn="l" rtl="0" eaLnBrk="1" fontAlgn="base" hangingPunct="1">
              <a:lnSpc>
                <a:spcPct val="85000"/>
              </a:lnSpc>
              <a:spcBef>
                <a:spcPct val="20000"/>
              </a:spcBef>
              <a:spcAft>
                <a:spcPct val="0"/>
              </a:spcAft>
              <a:buClr>
                <a:srgbClr val="FF6600"/>
              </a:buClr>
              <a:buChar char="•"/>
              <a:defRPr sz="2000">
                <a:solidFill>
                  <a:schemeClr val="tx1"/>
                </a:solidFill>
                <a:latin typeface="+mn-lt"/>
              </a:defRPr>
            </a:lvl8pPr>
            <a:lvl9pPr marL="3886200" indent="-228600" algn="l" rtl="0" eaLnBrk="1" fontAlgn="base" hangingPunct="1">
              <a:lnSpc>
                <a:spcPct val="85000"/>
              </a:lnSpc>
              <a:spcBef>
                <a:spcPct val="20000"/>
              </a:spcBef>
              <a:spcAft>
                <a:spcPct val="0"/>
              </a:spcAft>
              <a:buClr>
                <a:srgbClr val="FF6600"/>
              </a:buClr>
              <a:buChar char="•"/>
              <a:defRPr sz="2000">
                <a:solidFill>
                  <a:schemeClr val="tx1"/>
                </a:solidFill>
                <a:latin typeface="+mn-lt"/>
              </a:defRPr>
            </a:lvl9pPr>
          </a:lstStyle>
          <a:p>
            <a:pPr>
              <a:spcBef>
                <a:spcPts val="600"/>
              </a:spcBef>
              <a:spcAft>
                <a:spcPts val="600"/>
              </a:spcAft>
            </a:pPr>
            <a:r>
              <a:rPr lang="en-US" sz="1800" dirty="0" smtClean="0"/>
              <a:t>CIC provides ~ 80,000 sq. ft. of reconfigurable </a:t>
            </a:r>
            <a:r>
              <a:rPr lang="en-US" sz="1800" dirty="0"/>
              <a:t>cyber- and </a:t>
            </a:r>
            <a:r>
              <a:rPr lang="en-US" sz="1800" dirty="0" smtClean="0"/>
              <a:t>electronic- </a:t>
            </a:r>
            <a:r>
              <a:rPr lang="en-US" sz="1800" dirty="0"/>
              <a:t>laboratory </a:t>
            </a:r>
            <a:r>
              <a:rPr lang="en-US" sz="1800" dirty="0" smtClean="0"/>
              <a:t>and </a:t>
            </a:r>
            <a:r>
              <a:rPr lang="en-US" sz="1800" dirty="0"/>
              <a:t>office </a:t>
            </a:r>
            <a:r>
              <a:rPr lang="en-US" sz="1800" dirty="0" smtClean="0"/>
              <a:t>space on the REC campus. </a:t>
            </a:r>
          </a:p>
          <a:p>
            <a:pPr lvl="1">
              <a:spcBef>
                <a:spcPts val="600"/>
              </a:spcBef>
              <a:spcAft>
                <a:spcPts val="600"/>
              </a:spcAft>
            </a:pPr>
            <a:r>
              <a:rPr lang="en-US" b="0" dirty="0" smtClean="0"/>
              <a:t>Special </a:t>
            </a:r>
            <a:r>
              <a:rPr lang="en-US" b="0" dirty="0"/>
              <a:t>development areas </a:t>
            </a:r>
            <a:r>
              <a:rPr lang="en-US" b="0" dirty="0" smtClean="0"/>
              <a:t>at </a:t>
            </a:r>
            <a:r>
              <a:rPr lang="en-US" b="0" dirty="0"/>
              <a:t>all levels of security </a:t>
            </a:r>
            <a:r>
              <a:rPr lang="en-US" b="0" dirty="0" smtClean="0"/>
              <a:t>configuration.</a:t>
            </a:r>
          </a:p>
          <a:p>
            <a:pPr lvl="1">
              <a:spcBef>
                <a:spcPts val="600"/>
              </a:spcBef>
              <a:spcAft>
                <a:spcPts val="600"/>
              </a:spcAft>
            </a:pPr>
            <a:r>
              <a:rPr lang="en-US" b="0" dirty="0" smtClean="0"/>
              <a:t>Connections </a:t>
            </a:r>
            <a:r>
              <a:rPr lang="en-US" b="0" dirty="0"/>
              <a:t>to key customer information </a:t>
            </a:r>
            <a:r>
              <a:rPr lang="en-US" b="0" dirty="0" smtClean="0"/>
              <a:t>networks.</a:t>
            </a:r>
          </a:p>
          <a:p>
            <a:pPr lvl="1">
              <a:spcBef>
                <a:spcPts val="600"/>
              </a:spcBef>
              <a:spcAft>
                <a:spcPts val="600"/>
              </a:spcAft>
            </a:pPr>
            <a:r>
              <a:rPr lang="en-US" b="0" dirty="0" smtClean="0"/>
              <a:t>Ability </a:t>
            </a:r>
            <a:r>
              <a:rPr lang="en-US" b="0" dirty="0"/>
              <a:t>to have functional connections to private customers</a:t>
            </a:r>
            <a:r>
              <a:rPr lang="en-US" b="0" dirty="0" smtClean="0"/>
              <a:t>.</a:t>
            </a:r>
          </a:p>
          <a:p>
            <a:pPr>
              <a:spcBef>
                <a:spcPts val="600"/>
              </a:spcBef>
              <a:spcAft>
                <a:spcPts val="600"/>
              </a:spcAft>
            </a:pPr>
            <a:r>
              <a:rPr lang="en-US" sz="1800" dirty="0" smtClean="0"/>
              <a:t>Located at CITRC, the National Electric Research, Test, and Evaluation Grid enables </a:t>
            </a:r>
            <a:r>
              <a:rPr lang="en-US" sz="1800" kern="0" dirty="0" smtClean="0"/>
              <a:t>full </a:t>
            </a:r>
            <a:r>
              <a:rPr lang="en-US" sz="1800" kern="0" dirty="0"/>
              <a:t>scale testing of new smart grid distribution systems, technologies, </a:t>
            </a:r>
            <a:r>
              <a:rPr lang="en-US" sz="1800" kern="0" dirty="0" smtClean="0"/>
              <a:t>and components.</a:t>
            </a:r>
            <a:endParaRPr lang="en-US" sz="1800" kern="0" dirty="0"/>
          </a:p>
        </p:txBody>
      </p:sp>
      <p:pic>
        <p:nvPicPr>
          <p:cNvPr id="10" name="Picture 9"/>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5576428" y="1889347"/>
            <a:ext cx="3200400" cy="1735931"/>
          </a:xfrm>
          <a:prstGeom prst="rect">
            <a:avLst/>
          </a:prstGeom>
          <a:ln w="19050">
            <a:solidFill>
              <a:schemeClr val="bg1"/>
            </a:solidFill>
          </a:ln>
        </p:spPr>
      </p:pic>
      <p:pic>
        <p:nvPicPr>
          <p:cNvPr id="5122" name="Picture 2"/>
          <p:cNvPicPr>
            <a:picLocks noChangeArrowheads="1"/>
          </p:cNvPicPr>
          <p:nvPr/>
        </p:nvPicPr>
        <p:blipFill rotWithShape="1">
          <a:blip r:embed="rId4" cstate="print">
            <a:extLst>
              <a:ext uri="{28A0092B-C50C-407E-A947-70E740481C1C}">
                <a14:useLocalDpi xmlns:a14="http://schemas.microsoft.com/office/drawing/2010/main" val="0"/>
              </a:ext>
            </a:extLst>
          </a:blip>
          <a:srcRect t="19540"/>
          <a:stretch/>
        </p:blipFill>
        <p:spPr bwMode="auto">
          <a:xfrm>
            <a:off x="5578253" y="4281319"/>
            <a:ext cx="3200400" cy="1779651"/>
          </a:xfrm>
          <a:prstGeom prst="rect">
            <a:avLst/>
          </a:prstGeom>
          <a:noFill/>
          <a:ln w="19050">
            <a:solidFill>
              <a:schemeClr val="bg1"/>
            </a:solidFill>
            <a:miter lim="800000"/>
            <a:headEnd/>
            <a:tailEnd/>
          </a:ln>
          <a:extLst>
            <a:ext uri="{909E8E84-426E-40DD-AFC4-6F175D3DCCD1}">
              <a14:hiddenFill xmlns:a14="http://schemas.microsoft.com/office/drawing/2010/main">
                <a:solidFill>
                  <a:schemeClr val="accent1"/>
                </a:solidFill>
              </a14:hiddenFill>
            </a:ext>
          </a:extLst>
        </p:spPr>
      </p:pic>
      <p:sp>
        <p:nvSpPr>
          <p:cNvPr id="15" name="Content Placeholder 2"/>
          <p:cNvSpPr txBox="1">
            <a:spLocks/>
          </p:cNvSpPr>
          <p:nvPr/>
        </p:nvSpPr>
        <p:spPr bwMode="auto">
          <a:xfrm>
            <a:off x="5295015" y="3678384"/>
            <a:ext cx="3848986" cy="425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marL="230188" indent="-230188" algn="l" rtl="0" eaLnBrk="1" fontAlgn="base" hangingPunct="1">
              <a:lnSpc>
                <a:spcPct val="85000"/>
              </a:lnSpc>
              <a:spcBef>
                <a:spcPct val="40000"/>
              </a:spcBef>
              <a:spcAft>
                <a:spcPct val="0"/>
              </a:spcAft>
              <a:buClr>
                <a:schemeClr val="accent2"/>
              </a:buClr>
              <a:buChar char="•"/>
              <a:defRPr sz="2000" b="1">
                <a:solidFill>
                  <a:schemeClr val="tx1"/>
                </a:solidFill>
                <a:latin typeface="+mn-lt"/>
                <a:ea typeface="ＭＳ Ｐゴシック" charset="0"/>
                <a:cs typeface="+mn-cs"/>
              </a:defRPr>
            </a:lvl1pPr>
            <a:lvl2pPr marL="574675" indent="-234950" algn="l" rtl="0" eaLnBrk="1" fontAlgn="base" hangingPunct="1">
              <a:lnSpc>
                <a:spcPct val="85000"/>
              </a:lnSpc>
              <a:spcBef>
                <a:spcPct val="20000"/>
              </a:spcBef>
              <a:spcAft>
                <a:spcPct val="0"/>
              </a:spcAft>
              <a:buClr>
                <a:schemeClr val="accent2"/>
              </a:buClr>
              <a:buFont typeface="Times New Roman" charset="0"/>
              <a:buChar char="–"/>
              <a:defRPr sz="1800">
                <a:solidFill>
                  <a:schemeClr val="tx1"/>
                </a:solidFill>
                <a:latin typeface="+mn-lt"/>
                <a:ea typeface="ＭＳ Ｐゴシック" charset="0"/>
              </a:defRPr>
            </a:lvl2pPr>
            <a:lvl3pPr marL="863600" indent="-176213" algn="l" rtl="0" eaLnBrk="1" fontAlgn="base" hangingPunct="1">
              <a:lnSpc>
                <a:spcPct val="85000"/>
              </a:lnSpc>
              <a:spcBef>
                <a:spcPct val="20000"/>
              </a:spcBef>
              <a:spcAft>
                <a:spcPct val="0"/>
              </a:spcAft>
              <a:buClr>
                <a:schemeClr val="accent2"/>
              </a:buClr>
              <a:buChar char="•"/>
              <a:defRPr sz="1800">
                <a:solidFill>
                  <a:schemeClr val="tx1"/>
                </a:solidFill>
                <a:latin typeface="+mn-lt"/>
                <a:ea typeface="ＭＳ Ｐゴシック" charset="0"/>
              </a:defRPr>
            </a:lvl3pPr>
            <a:lvl4pPr marL="1600200" indent="-228600" algn="l" rtl="0" eaLnBrk="1" fontAlgn="base" hangingPunct="1">
              <a:lnSpc>
                <a:spcPct val="85000"/>
              </a:lnSpc>
              <a:spcBef>
                <a:spcPct val="20000"/>
              </a:spcBef>
              <a:spcAft>
                <a:spcPct val="0"/>
              </a:spcAft>
              <a:buClr>
                <a:schemeClr val="accent2"/>
              </a:buClr>
              <a:buFont typeface="Times New Roman" charset="0"/>
              <a:buChar char="–"/>
              <a:defRPr sz="1800">
                <a:solidFill>
                  <a:schemeClr val="tx1"/>
                </a:solidFill>
                <a:latin typeface="+mn-lt"/>
                <a:ea typeface="ＭＳ Ｐゴシック" charset="0"/>
              </a:defRPr>
            </a:lvl4pPr>
            <a:lvl5pPr marL="2057400" indent="-228600" algn="l" rtl="0" eaLnBrk="1" fontAlgn="base" hangingPunct="1">
              <a:lnSpc>
                <a:spcPct val="85000"/>
              </a:lnSpc>
              <a:spcBef>
                <a:spcPct val="20000"/>
              </a:spcBef>
              <a:spcAft>
                <a:spcPct val="0"/>
              </a:spcAft>
              <a:buClr>
                <a:schemeClr val="accent2"/>
              </a:buClr>
              <a:buChar char="•"/>
              <a:defRPr sz="1800">
                <a:solidFill>
                  <a:schemeClr val="tx1"/>
                </a:solidFill>
                <a:latin typeface="+mn-lt"/>
                <a:ea typeface="ＭＳ Ｐゴシック" charset="0"/>
              </a:defRPr>
            </a:lvl5pPr>
            <a:lvl6pPr marL="2514600" indent="-228600" algn="l" rtl="0" eaLnBrk="1" fontAlgn="base" hangingPunct="1">
              <a:lnSpc>
                <a:spcPct val="85000"/>
              </a:lnSpc>
              <a:spcBef>
                <a:spcPct val="20000"/>
              </a:spcBef>
              <a:spcAft>
                <a:spcPct val="0"/>
              </a:spcAft>
              <a:buClr>
                <a:srgbClr val="FF6600"/>
              </a:buClr>
              <a:buChar char="•"/>
              <a:defRPr sz="2000">
                <a:solidFill>
                  <a:schemeClr val="tx1"/>
                </a:solidFill>
                <a:latin typeface="+mn-lt"/>
              </a:defRPr>
            </a:lvl6pPr>
            <a:lvl7pPr marL="2971800" indent="-228600" algn="l" rtl="0" eaLnBrk="1" fontAlgn="base" hangingPunct="1">
              <a:lnSpc>
                <a:spcPct val="85000"/>
              </a:lnSpc>
              <a:spcBef>
                <a:spcPct val="20000"/>
              </a:spcBef>
              <a:spcAft>
                <a:spcPct val="0"/>
              </a:spcAft>
              <a:buClr>
                <a:srgbClr val="FF6600"/>
              </a:buClr>
              <a:buChar char="•"/>
              <a:defRPr sz="2000">
                <a:solidFill>
                  <a:schemeClr val="tx1"/>
                </a:solidFill>
                <a:latin typeface="+mn-lt"/>
              </a:defRPr>
            </a:lvl7pPr>
            <a:lvl8pPr marL="3429000" indent="-228600" algn="l" rtl="0" eaLnBrk="1" fontAlgn="base" hangingPunct="1">
              <a:lnSpc>
                <a:spcPct val="85000"/>
              </a:lnSpc>
              <a:spcBef>
                <a:spcPct val="20000"/>
              </a:spcBef>
              <a:spcAft>
                <a:spcPct val="0"/>
              </a:spcAft>
              <a:buClr>
                <a:srgbClr val="FF6600"/>
              </a:buClr>
              <a:buChar char="•"/>
              <a:defRPr sz="2000">
                <a:solidFill>
                  <a:schemeClr val="tx1"/>
                </a:solidFill>
                <a:latin typeface="+mn-lt"/>
              </a:defRPr>
            </a:lvl8pPr>
            <a:lvl9pPr marL="3886200" indent="-228600" algn="l" rtl="0" eaLnBrk="1" fontAlgn="base" hangingPunct="1">
              <a:lnSpc>
                <a:spcPct val="85000"/>
              </a:lnSpc>
              <a:spcBef>
                <a:spcPct val="20000"/>
              </a:spcBef>
              <a:spcAft>
                <a:spcPct val="0"/>
              </a:spcAft>
              <a:buClr>
                <a:srgbClr val="FF6600"/>
              </a:buClr>
              <a:buChar char="•"/>
              <a:defRPr sz="2000">
                <a:solidFill>
                  <a:schemeClr val="tx1"/>
                </a:solidFill>
                <a:latin typeface="+mn-lt"/>
              </a:defRPr>
            </a:lvl9pPr>
          </a:lstStyle>
          <a:p>
            <a:pPr marL="0" indent="0" algn="ctr">
              <a:spcBef>
                <a:spcPts val="0"/>
              </a:spcBef>
              <a:buNone/>
            </a:pPr>
            <a:r>
              <a:rPr lang="en-US" sz="1400" kern="0" dirty="0"/>
              <a:t>Cybercore Integration </a:t>
            </a:r>
            <a:r>
              <a:rPr lang="en-US" sz="1400" kern="0" dirty="0" smtClean="0"/>
              <a:t>Center (CIC)</a:t>
            </a:r>
            <a:endParaRPr lang="en-US" sz="1400" kern="0" dirty="0"/>
          </a:p>
          <a:p>
            <a:pPr marL="0" indent="0" algn="ctr">
              <a:spcBef>
                <a:spcPts val="0"/>
              </a:spcBef>
              <a:buNone/>
            </a:pPr>
            <a:r>
              <a:rPr lang="en-US" sz="1400" b="0" kern="0" dirty="0" smtClean="0"/>
              <a:t>(2017-2019</a:t>
            </a:r>
            <a:r>
              <a:rPr lang="en-US" sz="1400" b="0" kern="0" dirty="0"/>
              <a:t>)</a:t>
            </a:r>
          </a:p>
        </p:txBody>
      </p:sp>
      <p:sp>
        <p:nvSpPr>
          <p:cNvPr id="16" name="Content Placeholder 2"/>
          <p:cNvSpPr txBox="1">
            <a:spLocks/>
          </p:cNvSpPr>
          <p:nvPr/>
        </p:nvSpPr>
        <p:spPr bwMode="auto">
          <a:xfrm>
            <a:off x="5291138" y="6139354"/>
            <a:ext cx="3848986" cy="425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marL="230188" indent="-230188" algn="l" rtl="0" eaLnBrk="1" fontAlgn="base" hangingPunct="1">
              <a:lnSpc>
                <a:spcPct val="85000"/>
              </a:lnSpc>
              <a:spcBef>
                <a:spcPct val="40000"/>
              </a:spcBef>
              <a:spcAft>
                <a:spcPct val="0"/>
              </a:spcAft>
              <a:buClr>
                <a:schemeClr val="accent2"/>
              </a:buClr>
              <a:buChar char="•"/>
              <a:defRPr sz="2000" b="1">
                <a:solidFill>
                  <a:schemeClr val="tx1"/>
                </a:solidFill>
                <a:latin typeface="+mn-lt"/>
                <a:ea typeface="ＭＳ Ｐゴシック" charset="0"/>
                <a:cs typeface="+mn-cs"/>
              </a:defRPr>
            </a:lvl1pPr>
            <a:lvl2pPr marL="574675" indent="-234950" algn="l" rtl="0" eaLnBrk="1" fontAlgn="base" hangingPunct="1">
              <a:lnSpc>
                <a:spcPct val="85000"/>
              </a:lnSpc>
              <a:spcBef>
                <a:spcPct val="20000"/>
              </a:spcBef>
              <a:spcAft>
                <a:spcPct val="0"/>
              </a:spcAft>
              <a:buClr>
                <a:schemeClr val="accent2"/>
              </a:buClr>
              <a:buFont typeface="Times New Roman" charset="0"/>
              <a:buChar char="–"/>
              <a:defRPr sz="1800">
                <a:solidFill>
                  <a:schemeClr val="tx1"/>
                </a:solidFill>
                <a:latin typeface="+mn-lt"/>
                <a:ea typeface="ＭＳ Ｐゴシック" charset="0"/>
              </a:defRPr>
            </a:lvl2pPr>
            <a:lvl3pPr marL="863600" indent="-176213" algn="l" rtl="0" eaLnBrk="1" fontAlgn="base" hangingPunct="1">
              <a:lnSpc>
                <a:spcPct val="85000"/>
              </a:lnSpc>
              <a:spcBef>
                <a:spcPct val="20000"/>
              </a:spcBef>
              <a:spcAft>
                <a:spcPct val="0"/>
              </a:spcAft>
              <a:buClr>
                <a:schemeClr val="accent2"/>
              </a:buClr>
              <a:buChar char="•"/>
              <a:defRPr sz="1800">
                <a:solidFill>
                  <a:schemeClr val="tx1"/>
                </a:solidFill>
                <a:latin typeface="+mn-lt"/>
                <a:ea typeface="ＭＳ Ｐゴシック" charset="0"/>
              </a:defRPr>
            </a:lvl3pPr>
            <a:lvl4pPr marL="1600200" indent="-228600" algn="l" rtl="0" eaLnBrk="1" fontAlgn="base" hangingPunct="1">
              <a:lnSpc>
                <a:spcPct val="85000"/>
              </a:lnSpc>
              <a:spcBef>
                <a:spcPct val="20000"/>
              </a:spcBef>
              <a:spcAft>
                <a:spcPct val="0"/>
              </a:spcAft>
              <a:buClr>
                <a:schemeClr val="accent2"/>
              </a:buClr>
              <a:buFont typeface="Times New Roman" charset="0"/>
              <a:buChar char="–"/>
              <a:defRPr sz="1800">
                <a:solidFill>
                  <a:schemeClr val="tx1"/>
                </a:solidFill>
                <a:latin typeface="+mn-lt"/>
                <a:ea typeface="ＭＳ Ｐゴシック" charset="0"/>
              </a:defRPr>
            </a:lvl4pPr>
            <a:lvl5pPr marL="2057400" indent="-228600" algn="l" rtl="0" eaLnBrk="1" fontAlgn="base" hangingPunct="1">
              <a:lnSpc>
                <a:spcPct val="85000"/>
              </a:lnSpc>
              <a:spcBef>
                <a:spcPct val="20000"/>
              </a:spcBef>
              <a:spcAft>
                <a:spcPct val="0"/>
              </a:spcAft>
              <a:buClr>
                <a:schemeClr val="accent2"/>
              </a:buClr>
              <a:buChar char="•"/>
              <a:defRPr sz="1800">
                <a:solidFill>
                  <a:schemeClr val="tx1"/>
                </a:solidFill>
                <a:latin typeface="+mn-lt"/>
                <a:ea typeface="ＭＳ Ｐゴシック" charset="0"/>
              </a:defRPr>
            </a:lvl5pPr>
            <a:lvl6pPr marL="2514600" indent="-228600" algn="l" rtl="0" eaLnBrk="1" fontAlgn="base" hangingPunct="1">
              <a:lnSpc>
                <a:spcPct val="85000"/>
              </a:lnSpc>
              <a:spcBef>
                <a:spcPct val="20000"/>
              </a:spcBef>
              <a:spcAft>
                <a:spcPct val="0"/>
              </a:spcAft>
              <a:buClr>
                <a:srgbClr val="FF6600"/>
              </a:buClr>
              <a:buChar char="•"/>
              <a:defRPr sz="2000">
                <a:solidFill>
                  <a:schemeClr val="tx1"/>
                </a:solidFill>
                <a:latin typeface="+mn-lt"/>
              </a:defRPr>
            </a:lvl6pPr>
            <a:lvl7pPr marL="2971800" indent="-228600" algn="l" rtl="0" eaLnBrk="1" fontAlgn="base" hangingPunct="1">
              <a:lnSpc>
                <a:spcPct val="85000"/>
              </a:lnSpc>
              <a:spcBef>
                <a:spcPct val="20000"/>
              </a:spcBef>
              <a:spcAft>
                <a:spcPct val="0"/>
              </a:spcAft>
              <a:buClr>
                <a:srgbClr val="FF6600"/>
              </a:buClr>
              <a:buChar char="•"/>
              <a:defRPr sz="2000">
                <a:solidFill>
                  <a:schemeClr val="tx1"/>
                </a:solidFill>
                <a:latin typeface="+mn-lt"/>
              </a:defRPr>
            </a:lvl7pPr>
            <a:lvl8pPr marL="3429000" indent="-228600" algn="l" rtl="0" eaLnBrk="1" fontAlgn="base" hangingPunct="1">
              <a:lnSpc>
                <a:spcPct val="85000"/>
              </a:lnSpc>
              <a:spcBef>
                <a:spcPct val="20000"/>
              </a:spcBef>
              <a:spcAft>
                <a:spcPct val="0"/>
              </a:spcAft>
              <a:buClr>
                <a:srgbClr val="FF6600"/>
              </a:buClr>
              <a:buChar char="•"/>
              <a:defRPr sz="2000">
                <a:solidFill>
                  <a:schemeClr val="tx1"/>
                </a:solidFill>
                <a:latin typeface="+mn-lt"/>
              </a:defRPr>
            </a:lvl8pPr>
            <a:lvl9pPr marL="3886200" indent="-228600" algn="l" rtl="0" eaLnBrk="1" fontAlgn="base" hangingPunct="1">
              <a:lnSpc>
                <a:spcPct val="85000"/>
              </a:lnSpc>
              <a:spcBef>
                <a:spcPct val="20000"/>
              </a:spcBef>
              <a:spcAft>
                <a:spcPct val="0"/>
              </a:spcAft>
              <a:buClr>
                <a:srgbClr val="FF6600"/>
              </a:buClr>
              <a:buChar char="•"/>
              <a:defRPr sz="2000">
                <a:solidFill>
                  <a:schemeClr val="tx1"/>
                </a:solidFill>
                <a:latin typeface="+mn-lt"/>
              </a:defRPr>
            </a:lvl9pPr>
          </a:lstStyle>
          <a:p>
            <a:pPr marL="0" indent="0" algn="ctr">
              <a:spcBef>
                <a:spcPts val="0"/>
              </a:spcBef>
              <a:buNone/>
            </a:pPr>
            <a:r>
              <a:rPr lang="en-US" sz="1400" kern="0" dirty="0"/>
              <a:t>National Electric Research, Test, and Evaluation Grid </a:t>
            </a:r>
            <a:endParaRPr lang="en-US" sz="1400" kern="0" dirty="0" smtClean="0"/>
          </a:p>
          <a:p>
            <a:pPr marL="0" indent="0" algn="ctr">
              <a:spcBef>
                <a:spcPts val="0"/>
              </a:spcBef>
              <a:buNone/>
            </a:pPr>
            <a:r>
              <a:rPr lang="en-US" sz="1400" b="0" kern="0" dirty="0" smtClean="0"/>
              <a:t>(FY16-FY17</a:t>
            </a:r>
            <a:r>
              <a:rPr lang="en-US" sz="1400" b="0" kern="0" dirty="0"/>
              <a:t>)</a:t>
            </a:r>
          </a:p>
        </p:txBody>
      </p:sp>
      <p:pic>
        <p:nvPicPr>
          <p:cNvPr id="17" name="Picture 16"/>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2122803" y="6011501"/>
            <a:ext cx="1222930" cy="539092"/>
          </a:xfrm>
          <a:prstGeom prst="rect">
            <a:avLst/>
          </a:prstGeom>
        </p:spPr>
      </p:pic>
      <p:sp>
        <p:nvSpPr>
          <p:cNvPr id="18" name="TextBox 17"/>
          <p:cNvSpPr txBox="1"/>
          <p:nvPr/>
        </p:nvSpPr>
        <p:spPr>
          <a:xfrm>
            <a:off x="5752952" y="1910119"/>
            <a:ext cx="1233030" cy="246221"/>
          </a:xfrm>
          <a:prstGeom prst="rect">
            <a:avLst/>
          </a:prstGeom>
          <a:noFill/>
        </p:spPr>
        <p:txBody>
          <a:bodyPr wrap="none" rtlCol="0">
            <a:spAutoFit/>
          </a:bodyPr>
          <a:lstStyle/>
          <a:p>
            <a:r>
              <a:rPr lang="en-US" sz="1000" dirty="0" smtClean="0"/>
              <a:t>Contractor Leased</a:t>
            </a:r>
            <a:endParaRPr lang="en-US" sz="1000" dirty="0"/>
          </a:p>
        </p:txBody>
      </p:sp>
      <p:sp>
        <p:nvSpPr>
          <p:cNvPr id="19" name="TextBox 18"/>
          <p:cNvSpPr txBox="1"/>
          <p:nvPr/>
        </p:nvSpPr>
        <p:spPr>
          <a:xfrm>
            <a:off x="5744246" y="5780398"/>
            <a:ext cx="1205779" cy="246221"/>
          </a:xfrm>
          <a:prstGeom prst="rect">
            <a:avLst/>
          </a:prstGeom>
          <a:noFill/>
        </p:spPr>
        <p:txBody>
          <a:bodyPr wrap="none" rtlCol="0">
            <a:spAutoFit/>
          </a:bodyPr>
          <a:lstStyle/>
          <a:p>
            <a:r>
              <a:rPr lang="en-US" sz="1000" dirty="0" smtClean="0"/>
              <a:t>Customer Funded</a:t>
            </a:r>
            <a:endParaRPr lang="en-US" sz="1000" dirty="0"/>
          </a:p>
        </p:txBody>
      </p:sp>
    </p:spTree>
    <p:extLst>
      <p:ext uri="{BB962C8B-B14F-4D97-AF65-F5344CB8AC3E}">
        <p14:creationId xmlns:p14="http://schemas.microsoft.com/office/powerpoint/2010/main" val="2575700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5299268" y="1720850"/>
            <a:ext cx="3840480" cy="5137150"/>
          </a:xfrm>
          <a:prstGeom prst="rect">
            <a:avLst/>
          </a:prstGeom>
          <a:gradFill>
            <a:gsLst>
              <a:gs pos="0">
                <a:schemeClr val="bg1">
                  <a:lumMod val="75000"/>
                </a:schemeClr>
              </a:gs>
              <a:gs pos="100000">
                <a:schemeClr val="bg1">
                  <a:lumMod val="75000"/>
                </a:schemeClr>
              </a:gs>
              <a:gs pos="51000">
                <a:schemeClr val="bg1"/>
              </a:gs>
            </a:gsLst>
            <a:lin ang="0" scaled="0"/>
          </a:gradFill>
          <a:ln w="12700" cmpd="sng">
            <a:solidFill>
              <a:schemeClr val="accent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336947" y="907139"/>
            <a:ext cx="8231187" cy="902555"/>
          </a:xfrm>
        </p:spPr>
        <p:txBody>
          <a:bodyPr/>
          <a:lstStyle/>
          <a:p>
            <a:r>
              <a:rPr lang="en-US" sz="2300" dirty="0" smtClean="0"/>
              <a:t>Replacement of aging </a:t>
            </a:r>
            <a:r>
              <a:rPr lang="en-US" sz="2300" dirty="0"/>
              <a:t>s</a:t>
            </a:r>
            <a:r>
              <a:rPr lang="en-US" sz="2300" dirty="0" smtClean="0"/>
              <a:t>upport </a:t>
            </a:r>
            <a:r>
              <a:rPr lang="en-US" sz="2300" dirty="0"/>
              <a:t>i</a:t>
            </a:r>
            <a:r>
              <a:rPr lang="en-US" sz="2300" dirty="0" smtClean="0"/>
              <a:t>nfrastructure will ensure the long-term </a:t>
            </a:r>
            <a:r>
              <a:rPr lang="en-US" sz="2300" dirty="0"/>
              <a:t>v</a:t>
            </a:r>
            <a:r>
              <a:rPr lang="en-US" sz="2300" dirty="0" smtClean="0"/>
              <a:t>iability of irradiation and examination </a:t>
            </a:r>
            <a:r>
              <a:rPr lang="en-US" sz="2300" dirty="0"/>
              <a:t>c</a:t>
            </a:r>
            <a:r>
              <a:rPr lang="en-US" sz="2300" dirty="0" smtClean="0"/>
              <a:t>apabilities</a:t>
            </a:r>
            <a:endParaRPr lang="en-US" sz="2300" dirty="0"/>
          </a:p>
        </p:txBody>
      </p:sp>
      <p:sp>
        <p:nvSpPr>
          <p:cNvPr id="4" name="Slide Number Placeholder 3"/>
          <p:cNvSpPr>
            <a:spLocks noGrp="1"/>
          </p:cNvSpPr>
          <p:nvPr>
            <p:ph type="sldNum" sz="quarter" idx="11"/>
          </p:nvPr>
        </p:nvSpPr>
        <p:spPr>
          <a:xfrm>
            <a:off x="8555815" y="6566429"/>
            <a:ext cx="260350" cy="153888"/>
          </a:xfrm>
        </p:spPr>
        <p:txBody>
          <a:bodyPr/>
          <a:lstStyle/>
          <a:p>
            <a:fld id="{5F868368-EC15-444D-9EFB-42436E21986C}" type="slidenum">
              <a:rPr lang="en-US" smtClean="0"/>
              <a:t>7</a:t>
            </a:fld>
            <a:endParaRPr lang="en-US" dirty="0"/>
          </a:p>
        </p:txBody>
      </p:sp>
      <p:sp>
        <p:nvSpPr>
          <p:cNvPr id="6" name="Content Placeholder 2"/>
          <p:cNvSpPr txBox="1">
            <a:spLocks/>
          </p:cNvSpPr>
          <p:nvPr/>
        </p:nvSpPr>
        <p:spPr bwMode="auto">
          <a:xfrm>
            <a:off x="327983" y="1974291"/>
            <a:ext cx="4647419" cy="4455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marL="230188" indent="-230188" algn="l" rtl="0" eaLnBrk="1" fontAlgn="base" hangingPunct="1">
              <a:lnSpc>
                <a:spcPct val="85000"/>
              </a:lnSpc>
              <a:spcBef>
                <a:spcPct val="40000"/>
              </a:spcBef>
              <a:spcAft>
                <a:spcPct val="0"/>
              </a:spcAft>
              <a:buClr>
                <a:schemeClr val="accent2"/>
              </a:buClr>
              <a:buChar char="•"/>
              <a:defRPr sz="2000" b="1">
                <a:solidFill>
                  <a:schemeClr val="tx1"/>
                </a:solidFill>
                <a:latin typeface="+mn-lt"/>
                <a:ea typeface="ＭＳ Ｐゴシック" charset="0"/>
                <a:cs typeface="+mn-cs"/>
              </a:defRPr>
            </a:lvl1pPr>
            <a:lvl2pPr marL="574675" indent="-234950" algn="l" rtl="0" eaLnBrk="1" fontAlgn="base" hangingPunct="1">
              <a:lnSpc>
                <a:spcPct val="85000"/>
              </a:lnSpc>
              <a:spcBef>
                <a:spcPct val="20000"/>
              </a:spcBef>
              <a:spcAft>
                <a:spcPct val="0"/>
              </a:spcAft>
              <a:buClr>
                <a:schemeClr val="accent2"/>
              </a:buClr>
              <a:buFont typeface="Times New Roman" charset="0"/>
              <a:buChar char="–"/>
              <a:defRPr sz="1800">
                <a:solidFill>
                  <a:schemeClr val="tx1"/>
                </a:solidFill>
                <a:latin typeface="+mn-lt"/>
                <a:ea typeface="ＭＳ Ｐゴシック" charset="0"/>
              </a:defRPr>
            </a:lvl2pPr>
            <a:lvl3pPr marL="863600" indent="-176213" algn="l" rtl="0" eaLnBrk="1" fontAlgn="base" hangingPunct="1">
              <a:lnSpc>
                <a:spcPct val="85000"/>
              </a:lnSpc>
              <a:spcBef>
                <a:spcPct val="20000"/>
              </a:spcBef>
              <a:spcAft>
                <a:spcPct val="0"/>
              </a:spcAft>
              <a:buClr>
                <a:schemeClr val="accent2"/>
              </a:buClr>
              <a:buChar char="•"/>
              <a:defRPr sz="1800">
                <a:solidFill>
                  <a:schemeClr val="tx1"/>
                </a:solidFill>
                <a:latin typeface="+mn-lt"/>
                <a:ea typeface="ＭＳ Ｐゴシック" charset="0"/>
              </a:defRPr>
            </a:lvl3pPr>
            <a:lvl4pPr marL="1600200" indent="-228600" algn="l" rtl="0" eaLnBrk="1" fontAlgn="base" hangingPunct="1">
              <a:lnSpc>
                <a:spcPct val="85000"/>
              </a:lnSpc>
              <a:spcBef>
                <a:spcPct val="20000"/>
              </a:spcBef>
              <a:spcAft>
                <a:spcPct val="0"/>
              </a:spcAft>
              <a:buClr>
                <a:schemeClr val="accent2"/>
              </a:buClr>
              <a:buFont typeface="Times New Roman" charset="0"/>
              <a:buChar char="–"/>
              <a:defRPr sz="1800">
                <a:solidFill>
                  <a:schemeClr val="tx1"/>
                </a:solidFill>
                <a:latin typeface="+mn-lt"/>
                <a:ea typeface="ＭＳ Ｐゴシック" charset="0"/>
              </a:defRPr>
            </a:lvl4pPr>
            <a:lvl5pPr marL="2057400" indent="-228600" algn="l" rtl="0" eaLnBrk="1" fontAlgn="base" hangingPunct="1">
              <a:lnSpc>
                <a:spcPct val="85000"/>
              </a:lnSpc>
              <a:spcBef>
                <a:spcPct val="20000"/>
              </a:spcBef>
              <a:spcAft>
                <a:spcPct val="0"/>
              </a:spcAft>
              <a:buClr>
                <a:schemeClr val="accent2"/>
              </a:buClr>
              <a:buChar char="•"/>
              <a:defRPr sz="1800">
                <a:solidFill>
                  <a:schemeClr val="tx1"/>
                </a:solidFill>
                <a:latin typeface="+mn-lt"/>
                <a:ea typeface="ＭＳ Ｐゴシック" charset="0"/>
              </a:defRPr>
            </a:lvl5pPr>
            <a:lvl6pPr marL="2514600" indent="-228600" algn="l" rtl="0" eaLnBrk="1" fontAlgn="base" hangingPunct="1">
              <a:lnSpc>
                <a:spcPct val="85000"/>
              </a:lnSpc>
              <a:spcBef>
                <a:spcPct val="20000"/>
              </a:spcBef>
              <a:spcAft>
                <a:spcPct val="0"/>
              </a:spcAft>
              <a:buClr>
                <a:srgbClr val="FF6600"/>
              </a:buClr>
              <a:buChar char="•"/>
              <a:defRPr sz="2000">
                <a:solidFill>
                  <a:schemeClr val="tx1"/>
                </a:solidFill>
                <a:latin typeface="+mn-lt"/>
              </a:defRPr>
            </a:lvl6pPr>
            <a:lvl7pPr marL="2971800" indent="-228600" algn="l" rtl="0" eaLnBrk="1" fontAlgn="base" hangingPunct="1">
              <a:lnSpc>
                <a:spcPct val="85000"/>
              </a:lnSpc>
              <a:spcBef>
                <a:spcPct val="20000"/>
              </a:spcBef>
              <a:spcAft>
                <a:spcPct val="0"/>
              </a:spcAft>
              <a:buClr>
                <a:srgbClr val="FF6600"/>
              </a:buClr>
              <a:buChar char="•"/>
              <a:defRPr sz="2000">
                <a:solidFill>
                  <a:schemeClr val="tx1"/>
                </a:solidFill>
                <a:latin typeface="+mn-lt"/>
              </a:defRPr>
            </a:lvl7pPr>
            <a:lvl8pPr marL="3429000" indent="-228600" algn="l" rtl="0" eaLnBrk="1" fontAlgn="base" hangingPunct="1">
              <a:lnSpc>
                <a:spcPct val="85000"/>
              </a:lnSpc>
              <a:spcBef>
                <a:spcPct val="20000"/>
              </a:spcBef>
              <a:spcAft>
                <a:spcPct val="0"/>
              </a:spcAft>
              <a:buClr>
                <a:srgbClr val="FF6600"/>
              </a:buClr>
              <a:buChar char="•"/>
              <a:defRPr sz="2000">
                <a:solidFill>
                  <a:schemeClr val="tx1"/>
                </a:solidFill>
                <a:latin typeface="+mn-lt"/>
              </a:defRPr>
            </a:lvl8pPr>
            <a:lvl9pPr marL="3886200" indent="-228600" algn="l" rtl="0" eaLnBrk="1" fontAlgn="base" hangingPunct="1">
              <a:lnSpc>
                <a:spcPct val="85000"/>
              </a:lnSpc>
              <a:spcBef>
                <a:spcPct val="20000"/>
              </a:spcBef>
              <a:spcAft>
                <a:spcPct val="0"/>
              </a:spcAft>
              <a:buClr>
                <a:srgbClr val="FF6600"/>
              </a:buClr>
              <a:buChar char="•"/>
              <a:defRPr sz="2000">
                <a:solidFill>
                  <a:schemeClr val="tx1"/>
                </a:solidFill>
                <a:latin typeface="+mn-lt"/>
              </a:defRPr>
            </a:lvl9pPr>
          </a:lstStyle>
          <a:p>
            <a:pPr>
              <a:spcBef>
                <a:spcPts val="600"/>
              </a:spcBef>
              <a:spcAft>
                <a:spcPts val="400"/>
              </a:spcAft>
            </a:pPr>
            <a:r>
              <a:rPr lang="en-US" sz="1700" kern="0" dirty="0" smtClean="0"/>
              <a:t>Advanced Test Reactor Plant Health</a:t>
            </a:r>
          </a:p>
          <a:p>
            <a:pPr lvl="1">
              <a:spcBef>
                <a:spcPts val="600"/>
              </a:spcBef>
              <a:spcAft>
                <a:spcPts val="400"/>
              </a:spcAft>
            </a:pPr>
            <a:r>
              <a:rPr lang="en-US" sz="1700" kern="0" dirty="0"/>
              <a:t>A </a:t>
            </a:r>
            <a:r>
              <a:rPr lang="en-US" sz="1700" kern="0" dirty="0" smtClean="0"/>
              <a:t>5-year infrastructure </a:t>
            </a:r>
            <a:r>
              <a:rPr lang="en-US" sz="1700" kern="0" dirty="0"/>
              <a:t>refurbishment and replacement plan </a:t>
            </a:r>
            <a:r>
              <a:rPr lang="en-US" sz="1700" kern="0" dirty="0" smtClean="0"/>
              <a:t>for the reactor is underway.</a:t>
            </a:r>
            <a:endParaRPr lang="en-US" sz="1700" kern="0" dirty="0"/>
          </a:p>
          <a:p>
            <a:pPr lvl="1">
              <a:spcBef>
                <a:spcPts val="600"/>
              </a:spcBef>
              <a:spcAft>
                <a:spcPts val="400"/>
              </a:spcAft>
            </a:pPr>
            <a:r>
              <a:rPr lang="en-US" sz="1700" kern="0" dirty="0" smtClean="0"/>
              <a:t>The ~ 18,000 sq. ft. ATR Maintenance Support Building will be used to r</a:t>
            </a:r>
            <a:r>
              <a:rPr lang="en-US" sz="1700" b="0" kern="0" dirty="0" smtClean="0"/>
              <a:t>eceive</a:t>
            </a:r>
            <a:r>
              <a:rPr lang="en-US" sz="1700" b="0" kern="0" dirty="0"/>
              <a:t>, prepare, stage, assemble, and test materials and equipment in support of </a:t>
            </a:r>
            <a:r>
              <a:rPr lang="en-US" sz="1700" b="0" kern="0" dirty="0" smtClean="0"/>
              <a:t>ongoing operations and the upcoming reactor core internal change-out.</a:t>
            </a:r>
          </a:p>
          <a:p>
            <a:pPr>
              <a:spcBef>
                <a:spcPts val="600"/>
              </a:spcBef>
              <a:spcAft>
                <a:spcPts val="400"/>
              </a:spcAft>
            </a:pPr>
            <a:r>
              <a:rPr lang="en-US" sz="1700" dirty="0" smtClean="0"/>
              <a:t>Materials and Fuels Complex Plant Health</a:t>
            </a:r>
          </a:p>
          <a:p>
            <a:pPr lvl="1">
              <a:spcBef>
                <a:spcPts val="600"/>
              </a:spcBef>
              <a:spcAft>
                <a:spcPts val="400"/>
              </a:spcAft>
            </a:pPr>
            <a:r>
              <a:rPr lang="en-US" sz="1700" dirty="0" smtClean="0"/>
              <a:t>A 5-year investment plan with focus on refurbishment and replacement of master/slave manipulators and hot cell windows &amp; facility control systems.</a:t>
            </a:r>
          </a:p>
          <a:p>
            <a:pPr marL="0" indent="0">
              <a:spcBef>
                <a:spcPts val="600"/>
              </a:spcBef>
              <a:spcAft>
                <a:spcPts val="400"/>
              </a:spcAft>
              <a:buNone/>
            </a:pPr>
            <a:endParaRPr lang="en-US" sz="1700" b="0" kern="0" dirty="0"/>
          </a:p>
        </p:txBody>
      </p:sp>
      <p:sp>
        <p:nvSpPr>
          <p:cNvPr id="19" name="Content Placeholder 2"/>
          <p:cNvSpPr txBox="1">
            <a:spLocks/>
          </p:cNvSpPr>
          <p:nvPr/>
        </p:nvSpPr>
        <p:spPr bwMode="auto">
          <a:xfrm>
            <a:off x="5295015" y="3863845"/>
            <a:ext cx="3848986" cy="425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marL="230188" indent="-230188" algn="l" rtl="0" eaLnBrk="1" fontAlgn="base" hangingPunct="1">
              <a:lnSpc>
                <a:spcPct val="85000"/>
              </a:lnSpc>
              <a:spcBef>
                <a:spcPct val="40000"/>
              </a:spcBef>
              <a:spcAft>
                <a:spcPct val="0"/>
              </a:spcAft>
              <a:buClr>
                <a:schemeClr val="accent2"/>
              </a:buClr>
              <a:buChar char="•"/>
              <a:defRPr sz="2000" b="1">
                <a:solidFill>
                  <a:schemeClr val="tx1"/>
                </a:solidFill>
                <a:latin typeface="+mn-lt"/>
                <a:ea typeface="ＭＳ Ｐゴシック" charset="0"/>
                <a:cs typeface="+mn-cs"/>
              </a:defRPr>
            </a:lvl1pPr>
            <a:lvl2pPr marL="574675" indent="-234950" algn="l" rtl="0" eaLnBrk="1" fontAlgn="base" hangingPunct="1">
              <a:lnSpc>
                <a:spcPct val="85000"/>
              </a:lnSpc>
              <a:spcBef>
                <a:spcPct val="20000"/>
              </a:spcBef>
              <a:spcAft>
                <a:spcPct val="0"/>
              </a:spcAft>
              <a:buClr>
                <a:schemeClr val="accent2"/>
              </a:buClr>
              <a:buFont typeface="Times New Roman" charset="0"/>
              <a:buChar char="–"/>
              <a:defRPr sz="1800">
                <a:solidFill>
                  <a:schemeClr val="tx1"/>
                </a:solidFill>
                <a:latin typeface="+mn-lt"/>
                <a:ea typeface="ＭＳ Ｐゴシック" charset="0"/>
              </a:defRPr>
            </a:lvl2pPr>
            <a:lvl3pPr marL="863600" indent="-176213" algn="l" rtl="0" eaLnBrk="1" fontAlgn="base" hangingPunct="1">
              <a:lnSpc>
                <a:spcPct val="85000"/>
              </a:lnSpc>
              <a:spcBef>
                <a:spcPct val="20000"/>
              </a:spcBef>
              <a:spcAft>
                <a:spcPct val="0"/>
              </a:spcAft>
              <a:buClr>
                <a:schemeClr val="accent2"/>
              </a:buClr>
              <a:buChar char="•"/>
              <a:defRPr sz="1800">
                <a:solidFill>
                  <a:schemeClr val="tx1"/>
                </a:solidFill>
                <a:latin typeface="+mn-lt"/>
                <a:ea typeface="ＭＳ Ｐゴシック" charset="0"/>
              </a:defRPr>
            </a:lvl3pPr>
            <a:lvl4pPr marL="1600200" indent="-228600" algn="l" rtl="0" eaLnBrk="1" fontAlgn="base" hangingPunct="1">
              <a:lnSpc>
                <a:spcPct val="85000"/>
              </a:lnSpc>
              <a:spcBef>
                <a:spcPct val="20000"/>
              </a:spcBef>
              <a:spcAft>
                <a:spcPct val="0"/>
              </a:spcAft>
              <a:buClr>
                <a:schemeClr val="accent2"/>
              </a:buClr>
              <a:buFont typeface="Times New Roman" charset="0"/>
              <a:buChar char="–"/>
              <a:defRPr sz="1800">
                <a:solidFill>
                  <a:schemeClr val="tx1"/>
                </a:solidFill>
                <a:latin typeface="+mn-lt"/>
                <a:ea typeface="ＭＳ Ｐゴシック" charset="0"/>
              </a:defRPr>
            </a:lvl4pPr>
            <a:lvl5pPr marL="2057400" indent="-228600" algn="l" rtl="0" eaLnBrk="1" fontAlgn="base" hangingPunct="1">
              <a:lnSpc>
                <a:spcPct val="85000"/>
              </a:lnSpc>
              <a:spcBef>
                <a:spcPct val="20000"/>
              </a:spcBef>
              <a:spcAft>
                <a:spcPct val="0"/>
              </a:spcAft>
              <a:buClr>
                <a:schemeClr val="accent2"/>
              </a:buClr>
              <a:buChar char="•"/>
              <a:defRPr sz="1800">
                <a:solidFill>
                  <a:schemeClr val="tx1"/>
                </a:solidFill>
                <a:latin typeface="+mn-lt"/>
                <a:ea typeface="ＭＳ Ｐゴシック" charset="0"/>
              </a:defRPr>
            </a:lvl5pPr>
            <a:lvl6pPr marL="2514600" indent="-228600" algn="l" rtl="0" eaLnBrk="1" fontAlgn="base" hangingPunct="1">
              <a:lnSpc>
                <a:spcPct val="85000"/>
              </a:lnSpc>
              <a:spcBef>
                <a:spcPct val="20000"/>
              </a:spcBef>
              <a:spcAft>
                <a:spcPct val="0"/>
              </a:spcAft>
              <a:buClr>
                <a:srgbClr val="FF6600"/>
              </a:buClr>
              <a:buChar char="•"/>
              <a:defRPr sz="2000">
                <a:solidFill>
                  <a:schemeClr val="tx1"/>
                </a:solidFill>
                <a:latin typeface="+mn-lt"/>
              </a:defRPr>
            </a:lvl6pPr>
            <a:lvl7pPr marL="2971800" indent="-228600" algn="l" rtl="0" eaLnBrk="1" fontAlgn="base" hangingPunct="1">
              <a:lnSpc>
                <a:spcPct val="85000"/>
              </a:lnSpc>
              <a:spcBef>
                <a:spcPct val="20000"/>
              </a:spcBef>
              <a:spcAft>
                <a:spcPct val="0"/>
              </a:spcAft>
              <a:buClr>
                <a:srgbClr val="FF6600"/>
              </a:buClr>
              <a:buChar char="•"/>
              <a:defRPr sz="2000">
                <a:solidFill>
                  <a:schemeClr val="tx1"/>
                </a:solidFill>
                <a:latin typeface="+mn-lt"/>
              </a:defRPr>
            </a:lvl7pPr>
            <a:lvl8pPr marL="3429000" indent="-228600" algn="l" rtl="0" eaLnBrk="1" fontAlgn="base" hangingPunct="1">
              <a:lnSpc>
                <a:spcPct val="85000"/>
              </a:lnSpc>
              <a:spcBef>
                <a:spcPct val="20000"/>
              </a:spcBef>
              <a:spcAft>
                <a:spcPct val="0"/>
              </a:spcAft>
              <a:buClr>
                <a:srgbClr val="FF6600"/>
              </a:buClr>
              <a:buChar char="•"/>
              <a:defRPr sz="2000">
                <a:solidFill>
                  <a:schemeClr val="tx1"/>
                </a:solidFill>
                <a:latin typeface="+mn-lt"/>
              </a:defRPr>
            </a:lvl8pPr>
            <a:lvl9pPr marL="3886200" indent="-228600" algn="l" rtl="0" eaLnBrk="1" fontAlgn="base" hangingPunct="1">
              <a:lnSpc>
                <a:spcPct val="85000"/>
              </a:lnSpc>
              <a:spcBef>
                <a:spcPct val="20000"/>
              </a:spcBef>
              <a:spcAft>
                <a:spcPct val="0"/>
              </a:spcAft>
              <a:buClr>
                <a:srgbClr val="FF6600"/>
              </a:buClr>
              <a:buChar char="•"/>
              <a:defRPr sz="2000">
                <a:solidFill>
                  <a:schemeClr val="tx1"/>
                </a:solidFill>
                <a:latin typeface="+mn-lt"/>
              </a:defRPr>
            </a:lvl9pPr>
          </a:lstStyle>
          <a:p>
            <a:pPr marL="0" indent="0" algn="ctr">
              <a:spcBef>
                <a:spcPts val="0"/>
              </a:spcBef>
              <a:buNone/>
            </a:pPr>
            <a:r>
              <a:rPr lang="en-US" sz="1400" kern="0" dirty="0"/>
              <a:t>ATR Maintenance Support Building</a:t>
            </a:r>
          </a:p>
          <a:p>
            <a:pPr marL="0" indent="0" algn="ctr">
              <a:spcBef>
                <a:spcPts val="0"/>
              </a:spcBef>
              <a:buNone/>
            </a:pPr>
            <a:r>
              <a:rPr lang="en-US" sz="1400" b="0" kern="0" dirty="0" smtClean="0"/>
              <a:t>(FY17-FY19</a:t>
            </a:r>
            <a:r>
              <a:rPr lang="en-US" sz="1400" b="0" kern="0" dirty="0"/>
              <a:t>)</a:t>
            </a:r>
          </a:p>
        </p:txBody>
      </p:sp>
      <p:pic>
        <p:nvPicPr>
          <p:cNvPr id="2050" name="Picture 2"/>
          <p:cNvPicPr>
            <a:picLocks noChangeArrowheads="1"/>
          </p:cNvPicPr>
          <p:nvPr/>
        </p:nvPicPr>
        <p:blipFill rotWithShape="1">
          <a:blip r:embed="rId2">
            <a:extLst>
              <a:ext uri="{28A0092B-C50C-407E-A947-70E740481C1C}">
                <a14:useLocalDpi xmlns:a14="http://schemas.microsoft.com/office/drawing/2010/main" val="0"/>
              </a:ext>
            </a:extLst>
          </a:blip>
          <a:srcRect t="8995" b="17668"/>
          <a:stretch/>
        </p:blipFill>
        <p:spPr bwMode="auto">
          <a:xfrm>
            <a:off x="5588760" y="4353378"/>
            <a:ext cx="3200400" cy="1838346"/>
          </a:xfrm>
          <a:prstGeom prst="rect">
            <a:avLst/>
          </a:prstGeom>
          <a:noFill/>
          <a:ln w="19050">
            <a:solidFill>
              <a:schemeClr val="bg1"/>
            </a:solidFill>
            <a:miter lim="800000"/>
            <a:headEnd/>
            <a:tailEnd/>
          </a:ln>
          <a:extLst>
            <a:ext uri="{909E8E84-426E-40DD-AFC4-6F175D3DCCD1}">
              <a14:hiddenFill xmlns:a14="http://schemas.microsoft.com/office/drawing/2010/main">
                <a:solidFill>
                  <a:schemeClr val="accent1"/>
                </a:solidFill>
              </a14:hiddenFill>
            </a:ext>
          </a:extLst>
        </p:spPr>
      </p:pic>
      <p:sp>
        <p:nvSpPr>
          <p:cNvPr id="10" name="Content Placeholder 2"/>
          <p:cNvSpPr txBox="1">
            <a:spLocks/>
          </p:cNvSpPr>
          <p:nvPr/>
        </p:nvSpPr>
        <p:spPr bwMode="auto">
          <a:xfrm>
            <a:off x="5295015" y="6233598"/>
            <a:ext cx="3848986" cy="425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marL="230188" indent="-230188" algn="l" rtl="0" eaLnBrk="1" fontAlgn="base" hangingPunct="1">
              <a:lnSpc>
                <a:spcPct val="85000"/>
              </a:lnSpc>
              <a:spcBef>
                <a:spcPct val="40000"/>
              </a:spcBef>
              <a:spcAft>
                <a:spcPct val="0"/>
              </a:spcAft>
              <a:buClr>
                <a:schemeClr val="accent2"/>
              </a:buClr>
              <a:buChar char="•"/>
              <a:defRPr sz="2000" b="1">
                <a:solidFill>
                  <a:schemeClr val="tx1"/>
                </a:solidFill>
                <a:latin typeface="+mn-lt"/>
                <a:ea typeface="ＭＳ Ｐゴシック" charset="0"/>
                <a:cs typeface="+mn-cs"/>
              </a:defRPr>
            </a:lvl1pPr>
            <a:lvl2pPr marL="574675" indent="-234950" algn="l" rtl="0" eaLnBrk="1" fontAlgn="base" hangingPunct="1">
              <a:lnSpc>
                <a:spcPct val="85000"/>
              </a:lnSpc>
              <a:spcBef>
                <a:spcPct val="20000"/>
              </a:spcBef>
              <a:spcAft>
                <a:spcPct val="0"/>
              </a:spcAft>
              <a:buClr>
                <a:schemeClr val="accent2"/>
              </a:buClr>
              <a:buFont typeface="Times New Roman" charset="0"/>
              <a:buChar char="–"/>
              <a:defRPr sz="1800">
                <a:solidFill>
                  <a:schemeClr val="tx1"/>
                </a:solidFill>
                <a:latin typeface="+mn-lt"/>
                <a:ea typeface="ＭＳ Ｐゴシック" charset="0"/>
              </a:defRPr>
            </a:lvl2pPr>
            <a:lvl3pPr marL="863600" indent="-176213" algn="l" rtl="0" eaLnBrk="1" fontAlgn="base" hangingPunct="1">
              <a:lnSpc>
                <a:spcPct val="85000"/>
              </a:lnSpc>
              <a:spcBef>
                <a:spcPct val="20000"/>
              </a:spcBef>
              <a:spcAft>
                <a:spcPct val="0"/>
              </a:spcAft>
              <a:buClr>
                <a:schemeClr val="accent2"/>
              </a:buClr>
              <a:buChar char="•"/>
              <a:defRPr sz="1800">
                <a:solidFill>
                  <a:schemeClr val="tx1"/>
                </a:solidFill>
                <a:latin typeface="+mn-lt"/>
                <a:ea typeface="ＭＳ Ｐゴシック" charset="0"/>
              </a:defRPr>
            </a:lvl3pPr>
            <a:lvl4pPr marL="1600200" indent="-228600" algn="l" rtl="0" eaLnBrk="1" fontAlgn="base" hangingPunct="1">
              <a:lnSpc>
                <a:spcPct val="85000"/>
              </a:lnSpc>
              <a:spcBef>
                <a:spcPct val="20000"/>
              </a:spcBef>
              <a:spcAft>
                <a:spcPct val="0"/>
              </a:spcAft>
              <a:buClr>
                <a:schemeClr val="accent2"/>
              </a:buClr>
              <a:buFont typeface="Times New Roman" charset="0"/>
              <a:buChar char="–"/>
              <a:defRPr sz="1800">
                <a:solidFill>
                  <a:schemeClr val="tx1"/>
                </a:solidFill>
                <a:latin typeface="+mn-lt"/>
                <a:ea typeface="ＭＳ Ｐゴシック" charset="0"/>
              </a:defRPr>
            </a:lvl4pPr>
            <a:lvl5pPr marL="2057400" indent="-228600" algn="l" rtl="0" eaLnBrk="1" fontAlgn="base" hangingPunct="1">
              <a:lnSpc>
                <a:spcPct val="85000"/>
              </a:lnSpc>
              <a:spcBef>
                <a:spcPct val="20000"/>
              </a:spcBef>
              <a:spcAft>
                <a:spcPct val="0"/>
              </a:spcAft>
              <a:buClr>
                <a:schemeClr val="accent2"/>
              </a:buClr>
              <a:buChar char="•"/>
              <a:defRPr sz="1800">
                <a:solidFill>
                  <a:schemeClr val="tx1"/>
                </a:solidFill>
                <a:latin typeface="+mn-lt"/>
                <a:ea typeface="ＭＳ Ｐゴシック" charset="0"/>
              </a:defRPr>
            </a:lvl5pPr>
            <a:lvl6pPr marL="2514600" indent="-228600" algn="l" rtl="0" eaLnBrk="1" fontAlgn="base" hangingPunct="1">
              <a:lnSpc>
                <a:spcPct val="85000"/>
              </a:lnSpc>
              <a:spcBef>
                <a:spcPct val="20000"/>
              </a:spcBef>
              <a:spcAft>
                <a:spcPct val="0"/>
              </a:spcAft>
              <a:buClr>
                <a:srgbClr val="FF6600"/>
              </a:buClr>
              <a:buChar char="•"/>
              <a:defRPr sz="2000">
                <a:solidFill>
                  <a:schemeClr val="tx1"/>
                </a:solidFill>
                <a:latin typeface="+mn-lt"/>
              </a:defRPr>
            </a:lvl6pPr>
            <a:lvl7pPr marL="2971800" indent="-228600" algn="l" rtl="0" eaLnBrk="1" fontAlgn="base" hangingPunct="1">
              <a:lnSpc>
                <a:spcPct val="85000"/>
              </a:lnSpc>
              <a:spcBef>
                <a:spcPct val="20000"/>
              </a:spcBef>
              <a:spcAft>
                <a:spcPct val="0"/>
              </a:spcAft>
              <a:buClr>
                <a:srgbClr val="FF6600"/>
              </a:buClr>
              <a:buChar char="•"/>
              <a:defRPr sz="2000">
                <a:solidFill>
                  <a:schemeClr val="tx1"/>
                </a:solidFill>
                <a:latin typeface="+mn-lt"/>
              </a:defRPr>
            </a:lvl7pPr>
            <a:lvl8pPr marL="3429000" indent="-228600" algn="l" rtl="0" eaLnBrk="1" fontAlgn="base" hangingPunct="1">
              <a:lnSpc>
                <a:spcPct val="85000"/>
              </a:lnSpc>
              <a:spcBef>
                <a:spcPct val="20000"/>
              </a:spcBef>
              <a:spcAft>
                <a:spcPct val="0"/>
              </a:spcAft>
              <a:buClr>
                <a:srgbClr val="FF6600"/>
              </a:buClr>
              <a:buChar char="•"/>
              <a:defRPr sz="2000">
                <a:solidFill>
                  <a:schemeClr val="tx1"/>
                </a:solidFill>
                <a:latin typeface="+mn-lt"/>
              </a:defRPr>
            </a:lvl8pPr>
            <a:lvl9pPr marL="3886200" indent="-228600" algn="l" rtl="0" eaLnBrk="1" fontAlgn="base" hangingPunct="1">
              <a:lnSpc>
                <a:spcPct val="85000"/>
              </a:lnSpc>
              <a:spcBef>
                <a:spcPct val="20000"/>
              </a:spcBef>
              <a:spcAft>
                <a:spcPct val="0"/>
              </a:spcAft>
              <a:buClr>
                <a:srgbClr val="FF6600"/>
              </a:buClr>
              <a:buChar char="•"/>
              <a:defRPr sz="2000">
                <a:solidFill>
                  <a:schemeClr val="tx1"/>
                </a:solidFill>
                <a:latin typeface="+mn-lt"/>
              </a:defRPr>
            </a:lvl9pPr>
          </a:lstStyle>
          <a:p>
            <a:pPr marL="0" indent="0" algn="ctr">
              <a:spcBef>
                <a:spcPts val="0"/>
              </a:spcBef>
              <a:buNone/>
            </a:pPr>
            <a:r>
              <a:rPr lang="en-US" sz="1400" kern="0" dirty="0" smtClean="0"/>
              <a:t>MFC Mission Critical Facilities</a:t>
            </a:r>
            <a:endParaRPr lang="en-US" sz="1400" kern="0" dirty="0"/>
          </a:p>
          <a:p>
            <a:pPr marL="0" indent="0" algn="ctr">
              <a:spcBef>
                <a:spcPts val="0"/>
              </a:spcBef>
              <a:buNone/>
            </a:pPr>
            <a:r>
              <a:rPr lang="en-US" sz="1400" b="0" kern="0" dirty="0" smtClean="0"/>
              <a:t>(FY16-FY22)</a:t>
            </a:r>
            <a:endParaRPr lang="en-US" sz="1400" b="0" kern="0" dirty="0"/>
          </a:p>
        </p:txBody>
      </p:sp>
      <p:sp>
        <p:nvSpPr>
          <p:cNvPr id="12" name="TextBox 11"/>
          <p:cNvSpPr txBox="1"/>
          <p:nvPr/>
        </p:nvSpPr>
        <p:spPr>
          <a:xfrm>
            <a:off x="5788705" y="4363678"/>
            <a:ext cx="1149674" cy="246221"/>
          </a:xfrm>
          <a:prstGeom prst="rect">
            <a:avLst/>
          </a:prstGeom>
          <a:noFill/>
        </p:spPr>
        <p:txBody>
          <a:bodyPr wrap="none" rtlCol="0">
            <a:spAutoFit/>
          </a:bodyPr>
          <a:lstStyle/>
          <a:p>
            <a:r>
              <a:rPr lang="en-US" sz="1000" dirty="0" smtClean="0">
                <a:solidFill>
                  <a:schemeClr val="bg1"/>
                </a:solidFill>
              </a:rPr>
              <a:t>DOE-NE Funded</a:t>
            </a:r>
            <a:endParaRPr lang="en-US" sz="1000" dirty="0">
              <a:solidFill>
                <a:schemeClr val="bg1"/>
              </a:solidFill>
            </a:endParaRPr>
          </a:p>
        </p:txBody>
      </p:sp>
      <p:pic>
        <p:nvPicPr>
          <p:cNvPr id="1026" name="Picture 2"/>
          <p:cNvPicPr>
            <a:picLocks noChangeArrowheads="1"/>
          </p:cNvPicPr>
          <p:nvPr/>
        </p:nvPicPr>
        <p:blipFill rotWithShape="1">
          <a:blip r:embed="rId3"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r="1662"/>
          <a:stretch/>
        </p:blipFill>
        <p:spPr bwMode="auto">
          <a:xfrm>
            <a:off x="5588760" y="1796654"/>
            <a:ext cx="3200400" cy="1990257"/>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22" name="TextBox 21"/>
          <p:cNvSpPr txBox="1"/>
          <p:nvPr/>
        </p:nvSpPr>
        <p:spPr>
          <a:xfrm>
            <a:off x="5703364" y="1817006"/>
            <a:ext cx="1149674" cy="246221"/>
          </a:xfrm>
          <a:prstGeom prst="rect">
            <a:avLst/>
          </a:prstGeom>
          <a:noFill/>
        </p:spPr>
        <p:txBody>
          <a:bodyPr wrap="none" rtlCol="0">
            <a:spAutoFit/>
          </a:bodyPr>
          <a:lstStyle/>
          <a:p>
            <a:r>
              <a:rPr lang="en-US" sz="1000" dirty="0" smtClean="0"/>
              <a:t>DOE-NE Funded</a:t>
            </a:r>
            <a:endParaRPr lang="en-US" sz="1000" dirty="0"/>
          </a:p>
        </p:txBody>
      </p:sp>
    </p:spTree>
    <p:extLst>
      <p:ext uri="{BB962C8B-B14F-4D97-AF65-F5344CB8AC3E}">
        <p14:creationId xmlns:p14="http://schemas.microsoft.com/office/powerpoint/2010/main" val="1881664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297091" y="2250141"/>
            <a:ext cx="3842656" cy="4607858"/>
          </a:xfrm>
          <a:prstGeom prst="rect">
            <a:avLst/>
          </a:prstGeom>
          <a:gradFill>
            <a:gsLst>
              <a:gs pos="0">
                <a:schemeClr val="bg1">
                  <a:lumMod val="75000"/>
                </a:schemeClr>
              </a:gs>
              <a:gs pos="100000">
                <a:schemeClr val="bg1">
                  <a:lumMod val="75000"/>
                </a:schemeClr>
              </a:gs>
              <a:gs pos="51000">
                <a:schemeClr val="bg1"/>
              </a:gs>
            </a:gsLst>
            <a:lin ang="0" scaled="0"/>
          </a:gradFill>
          <a:ln w="12700" cmpd="sng">
            <a:solidFill>
              <a:schemeClr val="accent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336947" y="916275"/>
            <a:ext cx="8231187" cy="601703"/>
          </a:xfrm>
        </p:spPr>
        <p:txBody>
          <a:bodyPr/>
          <a:lstStyle/>
          <a:p>
            <a:r>
              <a:rPr lang="en-US" sz="2300" dirty="0" smtClean="0">
                <a:solidFill>
                  <a:schemeClr val="tx2"/>
                </a:solidFill>
              </a:rPr>
              <a:t>New information </a:t>
            </a:r>
            <a:r>
              <a:rPr lang="en-US" sz="2300" dirty="0">
                <a:solidFill>
                  <a:schemeClr val="tx2"/>
                </a:solidFill>
              </a:rPr>
              <a:t>t</a:t>
            </a:r>
            <a:r>
              <a:rPr lang="en-US" sz="2300" dirty="0" smtClean="0">
                <a:solidFill>
                  <a:schemeClr val="tx2"/>
                </a:solidFill>
              </a:rPr>
              <a:t>echnology </a:t>
            </a:r>
            <a:r>
              <a:rPr lang="en-US" sz="2300" dirty="0">
                <a:solidFill>
                  <a:schemeClr val="tx2"/>
                </a:solidFill>
              </a:rPr>
              <a:t>s</a:t>
            </a:r>
            <a:r>
              <a:rPr lang="en-US" sz="2300" dirty="0" smtClean="0">
                <a:solidFill>
                  <a:schemeClr val="tx2"/>
                </a:solidFill>
              </a:rPr>
              <a:t>olutions are improving </a:t>
            </a:r>
            <a:r>
              <a:rPr lang="en-US" sz="2300" dirty="0">
                <a:solidFill>
                  <a:schemeClr val="tx2"/>
                </a:solidFill>
              </a:rPr>
              <a:t>l</a:t>
            </a:r>
            <a:r>
              <a:rPr lang="en-US" sz="2300" dirty="0" smtClean="0">
                <a:solidFill>
                  <a:schemeClr val="tx2"/>
                </a:solidFill>
              </a:rPr>
              <a:t>egacy and meeting </a:t>
            </a:r>
            <a:r>
              <a:rPr lang="en-US" sz="2300" dirty="0">
                <a:solidFill>
                  <a:schemeClr val="tx2"/>
                </a:solidFill>
              </a:rPr>
              <a:t>f</a:t>
            </a:r>
            <a:r>
              <a:rPr lang="en-US" sz="2300" dirty="0" smtClean="0">
                <a:solidFill>
                  <a:schemeClr val="tx2"/>
                </a:solidFill>
              </a:rPr>
              <a:t>uture </a:t>
            </a:r>
            <a:r>
              <a:rPr lang="en-US" sz="2300" dirty="0">
                <a:solidFill>
                  <a:schemeClr val="tx2"/>
                </a:solidFill>
              </a:rPr>
              <a:t>i</a:t>
            </a:r>
            <a:r>
              <a:rPr lang="en-US" sz="2300" dirty="0" smtClean="0">
                <a:solidFill>
                  <a:schemeClr val="tx2"/>
                </a:solidFill>
              </a:rPr>
              <a:t>nfrastructure needs</a:t>
            </a:r>
            <a:endParaRPr lang="en-US" sz="2300" dirty="0">
              <a:solidFill>
                <a:schemeClr val="tx2"/>
              </a:solidFill>
            </a:endParaRPr>
          </a:p>
        </p:txBody>
      </p:sp>
      <p:sp>
        <p:nvSpPr>
          <p:cNvPr id="3" name="Slide Number Placeholder 2"/>
          <p:cNvSpPr>
            <a:spLocks noGrp="1"/>
          </p:cNvSpPr>
          <p:nvPr>
            <p:ph type="sldNum" sz="quarter" idx="11"/>
          </p:nvPr>
        </p:nvSpPr>
        <p:spPr>
          <a:xfrm>
            <a:off x="8569781" y="6553202"/>
            <a:ext cx="260350" cy="153888"/>
          </a:xfrm>
        </p:spPr>
        <p:txBody>
          <a:bodyPr/>
          <a:lstStyle/>
          <a:p>
            <a:fld id="{5F868368-EC15-444D-9EFB-42436E21986C}" type="slidenum">
              <a:rPr lang="en-US" smtClean="0"/>
              <a:t>8</a:t>
            </a:fld>
            <a:endParaRPr lang="en-US" dirty="0"/>
          </a:p>
        </p:txBody>
      </p:sp>
      <p:sp>
        <p:nvSpPr>
          <p:cNvPr id="4" name="Content Placeholder 2"/>
          <p:cNvSpPr txBox="1">
            <a:spLocks/>
          </p:cNvSpPr>
          <p:nvPr/>
        </p:nvSpPr>
        <p:spPr>
          <a:xfrm>
            <a:off x="301089" y="1979468"/>
            <a:ext cx="4894984" cy="3537200"/>
          </a:xfrm>
          <a:prstGeom prst="rect">
            <a:avLst/>
          </a:prstGeom>
        </p:spPr>
        <p:txBody>
          <a:bodyPr/>
          <a:lstStyle>
            <a:lvl1pPr marL="230188" indent="-230188" algn="l" rtl="0" eaLnBrk="1" fontAlgn="base" hangingPunct="1">
              <a:lnSpc>
                <a:spcPct val="85000"/>
              </a:lnSpc>
              <a:spcBef>
                <a:spcPct val="40000"/>
              </a:spcBef>
              <a:spcAft>
                <a:spcPct val="0"/>
              </a:spcAft>
              <a:buClr>
                <a:schemeClr val="accent2"/>
              </a:buClr>
              <a:buChar char="•"/>
              <a:defRPr sz="2000" b="1">
                <a:solidFill>
                  <a:schemeClr val="tx1"/>
                </a:solidFill>
                <a:latin typeface="+mn-lt"/>
                <a:ea typeface="ＭＳ Ｐゴシック" charset="0"/>
                <a:cs typeface="+mn-cs"/>
              </a:defRPr>
            </a:lvl1pPr>
            <a:lvl2pPr marL="574675" indent="-234950" algn="l" rtl="0" eaLnBrk="1" fontAlgn="base" hangingPunct="1">
              <a:lnSpc>
                <a:spcPct val="85000"/>
              </a:lnSpc>
              <a:spcBef>
                <a:spcPct val="20000"/>
              </a:spcBef>
              <a:spcAft>
                <a:spcPct val="0"/>
              </a:spcAft>
              <a:buClr>
                <a:schemeClr val="accent2"/>
              </a:buClr>
              <a:buFont typeface="Times New Roman" charset="0"/>
              <a:buChar char="–"/>
              <a:defRPr sz="1800">
                <a:solidFill>
                  <a:schemeClr val="tx1"/>
                </a:solidFill>
                <a:latin typeface="+mn-lt"/>
                <a:ea typeface="ＭＳ Ｐゴシック" charset="0"/>
              </a:defRPr>
            </a:lvl2pPr>
            <a:lvl3pPr marL="863600" indent="-176213" algn="l" rtl="0" eaLnBrk="1" fontAlgn="base" hangingPunct="1">
              <a:lnSpc>
                <a:spcPct val="85000"/>
              </a:lnSpc>
              <a:spcBef>
                <a:spcPct val="20000"/>
              </a:spcBef>
              <a:spcAft>
                <a:spcPct val="0"/>
              </a:spcAft>
              <a:buClr>
                <a:schemeClr val="accent2"/>
              </a:buClr>
              <a:buChar char="•"/>
              <a:defRPr sz="1800">
                <a:solidFill>
                  <a:schemeClr val="tx1"/>
                </a:solidFill>
                <a:latin typeface="+mn-lt"/>
                <a:ea typeface="ＭＳ Ｐゴシック" charset="0"/>
              </a:defRPr>
            </a:lvl3pPr>
            <a:lvl4pPr marL="1600200" indent="-228600" algn="l" rtl="0" eaLnBrk="1" fontAlgn="base" hangingPunct="1">
              <a:lnSpc>
                <a:spcPct val="85000"/>
              </a:lnSpc>
              <a:spcBef>
                <a:spcPct val="20000"/>
              </a:spcBef>
              <a:spcAft>
                <a:spcPct val="0"/>
              </a:spcAft>
              <a:buClr>
                <a:schemeClr val="accent2"/>
              </a:buClr>
              <a:buFont typeface="Times New Roman" charset="0"/>
              <a:buChar char="–"/>
              <a:defRPr sz="1800">
                <a:solidFill>
                  <a:schemeClr val="tx1"/>
                </a:solidFill>
                <a:latin typeface="+mn-lt"/>
                <a:ea typeface="ＭＳ Ｐゴシック" charset="0"/>
              </a:defRPr>
            </a:lvl4pPr>
            <a:lvl5pPr marL="2057400" indent="-228600" algn="l" rtl="0" eaLnBrk="1" fontAlgn="base" hangingPunct="1">
              <a:lnSpc>
                <a:spcPct val="85000"/>
              </a:lnSpc>
              <a:spcBef>
                <a:spcPct val="20000"/>
              </a:spcBef>
              <a:spcAft>
                <a:spcPct val="0"/>
              </a:spcAft>
              <a:buClr>
                <a:schemeClr val="accent2"/>
              </a:buClr>
              <a:buChar char="•"/>
              <a:defRPr sz="1800">
                <a:solidFill>
                  <a:schemeClr val="tx1"/>
                </a:solidFill>
                <a:latin typeface="+mn-lt"/>
                <a:ea typeface="ＭＳ Ｐゴシック" charset="0"/>
              </a:defRPr>
            </a:lvl5pPr>
            <a:lvl6pPr marL="2514600" indent="-228600" algn="l" rtl="0" eaLnBrk="1" fontAlgn="base" hangingPunct="1">
              <a:lnSpc>
                <a:spcPct val="85000"/>
              </a:lnSpc>
              <a:spcBef>
                <a:spcPct val="20000"/>
              </a:spcBef>
              <a:spcAft>
                <a:spcPct val="0"/>
              </a:spcAft>
              <a:buClr>
                <a:srgbClr val="FF6600"/>
              </a:buClr>
              <a:buChar char="•"/>
              <a:defRPr sz="2000">
                <a:solidFill>
                  <a:schemeClr val="tx1"/>
                </a:solidFill>
                <a:latin typeface="+mn-lt"/>
              </a:defRPr>
            </a:lvl6pPr>
            <a:lvl7pPr marL="2971800" indent="-228600" algn="l" rtl="0" eaLnBrk="1" fontAlgn="base" hangingPunct="1">
              <a:lnSpc>
                <a:spcPct val="85000"/>
              </a:lnSpc>
              <a:spcBef>
                <a:spcPct val="20000"/>
              </a:spcBef>
              <a:spcAft>
                <a:spcPct val="0"/>
              </a:spcAft>
              <a:buClr>
                <a:srgbClr val="FF6600"/>
              </a:buClr>
              <a:buChar char="•"/>
              <a:defRPr sz="2000">
                <a:solidFill>
                  <a:schemeClr val="tx1"/>
                </a:solidFill>
                <a:latin typeface="+mn-lt"/>
              </a:defRPr>
            </a:lvl7pPr>
            <a:lvl8pPr marL="3429000" indent="-228600" algn="l" rtl="0" eaLnBrk="1" fontAlgn="base" hangingPunct="1">
              <a:lnSpc>
                <a:spcPct val="85000"/>
              </a:lnSpc>
              <a:spcBef>
                <a:spcPct val="20000"/>
              </a:spcBef>
              <a:spcAft>
                <a:spcPct val="0"/>
              </a:spcAft>
              <a:buClr>
                <a:srgbClr val="FF6600"/>
              </a:buClr>
              <a:buChar char="•"/>
              <a:defRPr sz="2000">
                <a:solidFill>
                  <a:schemeClr val="tx1"/>
                </a:solidFill>
                <a:latin typeface="+mn-lt"/>
              </a:defRPr>
            </a:lvl8pPr>
            <a:lvl9pPr marL="3886200" indent="-228600" algn="l" rtl="0" eaLnBrk="1" fontAlgn="base" hangingPunct="1">
              <a:lnSpc>
                <a:spcPct val="85000"/>
              </a:lnSpc>
              <a:spcBef>
                <a:spcPct val="20000"/>
              </a:spcBef>
              <a:spcAft>
                <a:spcPct val="0"/>
              </a:spcAft>
              <a:buClr>
                <a:srgbClr val="FF6600"/>
              </a:buClr>
              <a:buChar char="•"/>
              <a:defRPr sz="2000">
                <a:solidFill>
                  <a:schemeClr val="tx1"/>
                </a:solidFill>
                <a:latin typeface="+mn-lt"/>
              </a:defRPr>
            </a:lvl9pPr>
          </a:lstStyle>
          <a:p>
            <a:r>
              <a:rPr lang="en-US" sz="1700" kern="0" dirty="0"/>
              <a:t>INL is a key participant and facilitator for advanced regional optical networking </a:t>
            </a:r>
            <a:r>
              <a:rPr lang="en-US" sz="1700" b="0" kern="0" dirty="0"/>
              <a:t>with connectivity to Internet2 and the National Lambda Rail – IRON</a:t>
            </a:r>
          </a:p>
          <a:p>
            <a:r>
              <a:rPr lang="en-US" sz="1700" kern="0" dirty="0"/>
              <a:t>Essential communication infrastructure modernization </a:t>
            </a:r>
            <a:r>
              <a:rPr lang="en-US" sz="1700" b="0" kern="0" dirty="0"/>
              <a:t>includes FY18 upgrades to legacy copper wiring.</a:t>
            </a:r>
          </a:p>
          <a:p>
            <a:r>
              <a:rPr lang="en-US" sz="1700" kern="0" dirty="0"/>
              <a:t>We are reducing legacy data center footprint </a:t>
            </a:r>
            <a:r>
              <a:rPr lang="en-US" sz="1700" b="0" kern="0" dirty="0"/>
              <a:t>by moving to cloud-based solutions.</a:t>
            </a:r>
          </a:p>
          <a:p>
            <a:r>
              <a:rPr lang="en-US" sz="1700" kern="0" dirty="0" smtClean="0"/>
              <a:t>Enhanced mobility is now possible through robust broadband </a:t>
            </a:r>
            <a:r>
              <a:rPr lang="en-US" sz="1700" kern="0" dirty="0"/>
              <a:t>and wireless connectivity </a:t>
            </a:r>
            <a:r>
              <a:rPr lang="en-US" sz="1700" b="0" kern="0" dirty="0" smtClean="0"/>
              <a:t>investments </a:t>
            </a:r>
            <a:r>
              <a:rPr lang="en-US" sz="1700" b="0" kern="0" dirty="0"/>
              <a:t>in FY15 through FY21.</a:t>
            </a:r>
          </a:p>
          <a:p>
            <a:r>
              <a:rPr lang="en-US" sz="1700" kern="0" dirty="0"/>
              <a:t>Network/Server architecture redesign strategy requires investment for</a:t>
            </a:r>
            <a:r>
              <a:rPr lang="en-US" sz="1700" b="0" kern="0" dirty="0"/>
              <a:t> hardware refresh to replace end of life equipment.</a:t>
            </a:r>
          </a:p>
          <a:p>
            <a:pPr marL="0" indent="0">
              <a:buNone/>
            </a:pPr>
            <a:endParaRPr lang="en-US" sz="1700" b="0" kern="0" dirty="0"/>
          </a:p>
        </p:txBody>
      </p:sp>
      <p:sp>
        <p:nvSpPr>
          <p:cNvPr id="31" name="TextBox 30"/>
          <p:cNvSpPr txBox="1"/>
          <p:nvPr/>
        </p:nvSpPr>
        <p:spPr>
          <a:xfrm>
            <a:off x="5491023" y="2450498"/>
            <a:ext cx="3454792" cy="369332"/>
          </a:xfrm>
          <a:prstGeom prst="rect">
            <a:avLst/>
          </a:prstGeom>
          <a:noFill/>
        </p:spPr>
        <p:txBody>
          <a:bodyPr wrap="none" rtlCol="0">
            <a:spAutoFit/>
          </a:bodyPr>
          <a:lstStyle/>
          <a:p>
            <a:pPr algn="ctr"/>
            <a:r>
              <a:rPr lang="en-US" b="1" dirty="0" smtClean="0"/>
              <a:t>High Performance Computing</a:t>
            </a:r>
          </a:p>
        </p:txBody>
      </p:sp>
      <p:pic>
        <p:nvPicPr>
          <p:cNvPr id="6146" name="Picture 2" descr="IRON"/>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42564" y="6176682"/>
            <a:ext cx="1276863" cy="500044"/>
          </a:xfrm>
          <a:prstGeom prst="rect">
            <a:avLst/>
          </a:prstGeom>
          <a:noFill/>
          <a:extLst>
            <a:ext uri="{909E8E84-426E-40DD-AFC4-6F175D3DCCD1}">
              <a14:hiddenFill xmlns:a14="http://schemas.microsoft.com/office/drawing/2010/main">
                <a:solidFill>
                  <a:srgbClr val="FFFFFF"/>
                </a:solidFill>
              </a14:hiddenFill>
            </a:ext>
          </a:extLst>
        </p:spPr>
      </p:pic>
      <p:sp>
        <p:nvSpPr>
          <p:cNvPr id="33" name="Rectangle 32"/>
          <p:cNvSpPr/>
          <p:nvPr/>
        </p:nvSpPr>
        <p:spPr>
          <a:xfrm>
            <a:off x="264196" y="1562096"/>
            <a:ext cx="5416868" cy="369332"/>
          </a:xfrm>
          <a:prstGeom prst="rect">
            <a:avLst/>
          </a:prstGeom>
        </p:spPr>
        <p:txBody>
          <a:bodyPr wrap="none">
            <a:spAutoFit/>
          </a:bodyPr>
          <a:lstStyle/>
          <a:p>
            <a:r>
              <a:rPr lang="en-US" dirty="0" smtClean="0">
                <a:solidFill>
                  <a:schemeClr val="tx2"/>
                </a:solidFill>
              </a:rPr>
              <a:t>C3 and the Idaho </a:t>
            </a:r>
            <a:r>
              <a:rPr lang="en-US" dirty="0">
                <a:solidFill>
                  <a:schemeClr val="tx2"/>
                </a:solidFill>
              </a:rPr>
              <a:t>Regional Optical Network (IRON)</a:t>
            </a:r>
          </a:p>
        </p:txBody>
      </p:sp>
      <p:cxnSp>
        <p:nvCxnSpPr>
          <p:cNvPr id="18" name="Straight Connector 17"/>
          <p:cNvCxnSpPr/>
          <p:nvPr/>
        </p:nvCxnSpPr>
        <p:spPr bwMode="auto">
          <a:xfrm flipV="1">
            <a:off x="5739897" y="5518533"/>
            <a:ext cx="2987644" cy="0"/>
          </a:xfrm>
          <a:prstGeom prst="line">
            <a:avLst/>
          </a:prstGeom>
          <a:ln>
            <a:headEnd type="none" w="med" len="med"/>
            <a:tailEnd type="none" w="med" len="med"/>
          </a:ln>
        </p:spPr>
        <p:style>
          <a:lnRef idx="2">
            <a:schemeClr val="accent4"/>
          </a:lnRef>
          <a:fillRef idx="0">
            <a:schemeClr val="accent4"/>
          </a:fillRef>
          <a:effectRef idx="1">
            <a:schemeClr val="accent4"/>
          </a:effectRef>
          <a:fontRef idx="minor">
            <a:schemeClr val="tx1"/>
          </a:fontRef>
        </p:style>
      </p:cxnSp>
      <p:grpSp>
        <p:nvGrpSpPr>
          <p:cNvPr id="16" name="Group 15"/>
          <p:cNvGrpSpPr/>
          <p:nvPr/>
        </p:nvGrpSpPr>
        <p:grpSpPr>
          <a:xfrm>
            <a:off x="5729822" y="2881443"/>
            <a:ext cx="2977194" cy="2103761"/>
            <a:chOff x="5783735" y="2881443"/>
            <a:chExt cx="2977194" cy="2103761"/>
          </a:xfrm>
        </p:grpSpPr>
        <p:sp>
          <p:nvSpPr>
            <p:cNvPr id="7" name="Freeform 6"/>
            <p:cNvSpPr/>
            <p:nvPr/>
          </p:nvSpPr>
          <p:spPr>
            <a:xfrm>
              <a:off x="5850590" y="3216145"/>
              <a:ext cx="914400" cy="358170"/>
            </a:xfrm>
            <a:custGeom>
              <a:avLst/>
              <a:gdLst>
                <a:gd name="connsiteX0" fmla="*/ 0 w 1886503"/>
                <a:gd name="connsiteY0" fmla="*/ 86233 h 862330"/>
                <a:gd name="connsiteX1" fmla="*/ 86233 w 1886503"/>
                <a:gd name="connsiteY1" fmla="*/ 0 h 862330"/>
                <a:gd name="connsiteX2" fmla="*/ 1800270 w 1886503"/>
                <a:gd name="connsiteY2" fmla="*/ 0 h 862330"/>
                <a:gd name="connsiteX3" fmla="*/ 1886503 w 1886503"/>
                <a:gd name="connsiteY3" fmla="*/ 86233 h 862330"/>
                <a:gd name="connsiteX4" fmla="*/ 1886503 w 1886503"/>
                <a:gd name="connsiteY4" fmla="*/ 776097 h 862330"/>
                <a:gd name="connsiteX5" fmla="*/ 1800270 w 1886503"/>
                <a:gd name="connsiteY5" fmla="*/ 862330 h 862330"/>
                <a:gd name="connsiteX6" fmla="*/ 86233 w 1886503"/>
                <a:gd name="connsiteY6" fmla="*/ 862330 h 862330"/>
                <a:gd name="connsiteX7" fmla="*/ 0 w 1886503"/>
                <a:gd name="connsiteY7" fmla="*/ 776097 h 862330"/>
                <a:gd name="connsiteX8" fmla="*/ 0 w 1886503"/>
                <a:gd name="connsiteY8" fmla="*/ 86233 h 862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86503" h="862330">
                  <a:moveTo>
                    <a:pt x="0" y="86233"/>
                  </a:moveTo>
                  <a:cubicBezTo>
                    <a:pt x="0" y="38608"/>
                    <a:pt x="38608" y="0"/>
                    <a:pt x="86233" y="0"/>
                  </a:cubicBezTo>
                  <a:lnTo>
                    <a:pt x="1800270" y="0"/>
                  </a:lnTo>
                  <a:cubicBezTo>
                    <a:pt x="1847895" y="0"/>
                    <a:pt x="1886503" y="38608"/>
                    <a:pt x="1886503" y="86233"/>
                  </a:cubicBezTo>
                  <a:lnTo>
                    <a:pt x="1886503" y="776097"/>
                  </a:lnTo>
                  <a:cubicBezTo>
                    <a:pt x="1886503" y="823722"/>
                    <a:pt x="1847895" y="862330"/>
                    <a:pt x="1800270" y="862330"/>
                  </a:cubicBezTo>
                  <a:lnTo>
                    <a:pt x="86233" y="862330"/>
                  </a:lnTo>
                  <a:cubicBezTo>
                    <a:pt x="38608" y="862330"/>
                    <a:pt x="0" y="823722"/>
                    <a:pt x="0" y="776097"/>
                  </a:cubicBezTo>
                  <a:lnTo>
                    <a:pt x="0" y="86233"/>
                  </a:lnTo>
                  <a:close/>
                </a:path>
              </a:pathLst>
            </a:custGeom>
          </p:spPr>
          <p:style>
            <a:lnRef idx="1">
              <a:schemeClr val="accent3"/>
            </a:lnRef>
            <a:fillRef idx="3">
              <a:schemeClr val="accent3"/>
            </a:fillRef>
            <a:effectRef idx="2">
              <a:schemeClr val="accent3"/>
            </a:effectRef>
            <a:fontRef idx="minor">
              <a:schemeClr val="lt1"/>
            </a:fontRef>
          </p:style>
          <p:txBody>
            <a:bodyPr spcFirstLastPara="0" vert="horz" wrap="square" lIns="91440" tIns="91440" rIns="91440" bIns="91440" numCol="1" spcCol="1270" anchor="ctr" anchorCtr="0">
              <a:noAutofit/>
            </a:bodyPr>
            <a:lstStyle/>
            <a:p>
              <a:pPr lvl="0" algn="ctr" defTabSz="1289050">
                <a:lnSpc>
                  <a:spcPct val="90000"/>
                </a:lnSpc>
                <a:spcBef>
                  <a:spcPct val="0"/>
                </a:spcBef>
                <a:spcAft>
                  <a:spcPct val="35000"/>
                </a:spcAft>
              </a:pPr>
              <a:r>
                <a:rPr lang="en-US" sz="1400" b="1" kern="1200" dirty="0" smtClean="0"/>
                <a:t>Fission</a:t>
              </a:r>
              <a:endParaRPr lang="en-US" sz="1400" b="1" kern="1200" dirty="0"/>
            </a:p>
          </p:txBody>
        </p:sp>
        <p:sp>
          <p:nvSpPr>
            <p:cNvPr id="8" name="Rectangle 7"/>
            <p:cNvSpPr/>
            <p:nvPr/>
          </p:nvSpPr>
          <p:spPr>
            <a:xfrm>
              <a:off x="5783735" y="2881443"/>
              <a:ext cx="1048110" cy="338554"/>
            </a:xfrm>
            <a:prstGeom prst="rect">
              <a:avLst/>
            </a:prstGeom>
            <a:noFill/>
          </p:spPr>
          <p:txBody>
            <a:bodyPr wrap="square" lIns="91440" tIns="45720" rIns="91440" bIns="45720">
              <a:spAutoFit/>
            </a:bodyPr>
            <a:lstStyle/>
            <a:p>
              <a:pPr algn="ctr"/>
              <a:r>
                <a:rPr lang="en-US" sz="1600" b="1" cap="none" spc="0" dirty="0" smtClean="0">
                  <a:ln w="10160">
                    <a:solidFill>
                      <a:schemeClr val="tx2"/>
                    </a:solidFill>
                    <a:prstDash val="solid"/>
                  </a:ln>
                  <a:solidFill>
                    <a:schemeClr val="tx2"/>
                  </a:solidFill>
                  <a:effectLst>
                    <a:outerShdw blurRad="38100" dist="22860" dir="5400000" algn="tl" rotWithShape="0">
                      <a:srgbClr val="000000">
                        <a:alpha val="30000"/>
                      </a:srgbClr>
                    </a:outerShdw>
                  </a:effectLst>
                </a:rPr>
                <a:t>2011</a:t>
              </a:r>
              <a:endParaRPr lang="en-US" sz="1600" b="1" cap="none" spc="0" dirty="0">
                <a:ln w="10160">
                  <a:solidFill>
                    <a:schemeClr val="tx2"/>
                  </a:solidFill>
                  <a:prstDash val="solid"/>
                </a:ln>
                <a:solidFill>
                  <a:schemeClr val="tx2"/>
                </a:solidFill>
                <a:effectLst>
                  <a:outerShdw blurRad="38100" dist="22860" dir="5400000" algn="tl" rotWithShape="0">
                    <a:srgbClr val="000000">
                      <a:alpha val="30000"/>
                    </a:srgbClr>
                  </a:outerShdw>
                </a:effectLst>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14602" y="3594277"/>
              <a:ext cx="914400" cy="1375792"/>
            </a:xfrm>
            <a:prstGeom prst="rect">
              <a:avLst/>
            </a:prstGeom>
            <a:effectLst/>
          </p:spPr>
        </p:pic>
        <p:sp>
          <p:nvSpPr>
            <p:cNvPr id="10" name="Freeform 9"/>
            <p:cNvSpPr/>
            <p:nvPr/>
          </p:nvSpPr>
          <p:spPr>
            <a:xfrm>
              <a:off x="6814602" y="3216145"/>
              <a:ext cx="914400" cy="358170"/>
            </a:xfrm>
            <a:custGeom>
              <a:avLst/>
              <a:gdLst>
                <a:gd name="connsiteX0" fmla="*/ 0 w 1886503"/>
                <a:gd name="connsiteY0" fmla="*/ 86233 h 862330"/>
                <a:gd name="connsiteX1" fmla="*/ 86233 w 1886503"/>
                <a:gd name="connsiteY1" fmla="*/ 0 h 862330"/>
                <a:gd name="connsiteX2" fmla="*/ 1800270 w 1886503"/>
                <a:gd name="connsiteY2" fmla="*/ 0 h 862330"/>
                <a:gd name="connsiteX3" fmla="*/ 1886503 w 1886503"/>
                <a:gd name="connsiteY3" fmla="*/ 86233 h 862330"/>
                <a:gd name="connsiteX4" fmla="*/ 1886503 w 1886503"/>
                <a:gd name="connsiteY4" fmla="*/ 776097 h 862330"/>
                <a:gd name="connsiteX5" fmla="*/ 1800270 w 1886503"/>
                <a:gd name="connsiteY5" fmla="*/ 862330 h 862330"/>
                <a:gd name="connsiteX6" fmla="*/ 86233 w 1886503"/>
                <a:gd name="connsiteY6" fmla="*/ 862330 h 862330"/>
                <a:gd name="connsiteX7" fmla="*/ 0 w 1886503"/>
                <a:gd name="connsiteY7" fmla="*/ 776097 h 862330"/>
                <a:gd name="connsiteX8" fmla="*/ 0 w 1886503"/>
                <a:gd name="connsiteY8" fmla="*/ 86233 h 862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86503" h="862330">
                  <a:moveTo>
                    <a:pt x="0" y="86233"/>
                  </a:moveTo>
                  <a:cubicBezTo>
                    <a:pt x="0" y="38608"/>
                    <a:pt x="38608" y="0"/>
                    <a:pt x="86233" y="0"/>
                  </a:cubicBezTo>
                  <a:lnTo>
                    <a:pt x="1800270" y="0"/>
                  </a:lnTo>
                  <a:cubicBezTo>
                    <a:pt x="1847895" y="0"/>
                    <a:pt x="1886503" y="38608"/>
                    <a:pt x="1886503" y="86233"/>
                  </a:cubicBezTo>
                  <a:lnTo>
                    <a:pt x="1886503" y="776097"/>
                  </a:lnTo>
                  <a:cubicBezTo>
                    <a:pt x="1886503" y="823722"/>
                    <a:pt x="1847895" y="862330"/>
                    <a:pt x="1800270" y="862330"/>
                  </a:cubicBezTo>
                  <a:lnTo>
                    <a:pt x="86233" y="862330"/>
                  </a:lnTo>
                  <a:cubicBezTo>
                    <a:pt x="38608" y="862330"/>
                    <a:pt x="0" y="823722"/>
                    <a:pt x="0" y="776097"/>
                  </a:cubicBezTo>
                  <a:lnTo>
                    <a:pt x="0" y="86233"/>
                  </a:lnTo>
                  <a:close/>
                </a:path>
              </a:pathLst>
            </a:custGeom>
          </p:spPr>
          <p:style>
            <a:lnRef idx="1">
              <a:schemeClr val="accent3"/>
            </a:lnRef>
            <a:fillRef idx="3">
              <a:schemeClr val="accent3"/>
            </a:fillRef>
            <a:effectRef idx="2">
              <a:schemeClr val="accent3"/>
            </a:effectRef>
            <a:fontRef idx="minor">
              <a:schemeClr val="lt1"/>
            </a:fontRef>
          </p:style>
          <p:txBody>
            <a:bodyPr spcFirstLastPara="0" vert="horz" wrap="square" lIns="91440" tIns="91440" rIns="91440" bIns="91440" numCol="1" spcCol="1270" anchor="ctr" anchorCtr="0">
              <a:noAutofit/>
            </a:bodyPr>
            <a:lstStyle/>
            <a:p>
              <a:pPr lvl="0" algn="ctr" defTabSz="1289050">
                <a:lnSpc>
                  <a:spcPct val="90000"/>
                </a:lnSpc>
                <a:spcBef>
                  <a:spcPct val="0"/>
                </a:spcBef>
                <a:spcAft>
                  <a:spcPct val="35000"/>
                </a:spcAft>
              </a:pPr>
              <a:r>
                <a:rPr lang="en-US" sz="1400" b="1" kern="1200" dirty="0" smtClean="0"/>
                <a:t>Falcon</a:t>
              </a:r>
              <a:endParaRPr lang="en-US" sz="1400" b="1" kern="1200" dirty="0"/>
            </a:p>
          </p:txBody>
        </p:sp>
        <p:sp>
          <p:nvSpPr>
            <p:cNvPr id="11" name="Rectangle 10"/>
            <p:cNvSpPr/>
            <p:nvPr/>
          </p:nvSpPr>
          <p:spPr>
            <a:xfrm>
              <a:off x="6747747" y="2881443"/>
              <a:ext cx="1048110" cy="338554"/>
            </a:xfrm>
            <a:prstGeom prst="rect">
              <a:avLst/>
            </a:prstGeom>
            <a:noFill/>
          </p:spPr>
          <p:txBody>
            <a:bodyPr wrap="square" lIns="91440" tIns="45720" rIns="91440" bIns="45720">
              <a:spAutoFit/>
            </a:bodyPr>
            <a:lstStyle/>
            <a:p>
              <a:pPr algn="ctr"/>
              <a:r>
                <a:rPr lang="en-US" sz="1600" b="1" cap="none" spc="0" dirty="0" smtClean="0">
                  <a:ln w="10160">
                    <a:solidFill>
                      <a:schemeClr val="tx2"/>
                    </a:solidFill>
                    <a:prstDash val="solid"/>
                  </a:ln>
                  <a:solidFill>
                    <a:schemeClr val="tx2"/>
                  </a:solidFill>
                  <a:effectLst>
                    <a:outerShdw blurRad="38100" dist="22860" dir="5400000" algn="tl" rotWithShape="0">
                      <a:srgbClr val="000000">
                        <a:alpha val="30000"/>
                      </a:srgbClr>
                    </a:outerShdw>
                  </a:effectLst>
                </a:rPr>
                <a:t>2014</a:t>
              </a:r>
              <a:endParaRPr lang="en-US" sz="1600" b="1" cap="none" spc="0" dirty="0">
                <a:ln w="10160">
                  <a:solidFill>
                    <a:schemeClr val="tx2"/>
                  </a:solidFill>
                  <a:prstDash val="solid"/>
                </a:ln>
                <a:solidFill>
                  <a:schemeClr val="tx2"/>
                </a:solidFill>
                <a:effectLst>
                  <a:outerShdw blurRad="38100" dist="22860" dir="5400000" algn="tl" rotWithShape="0">
                    <a:srgbClr val="000000">
                      <a:alpha val="30000"/>
                    </a:srgbClr>
                  </a:outerShdw>
                </a:effectLst>
              </a:endParaRPr>
            </a:p>
          </p:txBody>
        </p:sp>
        <p:sp>
          <p:nvSpPr>
            <p:cNvPr id="12" name="Freeform 11"/>
            <p:cNvSpPr/>
            <p:nvPr/>
          </p:nvSpPr>
          <p:spPr>
            <a:xfrm>
              <a:off x="7779674" y="3216145"/>
              <a:ext cx="914400" cy="358170"/>
            </a:xfrm>
            <a:custGeom>
              <a:avLst/>
              <a:gdLst>
                <a:gd name="connsiteX0" fmla="*/ 0 w 1886503"/>
                <a:gd name="connsiteY0" fmla="*/ 86233 h 862330"/>
                <a:gd name="connsiteX1" fmla="*/ 86233 w 1886503"/>
                <a:gd name="connsiteY1" fmla="*/ 0 h 862330"/>
                <a:gd name="connsiteX2" fmla="*/ 1800270 w 1886503"/>
                <a:gd name="connsiteY2" fmla="*/ 0 h 862330"/>
                <a:gd name="connsiteX3" fmla="*/ 1886503 w 1886503"/>
                <a:gd name="connsiteY3" fmla="*/ 86233 h 862330"/>
                <a:gd name="connsiteX4" fmla="*/ 1886503 w 1886503"/>
                <a:gd name="connsiteY4" fmla="*/ 776097 h 862330"/>
                <a:gd name="connsiteX5" fmla="*/ 1800270 w 1886503"/>
                <a:gd name="connsiteY5" fmla="*/ 862330 h 862330"/>
                <a:gd name="connsiteX6" fmla="*/ 86233 w 1886503"/>
                <a:gd name="connsiteY6" fmla="*/ 862330 h 862330"/>
                <a:gd name="connsiteX7" fmla="*/ 0 w 1886503"/>
                <a:gd name="connsiteY7" fmla="*/ 776097 h 862330"/>
                <a:gd name="connsiteX8" fmla="*/ 0 w 1886503"/>
                <a:gd name="connsiteY8" fmla="*/ 86233 h 862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86503" h="862330">
                  <a:moveTo>
                    <a:pt x="0" y="86233"/>
                  </a:moveTo>
                  <a:cubicBezTo>
                    <a:pt x="0" y="38608"/>
                    <a:pt x="38608" y="0"/>
                    <a:pt x="86233" y="0"/>
                  </a:cubicBezTo>
                  <a:lnTo>
                    <a:pt x="1800270" y="0"/>
                  </a:lnTo>
                  <a:cubicBezTo>
                    <a:pt x="1847895" y="0"/>
                    <a:pt x="1886503" y="38608"/>
                    <a:pt x="1886503" y="86233"/>
                  </a:cubicBezTo>
                  <a:lnTo>
                    <a:pt x="1886503" y="776097"/>
                  </a:lnTo>
                  <a:cubicBezTo>
                    <a:pt x="1886503" y="823722"/>
                    <a:pt x="1847895" y="862330"/>
                    <a:pt x="1800270" y="862330"/>
                  </a:cubicBezTo>
                  <a:lnTo>
                    <a:pt x="86233" y="862330"/>
                  </a:lnTo>
                  <a:cubicBezTo>
                    <a:pt x="38608" y="862330"/>
                    <a:pt x="0" y="823722"/>
                    <a:pt x="0" y="776097"/>
                  </a:cubicBezTo>
                  <a:lnTo>
                    <a:pt x="0" y="86233"/>
                  </a:lnTo>
                  <a:close/>
                </a:path>
              </a:pathLst>
            </a:custGeom>
          </p:spPr>
          <p:style>
            <a:lnRef idx="1">
              <a:schemeClr val="accent3"/>
            </a:lnRef>
            <a:fillRef idx="3">
              <a:schemeClr val="accent3"/>
            </a:fillRef>
            <a:effectRef idx="2">
              <a:schemeClr val="accent3"/>
            </a:effectRef>
            <a:fontRef idx="minor">
              <a:schemeClr val="lt1"/>
            </a:fontRef>
          </p:style>
          <p:txBody>
            <a:bodyPr spcFirstLastPara="0" vert="horz" wrap="square" lIns="91440" tIns="91440" rIns="91440" bIns="91440" numCol="1" spcCol="1270" anchor="ctr" anchorCtr="0">
              <a:noAutofit/>
            </a:bodyPr>
            <a:lstStyle/>
            <a:p>
              <a:pPr lvl="0" algn="ctr" defTabSz="1289050">
                <a:lnSpc>
                  <a:spcPct val="90000"/>
                </a:lnSpc>
                <a:spcBef>
                  <a:spcPct val="0"/>
                </a:spcBef>
                <a:spcAft>
                  <a:spcPct val="35000"/>
                </a:spcAft>
              </a:pPr>
              <a:r>
                <a:rPr lang="en-US" sz="1400" b="1" kern="1200" dirty="0" smtClean="0"/>
                <a:t>C3</a:t>
              </a:r>
              <a:endParaRPr lang="en-US" sz="1400" b="1" kern="1200" dirty="0"/>
            </a:p>
          </p:txBody>
        </p:sp>
        <p:sp>
          <p:nvSpPr>
            <p:cNvPr id="13" name="Rectangle 12"/>
            <p:cNvSpPr/>
            <p:nvPr/>
          </p:nvSpPr>
          <p:spPr>
            <a:xfrm>
              <a:off x="7712819" y="2881443"/>
              <a:ext cx="1048110" cy="338554"/>
            </a:xfrm>
            <a:prstGeom prst="rect">
              <a:avLst/>
            </a:prstGeom>
            <a:noFill/>
          </p:spPr>
          <p:txBody>
            <a:bodyPr wrap="square" lIns="91440" tIns="45720" rIns="91440" bIns="45720">
              <a:spAutoFit/>
            </a:bodyPr>
            <a:lstStyle/>
            <a:p>
              <a:pPr algn="ctr"/>
              <a:r>
                <a:rPr lang="en-US" sz="1600" b="1" cap="none" spc="0" dirty="0" smtClean="0">
                  <a:ln w="10160">
                    <a:solidFill>
                      <a:schemeClr val="tx2"/>
                    </a:solidFill>
                    <a:prstDash val="solid"/>
                  </a:ln>
                  <a:solidFill>
                    <a:schemeClr val="tx2"/>
                  </a:solidFill>
                  <a:effectLst>
                    <a:outerShdw blurRad="38100" dist="22860" dir="5400000" algn="tl" rotWithShape="0">
                      <a:srgbClr val="000000">
                        <a:alpha val="30000"/>
                      </a:srgbClr>
                    </a:outerShdw>
                  </a:effectLst>
                </a:rPr>
                <a:t>2019</a:t>
              </a:r>
              <a:endParaRPr lang="en-US" sz="1600" b="1" cap="none" spc="0" dirty="0">
                <a:ln w="10160">
                  <a:solidFill>
                    <a:schemeClr val="tx2"/>
                  </a:solidFill>
                  <a:prstDash val="solid"/>
                </a:ln>
                <a:solidFill>
                  <a:schemeClr val="tx2"/>
                </a:solidFill>
                <a:effectLst>
                  <a:outerShdw blurRad="38100" dist="22860" dir="5400000" algn="tl" rotWithShape="0">
                    <a:srgbClr val="000000">
                      <a:alpha val="30000"/>
                    </a:srgbClr>
                  </a:outerShdw>
                </a:effectLst>
              </a:endParaRPr>
            </a:p>
          </p:txBody>
        </p:sp>
        <p:sp>
          <p:nvSpPr>
            <p:cNvPr id="14" name="Rectangle 13"/>
            <p:cNvSpPr/>
            <p:nvPr/>
          </p:nvSpPr>
          <p:spPr bwMode="auto">
            <a:xfrm>
              <a:off x="7779674" y="3594277"/>
              <a:ext cx="914400" cy="1371600"/>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800" b="0" i="1" u="none" strike="noStrike" cap="none" normalizeH="0" baseline="0" dirty="0" smtClean="0">
                  <a:ln>
                    <a:noFill/>
                  </a:ln>
                  <a:solidFill>
                    <a:schemeClr val="bg1"/>
                  </a:solidFill>
                  <a:effectLst/>
                </a:rPr>
                <a:t>Next generation HPC</a:t>
              </a:r>
            </a:p>
          </p:txBody>
        </p:sp>
        <p:pic>
          <p:nvPicPr>
            <p:cNvPr id="15" name="Content Placeholder 3"/>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5859643" y="3594276"/>
              <a:ext cx="914400" cy="1380744"/>
            </a:xfrm>
            <a:prstGeom prst="rect">
              <a:avLst/>
            </a:prstGeom>
            <a:effectLst/>
          </p:spPr>
        </p:pic>
        <p:sp>
          <p:nvSpPr>
            <p:cNvPr id="19" name="TextBox 18"/>
            <p:cNvSpPr txBox="1"/>
            <p:nvPr/>
          </p:nvSpPr>
          <p:spPr>
            <a:xfrm>
              <a:off x="7797234" y="4769760"/>
              <a:ext cx="879280" cy="215444"/>
            </a:xfrm>
            <a:prstGeom prst="rect">
              <a:avLst/>
            </a:prstGeom>
            <a:noFill/>
          </p:spPr>
          <p:txBody>
            <a:bodyPr wrap="square" rtlCol="0">
              <a:spAutoFit/>
            </a:bodyPr>
            <a:lstStyle/>
            <a:p>
              <a:pPr algn="ctr"/>
              <a:r>
                <a:rPr lang="en-US" sz="800" dirty="0" smtClean="0">
                  <a:solidFill>
                    <a:schemeClr val="bg1"/>
                  </a:solidFill>
                </a:rPr>
                <a:t>Lab Funded</a:t>
              </a:r>
              <a:endParaRPr lang="en-US" sz="800" dirty="0">
                <a:solidFill>
                  <a:schemeClr val="bg1"/>
                </a:solidFill>
              </a:endParaRPr>
            </a:p>
          </p:txBody>
        </p:sp>
        <p:pic>
          <p:nvPicPr>
            <p:cNvPr id="3078" name="Picture 6" descr="Image result for high performance computing">
              <a:hlinkClick r:id="rId5"/>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42545"/>
            <a:stretch/>
          </p:blipFill>
          <p:spPr bwMode="auto">
            <a:xfrm>
              <a:off x="7871114" y="3912559"/>
              <a:ext cx="731520" cy="868342"/>
            </a:xfrm>
            <a:prstGeom prst="rect">
              <a:avLst/>
            </a:prstGeom>
            <a:noFill/>
            <a:extLst>
              <a:ext uri="{909E8E84-426E-40DD-AFC4-6F175D3DCCD1}">
                <a14:hiddenFill xmlns:a14="http://schemas.microsoft.com/office/drawing/2010/main">
                  <a:solidFill>
                    <a:srgbClr val="FFFFFF"/>
                  </a:solidFill>
                </a14:hiddenFill>
              </a:ext>
            </a:extLst>
          </p:spPr>
        </p:pic>
      </p:grpSp>
      <p:sp>
        <p:nvSpPr>
          <p:cNvPr id="35" name="TextBox 34"/>
          <p:cNvSpPr txBox="1"/>
          <p:nvPr/>
        </p:nvSpPr>
        <p:spPr>
          <a:xfrm>
            <a:off x="6571244" y="5547831"/>
            <a:ext cx="633507" cy="369332"/>
          </a:xfrm>
          <a:prstGeom prst="rect">
            <a:avLst/>
          </a:prstGeom>
          <a:noFill/>
        </p:spPr>
        <p:txBody>
          <a:bodyPr wrap="none" rtlCol="0">
            <a:spAutoFit/>
          </a:bodyPr>
          <a:lstStyle/>
          <a:p>
            <a:r>
              <a:rPr lang="en-US" b="1" dirty="0" smtClean="0">
                <a:ln w="12700" cmpd="sng">
                  <a:solidFill>
                    <a:schemeClr val="accent3">
                      <a:lumMod val="50000"/>
                    </a:schemeClr>
                  </a:solidFill>
                  <a:prstDash val="solid"/>
                </a:ln>
                <a:solidFill>
                  <a:schemeClr val="tx2"/>
                </a:solidFill>
                <a:latin typeface="+mn-lt"/>
              </a:rPr>
              <a:t>$2M</a:t>
            </a:r>
            <a:endParaRPr lang="en-US" b="1" dirty="0">
              <a:ln w="12700" cmpd="sng">
                <a:solidFill>
                  <a:schemeClr val="accent3">
                    <a:lumMod val="50000"/>
                  </a:schemeClr>
                </a:solidFill>
                <a:prstDash val="solid"/>
              </a:ln>
              <a:solidFill>
                <a:schemeClr val="tx2"/>
              </a:solidFill>
              <a:latin typeface="+mn-lt"/>
            </a:endParaRPr>
          </a:p>
        </p:txBody>
      </p:sp>
      <p:sp>
        <p:nvSpPr>
          <p:cNvPr id="36" name="Rectangle 35"/>
          <p:cNvSpPr/>
          <p:nvPr/>
        </p:nvSpPr>
        <p:spPr>
          <a:xfrm>
            <a:off x="7299789" y="5563220"/>
            <a:ext cx="1448633" cy="338554"/>
          </a:xfrm>
          <a:prstGeom prst="rect">
            <a:avLst/>
          </a:prstGeom>
        </p:spPr>
        <p:txBody>
          <a:bodyPr wrap="square">
            <a:spAutoFit/>
          </a:bodyPr>
          <a:lstStyle/>
          <a:p>
            <a:r>
              <a:rPr lang="en-US" sz="1600" b="1" dirty="0" smtClean="0">
                <a:solidFill>
                  <a:schemeClr val="tx1">
                    <a:lumMod val="75000"/>
                    <a:lumOff val="25000"/>
                  </a:schemeClr>
                </a:solidFill>
                <a:latin typeface="+mn-lt"/>
                <a:cs typeface="Arial"/>
              </a:rPr>
              <a:t>FY17</a:t>
            </a:r>
            <a:endParaRPr lang="en-US" sz="1600" b="1" dirty="0">
              <a:solidFill>
                <a:schemeClr val="tx1">
                  <a:lumMod val="75000"/>
                  <a:lumOff val="25000"/>
                </a:schemeClr>
              </a:solidFill>
              <a:latin typeface="+mn-lt"/>
            </a:endParaRPr>
          </a:p>
        </p:txBody>
      </p:sp>
      <p:sp>
        <p:nvSpPr>
          <p:cNvPr id="37" name="TextBox 36"/>
          <p:cNvSpPr txBox="1"/>
          <p:nvPr/>
        </p:nvSpPr>
        <p:spPr>
          <a:xfrm>
            <a:off x="5933274" y="5918790"/>
            <a:ext cx="1287532" cy="369332"/>
          </a:xfrm>
          <a:prstGeom prst="rect">
            <a:avLst/>
          </a:prstGeom>
          <a:noFill/>
        </p:spPr>
        <p:txBody>
          <a:bodyPr wrap="none" rtlCol="0">
            <a:spAutoFit/>
          </a:bodyPr>
          <a:lstStyle/>
          <a:p>
            <a:pPr algn="r"/>
            <a:r>
              <a:rPr lang="en-US" b="1" dirty="0" smtClean="0">
                <a:ln w="12700" cmpd="sng">
                  <a:solidFill>
                    <a:schemeClr val="accent3">
                      <a:lumMod val="50000"/>
                    </a:schemeClr>
                  </a:solidFill>
                  <a:prstDash val="solid"/>
                </a:ln>
                <a:solidFill>
                  <a:schemeClr val="tx2"/>
                </a:solidFill>
                <a:latin typeface="+mn-lt"/>
              </a:rPr>
              <a:t>1 Petaflo</a:t>
            </a:r>
            <a:r>
              <a:rPr lang="en-US" b="1" dirty="0" smtClean="0">
                <a:ln w="12700" cmpd="sng">
                  <a:solidFill>
                    <a:schemeClr val="accent3">
                      <a:lumMod val="50000"/>
                    </a:schemeClr>
                  </a:solidFill>
                  <a:prstDash val="solid"/>
                </a:ln>
                <a:solidFill>
                  <a:schemeClr val="tx2"/>
                </a:solidFill>
              </a:rPr>
              <a:t>p</a:t>
            </a:r>
            <a:endParaRPr lang="en-US" b="1" dirty="0">
              <a:ln w="12700" cmpd="sng">
                <a:solidFill>
                  <a:schemeClr val="accent3">
                    <a:lumMod val="50000"/>
                  </a:schemeClr>
                </a:solidFill>
                <a:prstDash val="solid"/>
              </a:ln>
              <a:solidFill>
                <a:schemeClr val="tx2"/>
              </a:solidFill>
              <a:latin typeface="+mn-lt"/>
            </a:endParaRPr>
          </a:p>
        </p:txBody>
      </p:sp>
      <p:cxnSp>
        <p:nvCxnSpPr>
          <p:cNvPr id="38" name="Straight Connector 37"/>
          <p:cNvCxnSpPr/>
          <p:nvPr/>
        </p:nvCxnSpPr>
        <p:spPr bwMode="auto">
          <a:xfrm>
            <a:off x="7281754" y="5546318"/>
            <a:ext cx="0" cy="731520"/>
          </a:xfrm>
          <a:prstGeom prst="line">
            <a:avLst/>
          </a:prstGeom>
          <a:ln>
            <a:headEnd type="none" w="med" len="med"/>
            <a:tailEnd type="none" w="med" len="med"/>
          </a:ln>
        </p:spPr>
        <p:style>
          <a:lnRef idx="2">
            <a:schemeClr val="accent4"/>
          </a:lnRef>
          <a:fillRef idx="0">
            <a:schemeClr val="accent4"/>
          </a:fillRef>
          <a:effectRef idx="1">
            <a:schemeClr val="accent4"/>
          </a:effectRef>
          <a:fontRef idx="minor">
            <a:schemeClr val="tx1"/>
          </a:fontRef>
        </p:style>
      </p:cxnSp>
      <p:cxnSp>
        <p:nvCxnSpPr>
          <p:cNvPr id="39" name="Straight Connector 38"/>
          <p:cNvCxnSpPr/>
          <p:nvPr/>
        </p:nvCxnSpPr>
        <p:spPr bwMode="auto">
          <a:xfrm flipH="1" flipV="1">
            <a:off x="6303065" y="5865474"/>
            <a:ext cx="873802" cy="7154"/>
          </a:xfrm>
          <a:prstGeom prst="line">
            <a:avLst/>
          </a:prstGeom>
          <a:ln w="12700">
            <a:headEnd type="none" w="med" len="med"/>
            <a:tailEnd type="none" w="med" len="med"/>
          </a:ln>
        </p:spPr>
        <p:style>
          <a:lnRef idx="2">
            <a:schemeClr val="accent4"/>
          </a:lnRef>
          <a:fillRef idx="0">
            <a:schemeClr val="accent4"/>
          </a:fillRef>
          <a:effectRef idx="1">
            <a:schemeClr val="accent4"/>
          </a:effectRef>
          <a:fontRef idx="minor">
            <a:schemeClr val="tx1"/>
          </a:fontRef>
        </p:style>
      </p:cxnSp>
      <p:sp>
        <p:nvSpPr>
          <p:cNvPr id="29" name="Rectangle 28"/>
          <p:cNvSpPr/>
          <p:nvPr/>
        </p:nvSpPr>
        <p:spPr>
          <a:xfrm>
            <a:off x="5613693" y="4974475"/>
            <a:ext cx="3209452" cy="584775"/>
          </a:xfrm>
          <a:prstGeom prst="rect">
            <a:avLst/>
          </a:prstGeom>
        </p:spPr>
        <p:txBody>
          <a:bodyPr wrap="square">
            <a:spAutoFit/>
          </a:bodyPr>
          <a:lstStyle/>
          <a:p>
            <a:pPr algn="ctr"/>
            <a:r>
              <a:rPr lang="en-US" sz="1600" b="1" dirty="0" smtClean="0">
                <a:solidFill>
                  <a:schemeClr val="tx1">
                    <a:lumMod val="75000"/>
                    <a:lumOff val="25000"/>
                  </a:schemeClr>
                </a:solidFill>
                <a:latin typeface="+mn-lt"/>
                <a:cs typeface="Arial"/>
              </a:rPr>
              <a:t>Falcon Life Expansion Investment</a:t>
            </a:r>
            <a:endParaRPr lang="en-US" sz="1600" b="1" dirty="0">
              <a:solidFill>
                <a:schemeClr val="tx1">
                  <a:lumMod val="75000"/>
                  <a:lumOff val="25000"/>
                </a:schemeClr>
              </a:solidFill>
              <a:latin typeface="+mn-lt"/>
            </a:endParaRPr>
          </a:p>
        </p:txBody>
      </p:sp>
    </p:spTree>
    <p:extLst>
      <p:ext uri="{BB962C8B-B14F-4D97-AF65-F5344CB8AC3E}">
        <p14:creationId xmlns:p14="http://schemas.microsoft.com/office/powerpoint/2010/main" val="3679587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3" y="878053"/>
            <a:ext cx="8231187" cy="323165"/>
          </a:xfrm>
        </p:spPr>
        <p:txBody>
          <a:bodyPr/>
          <a:lstStyle/>
          <a:p>
            <a:r>
              <a:rPr lang="en-US" dirty="0" smtClean="0"/>
              <a:t>C3 and CIC Progress Report</a:t>
            </a:r>
            <a:endParaRPr lang="en-US" dirty="0"/>
          </a:p>
        </p:txBody>
      </p:sp>
      <p:sp>
        <p:nvSpPr>
          <p:cNvPr id="4" name="Slide Number Placeholder 3"/>
          <p:cNvSpPr>
            <a:spLocks noGrp="1"/>
          </p:cNvSpPr>
          <p:nvPr>
            <p:ph type="sldNum" sz="quarter" idx="11"/>
          </p:nvPr>
        </p:nvSpPr>
        <p:spPr/>
        <p:txBody>
          <a:bodyPr/>
          <a:lstStyle/>
          <a:p>
            <a:fld id="{5F868368-EC15-444D-9EFB-42436E21986C}" type="slidenum">
              <a:rPr lang="en-US" smtClean="0"/>
              <a:t>9</a:t>
            </a:fld>
            <a:endParaRPr lang="en-US"/>
          </a:p>
        </p:txBody>
      </p:sp>
      <p:sp>
        <p:nvSpPr>
          <p:cNvPr id="9" name="Content Placeholder 2"/>
          <p:cNvSpPr txBox="1">
            <a:spLocks/>
          </p:cNvSpPr>
          <p:nvPr/>
        </p:nvSpPr>
        <p:spPr bwMode="auto">
          <a:xfrm>
            <a:off x="310056" y="1346761"/>
            <a:ext cx="4297680" cy="1966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marL="230188" indent="-230188" algn="l" rtl="0" eaLnBrk="1" fontAlgn="base" hangingPunct="1">
              <a:lnSpc>
                <a:spcPct val="85000"/>
              </a:lnSpc>
              <a:spcBef>
                <a:spcPct val="40000"/>
              </a:spcBef>
              <a:spcAft>
                <a:spcPct val="0"/>
              </a:spcAft>
              <a:buClr>
                <a:schemeClr val="accent2"/>
              </a:buClr>
              <a:buChar char="•"/>
              <a:defRPr sz="2000" b="1">
                <a:solidFill>
                  <a:schemeClr val="tx1"/>
                </a:solidFill>
                <a:latin typeface="+mn-lt"/>
                <a:ea typeface="ＭＳ Ｐゴシック" charset="0"/>
                <a:cs typeface="+mn-cs"/>
              </a:defRPr>
            </a:lvl1pPr>
            <a:lvl2pPr marL="574675" indent="-234950" algn="l" rtl="0" eaLnBrk="1" fontAlgn="base" hangingPunct="1">
              <a:lnSpc>
                <a:spcPct val="85000"/>
              </a:lnSpc>
              <a:spcBef>
                <a:spcPct val="20000"/>
              </a:spcBef>
              <a:spcAft>
                <a:spcPct val="0"/>
              </a:spcAft>
              <a:buClr>
                <a:schemeClr val="accent2"/>
              </a:buClr>
              <a:buFont typeface="Times New Roman" charset="0"/>
              <a:buChar char="–"/>
              <a:defRPr sz="1800">
                <a:solidFill>
                  <a:schemeClr val="tx1"/>
                </a:solidFill>
                <a:latin typeface="+mn-lt"/>
                <a:ea typeface="ＭＳ Ｐゴシック" charset="0"/>
              </a:defRPr>
            </a:lvl2pPr>
            <a:lvl3pPr marL="863600" indent="-176213" algn="l" rtl="0" eaLnBrk="1" fontAlgn="base" hangingPunct="1">
              <a:lnSpc>
                <a:spcPct val="85000"/>
              </a:lnSpc>
              <a:spcBef>
                <a:spcPct val="20000"/>
              </a:spcBef>
              <a:spcAft>
                <a:spcPct val="0"/>
              </a:spcAft>
              <a:buClr>
                <a:schemeClr val="accent2"/>
              </a:buClr>
              <a:buChar char="•"/>
              <a:defRPr sz="1800">
                <a:solidFill>
                  <a:schemeClr val="tx1"/>
                </a:solidFill>
                <a:latin typeface="+mn-lt"/>
                <a:ea typeface="ＭＳ Ｐゴシック" charset="0"/>
              </a:defRPr>
            </a:lvl3pPr>
            <a:lvl4pPr marL="1600200" indent="-228600" algn="l" rtl="0" eaLnBrk="1" fontAlgn="base" hangingPunct="1">
              <a:lnSpc>
                <a:spcPct val="85000"/>
              </a:lnSpc>
              <a:spcBef>
                <a:spcPct val="20000"/>
              </a:spcBef>
              <a:spcAft>
                <a:spcPct val="0"/>
              </a:spcAft>
              <a:buClr>
                <a:schemeClr val="accent2"/>
              </a:buClr>
              <a:buFont typeface="Times New Roman" charset="0"/>
              <a:buChar char="–"/>
              <a:defRPr sz="1800">
                <a:solidFill>
                  <a:schemeClr val="tx1"/>
                </a:solidFill>
                <a:latin typeface="+mn-lt"/>
                <a:ea typeface="ＭＳ Ｐゴシック" charset="0"/>
              </a:defRPr>
            </a:lvl4pPr>
            <a:lvl5pPr marL="2057400" indent="-228600" algn="l" rtl="0" eaLnBrk="1" fontAlgn="base" hangingPunct="1">
              <a:lnSpc>
                <a:spcPct val="85000"/>
              </a:lnSpc>
              <a:spcBef>
                <a:spcPct val="20000"/>
              </a:spcBef>
              <a:spcAft>
                <a:spcPct val="0"/>
              </a:spcAft>
              <a:buClr>
                <a:schemeClr val="accent2"/>
              </a:buClr>
              <a:buChar char="•"/>
              <a:defRPr sz="1800">
                <a:solidFill>
                  <a:schemeClr val="tx1"/>
                </a:solidFill>
                <a:latin typeface="+mn-lt"/>
                <a:ea typeface="ＭＳ Ｐゴシック" charset="0"/>
              </a:defRPr>
            </a:lvl5pPr>
            <a:lvl6pPr marL="2514600" indent="-228600" algn="l" rtl="0" eaLnBrk="1" fontAlgn="base" hangingPunct="1">
              <a:lnSpc>
                <a:spcPct val="85000"/>
              </a:lnSpc>
              <a:spcBef>
                <a:spcPct val="20000"/>
              </a:spcBef>
              <a:spcAft>
                <a:spcPct val="0"/>
              </a:spcAft>
              <a:buClr>
                <a:srgbClr val="FF6600"/>
              </a:buClr>
              <a:buChar char="•"/>
              <a:defRPr sz="2000">
                <a:solidFill>
                  <a:schemeClr val="tx1"/>
                </a:solidFill>
                <a:latin typeface="+mn-lt"/>
              </a:defRPr>
            </a:lvl6pPr>
            <a:lvl7pPr marL="2971800" indent="-228600" algn="l" rtl="0" eaLnBrk="1" fontAlgn="base" hangingPunct="1">
              <a:lnSpc>
                <a:spcPct val="85000"/>
              </a:lnSpc>
              <a:spcBef>
                <a:spcPct val="20000"/>
              </a:spcBef>
              <a:spcAft>
                <a:spcPct val="0"/>
              </a:spcAft>
              <a:buClr>
                <a:srgbClr val="FF6600"/>
              </a:buClr>
              <a:buChar char="•"/>
              <a:defRPr sz="2000">
                <a:solidFill>
                  <a:schemeClr val="tx1"/>
                </a:solidFill>
                <a:latin typeface="+mn-lt"/>
              </a:defRPr>
            </a:lvl7pPr>
            <a:lvl8pPr marL="3429000" indent="-228600" algn="l" rtl="0" eaLnBrk="1" fontAlgn="base" hangingPunct="1">
              <a:lnSpc>
                <a:spcPct val="85000"/>
              </a:lnSpc>
              <a:spcBef>
                <a:spcPct val="20000"/>
              </a:spcBef>
              <a:spcAft>
                <a:spcPct val="0"/>
              </a:spcAft>
              <a:buClr>
                <a:srgbClr val="FF6600"/>
              </a:buClr>
              <a:buChar char="•"/>
              <a:defRPr sz="2000">
                <a:solidFill>
                  <a:schemeClr val="tx1"/>
                </a:solidFill>
                <a:latin typeface="+mn-lt"/>
              </a:defRPr>
            </a:lvl8pPr>
            <a:lvl9pPr marL="3886200" indent="-228600" algn="l" rtl="0" eaLnBrk="1" fontAlgn="base" hangingPunct="1">
              <a:lnSpc>
                <a:spcPct val="85000"/>
              </a:lnSpc>
              <a:spcBef>
                <a:spcPct val="20000"/>
              </a:spcBef>
              <a:spcAft>
                <a:spcPct val="0"/>
              </a:spcAft>
              <a:buClr>
                <a:srgbClr val="FF6600"/>
              </a:buClr>
              <a:buChar char="•"/>
              <a:defRPr sz="2000">
                <a:solidFill>
                  <a:schemeClr val="tx1"/>
                </a:solidFill>
                <a:latin typeface="+mn-lt"/>
              </a:defRPr>
            </a:lvl9pPr>
          </a:lstStyle>
          <a:p>
            <a:pPr>
              <a:lnSpc>
                <a:spcPct val="100000"/>
              </a:lnSpc>
              <a:spcBef>
                <a:spcPts val="0"/>
              </a:spcBef>
              <a:spcAft>
                <a:spcPts val="600"/>
              </a:spcAft>
            </a:pPr>
            <a:r>
              <a:rPr lang="en-US" sz="1800" kern="0" dirty="0" smtClean="0"/>
              <a:t>Key progress areas:</a:t>
            </a:r>
          </a:p>
          <a:p>
            <a:pPr marL="457200" lvl="1">
              <a:lnSpc>
                <a:spcPct val="100000"/>
              </a:lnSpc>
              <a:spcBef>
                <a:spcPts val="0"/>
              </a:spcBef>
              <a:spcAft>
                <a:spcPts val="600"/>
              </a:spcAft>
            </a:pPr>
            <a:r>
              <a:rPr lang="en-US" sz="1700" kern="0" dirty="0" smtClean="0"/>
              <a:t>Design is approximately 70% complete.</a:t>
            </a:r>
          </a:p>
          <a:p>
            <a:pPr marL="457200" lvl="1">
              <a:lnSpc>
                <a:spcPct val="100000"/>
              </a:lnSpc>
              <a:spcBef>
                <a:spcPts val="0"/>
              </a:spcBef>
              <a:spcAft>
                <a:spcPts val="600"/>
              </a:spcAft>
            </a:pPr>
            <a:r>
              <a:rPr lang="en-US" sz="1700" kern="0" dirty="0" smtClean="0"/>
              <a:t>JE Dunn and Engineered Structures, Inc. (Joint Venture) selected as construction manager.</a:t>
            </a:r>
          </a:p>
          <a:p>
            <a:pPr marL="457200" lvl="1">
              <a:lnSpc>
                <a:spcPct val="100000"/>
              </a:lnSpc>
              <a:spcBef>
                <a:spcPts val="0"/>
              </a:spcBef>
              <a:spcAft>
                <a:spcPts val="600"/>
              </a:spcAft>
            </a:pPr>
            <a:r>
              <a:rPr lang="en-US" sz="1700" kern="0" dirty="0" smtClean="0"/>
              <a:t>Lease negotiations nearing completion.</a:t>
            </a:r>
          </a:p>
          <a:p>
            <a:pPr marL="457200" lvl="1">
              <a:lnSpc>
                <a:spcPct val="100000"/>
              </a:lnSpc>
              <a:spcBef>
                <a:spcPts val="0"/>
              </a:spcBef>
              <a:spcAft>
                <a:spcPts val="600"/>
              </a:spcAft>
              <a:buNone/>
            </a:pPr>
            <a:endParaRPr lang="en-US" sz="1700" b="0" kern="0" dirty="0"/>
          </a:p>
        </p:txBody>
      </p:sp>
      <p:sp>
        <p:nvSpPr>
          <p:cNvPr id="10" name="Content Placeholder 2"/>
          <p:cNvSpPr txBox="1">
            <a:spLocks/>
          </p:cNvSpPr>
          <p:nvPr/>
        </p:nvSpPr>
        <p:spPr bwMode="auto">
          <a:xfrm>
            <a:off x="4613114" y="1346761"/>
            <a:ext cx="4297680" cy="1315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marL="230188" indent="-230188" algn="l" rtl="0" eaLnBrk="1" fontAlgn="base" hangingPunct="1">
              <a:lnSpc>
                <a:spcPct val="85000"/>
              </a:lnSpc>
              <a:spcBef>
                <a:spcPct val="40000"/>
              </a:spcBef>
              <a:spcAft>
                <a:spcPct val="0"/>
              </a:spcAft>
              <a:buClr>
                <a:schemeClr val="accent2"/>
              </a:buClr>
              <a:buChar char="•"/>
              <a:defRPr sz="2000" b="1">
                <a:solidFill>
                  <a:schemeClr val="tx1"/>
                </a:solidFill>
                <a:latin typeface="+mn-lt"/>
                <a:ea typeface="ＭＳ Ｐゴシック" charset="0"/>
                <a:cs typeface="+mn-cs"/>
              </a:defRPr>
            </a:lvl1pPr>
            <a:lvl2pPr marL="574675" indent="-234950" algn="l" rtl="0" eaLnBrk="1" fontAlgn="base" hangingPunct="1">
              <a:lnSpc>
                <a:spcPct val="85000"/>
              </a:lnSpc>
              <a:spcBef>
                <a:spcPct val="20000"/>
              </a:spcBef>
              <a:spcAft>
                <a:spcPct val="0"/>
              </a:spcAft>
              <a:buClr>
                <a:schemeClr val="accent2"/>
              </a:buClr>
              <a:buFont typeface="Times New Roman" charset="0"/>
              <a:buChar char="–"/>
              <a:defRPr sz="1800">
                <a:solidFill>
                  <a:schemeClr val="tx1"/>
                </a:solidFill>
                <a:latin typeface="+mn-lt"/>
                <a:ea typeface="ＭＳ Ｐゴシック" charset="0"/>
              </a:defRPr>
            </a:lvl2pPr>
            <a:lvl3pPr marL="863600" indent="-176213" algn="l" rtl="0" eaLnBrk="1" fontAlgn="base" hangingPunct="1">
              <a:lnSpc>
                <a:spcPct val="85000"/>
              </a:lnSpc>
              <a:spcBef>
                <a:spcPct val="20000"/>
              </a:spcBef>
              <a:spcAft>
                <a:spcPct val="0"/>
              </a:spcAft>
              <a:buClr>
                <a:schemeClr val="accent2"/>
              </a:buClr>
              <a:buChar char="•"/>
              <a:defRPr sz="1800">
                <a:solidFill>
                  <a:schemeClr val="tx1"/>
                </a:solidFill>
                <a:latin typeface="+mn-lt"/>
                <a:ea typeface="ＭＳ Ｐゴシック" charset="0"/>
              </a:defRPr>
            </a:lvl3pPr>
            <a:lvl4pPr marL="1600200" indent="-228600" algn="l" rtl="0" eaLnBrk="1" fontAlgn="base" hangingPunct="1">
              <a:lnSpc>
                <a:spcPct val="85000"/>
              </a:lnSpc>
              <a:spcBef>
                <a:spcPct val="20000"/>
              </a:spcBef>
              <a:spcAft>
                <a:spcPct val="0"/>
              </a:spcAft>
              <a:buClr>
                <a:schemeClr val="accent2"/>
              </a:buClr>
              <a:buFont typeface="Times New Roman" charset="0"/>
              <a:buChar char="–"/>
              <a:defRPr sz="1800">
                <a:solidFill>
                  <a:schemeClr val="tx1"/>
                </a:solidFill>
                <a:latin typeface="+mn-lt"/>
                <a:ea typeface="ＭＳ Ｐゴシック" charset="0"/>
              </a:defRPr>
            </a:lvl4pPr>
            <a:lvl5pPr marL="2057400" indent="-228600" algn="l" rtl="0" eaLnBrk="1" fontAlgn="base" hangingPunct="1">
              <a:lnSpc>
                <a:spcPct val="85000"/>
              </a:lnSpc>
              <a:spcBef>
                <a:spcPct val="20000"/>
              </a:spcBef>
              <a:spcAft>
                <a:spcPct val="0"/>
              </a:spcAft>
              <a:buClr>
                <a:schemeClr val="accent2"/>
              </a:buClr>
              <a:buChar char="•"/>
              <a:defRPr sz="1800">
                <a:solidFill>
                  <a:schemeClr val="tx1"/>
                </a:solidFill>
                <a:latin typeface="+mn-lt"/>
                <a:ea typeface="ＭＳ Ｐゴシック" charset="0"/>
              </a:defRPr>
            </a:lvl5pPr>
            <a:lvl6pPr marL="2514600" indent="-228600" algn="l" rtl="0" eaLnBrk="1" fontAlgn="base" hangingPunct="1">
              <a:lnSpc>
                <a:spcPct val="85000"/>
              </a:lnSpc>
              <a:spcBef>
                <a:spcPct val="20000"/>
              </a:spcBef>
              <a:spcAft>
                <a:spcPct val="0"/>
              </a:spcAft>
              <a:buClr>
                <a:srgbClr val="FF6600"/>
              </a:buClr>
              <a:buChar char="•"/>
              <a:defRPr sz="2000">
                <a:solidFill>
                  <a:schemeClr val="tx1"/>
                </a:solidFill>
                <a:latin typeface="+mn-lt"/>
              </a:defRPr>
            </a:lvl6pPr>
            <a:lvl7pPr marL="2971800" indent="-228600" algn="l" rtl="0" eaLnBrk="1" fontAlgn="base" hangingPunct="1">
              <a:lnSpc>
                <a:spcPct val="85000"/>
              </a:lnSpc>
              <a:spcBef>
                <a:spcPct val="20000"/>
              </a:spcBef>
              <a:spcAft>
                <a:spcPct val="0"/>
              </a:spcAft>
              <a:buClr>
                <a:srgbClr val="FF6600"/>
              </a:buClr>
              <a:buChar char="•"/>
              <a:defRPr sz="2000">
                <a:solidFill>
                  <a:schemeClr val="tx1"/>
                </a:solidFill>
                <a:latin typeface="+mn-lt"/>
              </a:defRPr>
            </a:lvl7pPr>
            <a:lvl8pPr marL="3429000" indent="-228600" algn="l" rtl="0" eaLnBrk="1" fontAlgn="base" hangingPunct="1">
              <a:lnSpc>
                <a:spcPct val="85000"/>
              </a:lnSpc>
              <a:spcBef>
                <a:spcPct val="20000"/>
              </a:spcBef>
              <a:spcAft>
                <a:spcPct val="0"/>
              </a:spcAft>
              <a:buClr>
                <a:srgbClr val="FF6600"/>
              </a:buClr>
              <a:buChar char="•"/>
              <a:defRPr sz="2000">
                <a:solidFill>
                  <a:schemeClr val="tx1"/>
                </a:solidFill>
                <a:latin typeface="+mn-lt"/>
              </a:defRPr>
            </a:lvl8pPr>
            <a:lvl9pPr marL="3886200" indent="-228600" algn="l" rtl="0" eaLnBrk="1" fontAlgn="base" hangingPunct="1">
              <a:lnSpc>
                <a:spcPct val="85000"/>
              </a:lnSpc>
              <a:spcBef>
                <a:spcPct val="20000"/>
              </a:spcBef>
              <a:spcAft>
                <a:spcPct val="0"/>
              </a:spcAft>
              <a:buClr>
                <a:srgbClr val="FF6600"/>
              </a:buClr>
              <a:buChar char="•"/>
              <a:defRPr sz="2000">
                <a:solidFill>
                  <a:schemeClr val="tx1"/>
                </a:solidFill>
                <a:latin typeface="+mn-lt"/>
              </a:defRPr>
            </a:lvl9pPr>
          </a:lstStyle>
          <a:p>
            <a:pPr>
              <a:lnSpc>
                <a:spcPct val="100000"/>
              </a:lnSpc>
              <a:spcBef>
                <a:spcPts val="0"/>
              </a:spcBef>
              <a:spcAft>
                <a:spcPts val="600"/>
              </a:spcAft>
            </a:pPr>
            <a:r>
              <a:rPr lang="en-US" sz="1800" kern="0" dirty="0" smtClean="0"/>
              <a:t>Key near term tasks:</a:t>
            </a:r>
            <a:endParaRPr lang="en-US" sz="1800" kern="0" dirty="0"/>
          </a:p>
          <a:p>
            <a:pPr marL="457200" lvl="1">
              <a:lnSpc>
                <a:spcPct val="100000"/>
              </a:lnSpc>
              <a:spcBef>
                <a:spcPts val="0"/>
              </a:spcBef>
              <a:spcAft>
                <a:spcPts val="600"/>
              </a:spcAft>
            </a:pPr>
            <a:r>
              <a:rPr lang="en-US" sz="1700" kern="0" dirty="0" smtClean="0"/>
              <a:t>Establishment of Guaranteed Maximum Price (GMP).</a:t>
            </a:r>
          </a:p>
          <a:p>
            <a:pPr marL="457200" lvl="1">
              <a:lnSpc>
                <a:spcPct val="100000"/>
              </a:lnSpc>
              <a:spcBef>
                <a:spcPts val="0"/>
              </a:spcBef>
              <a:spcAft>
                <a:spcPts val="600"/>
              </a:spcAft>
            </a:pPr>
            <a:r>
              <a:rPr lang="en-US" sz="1700" kern="0" dirty="0" smtClean="0"/>
              <a:t>Bond sale.</a:t>
            </a:r>
          </a:p>
          <a:p>
            <a:pPr lvl="1">
              <a:lnSpc>
                <a:spcPct val="100000"/>
              </a:lnSpc>
              <a:spcBef>
                <a:spcPts val="0"/>
              </a:spcBef>
              <a:spcAft>
                <a:spcPts val="600"/>
              </a:spcAft>
            </a:pPr>
            <a:endParaRPr lang="en-US" sz="1700" kern="0" dirty="0" smtClean="0"/>
          </a:p>
          <a:p>
            <a:pPr lvl="1">
              <a:lnSpc>
                <a:spcPct val="100000"/>
              </a:lnSpc>
              <a:spcBef>
                <a:spcPts val="0"/>
              </a:spcBef>
              <a:spcAft>
                <a:spcPts val="600"/>
              </a:spcAft>
            </a:pPr>
            <a:endParaRPr lang="en-US" sz="1700" b="0" kern="0" dirty="0"/>
          </a:p>
        </p:txBody>
      </p:sp>
      <p:pic>
        <p:nvPicPr>
          <p:cNvPr id="3" name="Picture 2"/>
          <p:cNvPicPr>
            <a:picLocks noChangeAspect="1"/>
          </p:cNvPicPr>
          <p:nvPr/>
        </p:nvPicPr>
        <p:blipFill>
          <a:blip r:embed="rId2"/>
          <a:stretch>
            <a:fillRect/>
          </a:stretch>
        </p:blipFill>
        <p:spPr>
          <a:xfrm>
            <a:off x="1372334" y="3371233"/>
            <a:ext cx="6660042" cy="3270777"/>
          </a:xfrm>
          <a:prstGeom prst="rect">
            <a:avLst/>
          </a:prstGeom>
          <a:effectLst>
            <a:softEdge rad="127000"/>
          </a:effectLst>
        </p:spPr>
      </p:pic>
      <p:sp>
        <p:nvSpPr>
          <p:cNvPr id="5" name="TextBox 4"/>
          <p:cNvSpPr txBox="1"/>
          <p:nvPr/>
        </p:nvSpPr>
        <p:spPr>
          <a:xfrm>
            <a:off x="4734046" y="4838218"/>
            <a:ext cx="494046" cy="307777"/>
          </a:xfrm>
          <a:prstGeom prst="rect">
            <a:avLst/>
          </a:prstGeom>
          <a:noFill/>
        </p:spPr>
        <p:txBody>
          <a:bodyPr wrap="none" rtlCol="0">
            <a:spAutoFit/>
          </a:bodyPr>
          <a:lstStyle/>
          <a:p>
            <a:r>
              <a:rPr lang="en-US" sz="1400" dirty="0" smtClean="0">
                <a:solidFill>
                  <a:srgbClr val="FFFF00"/>
                </a:solidFill>
              </a:rPr>
              <a:t>CIC</a:t>
            </a:r>
            <a:endParaRPr lang="en-US" sz="1400" dirty="0">
              <a:solidFill>
                <a:srgbClr val="FFFF00"/>
              </a:solidFill>
            </a:endParaRPr>
          </a:p>
        </p:txBody>
      </p:sp>
      <p:sp>
        <p:nvSpPr>
          <p:cNvPr id="11" name="TextBox 10"/>
          <p:cNvSpPr txBox="1"/>
          <p:nvPr/>
        </p:nvSpPr>
        <p:spPr>
          <a:xfrm>
            <a:off x="6229109" y="4979043"/>
            <a:ext cx="413896" cy="307777"/>
          </a:xfrm>
          <a:prstGeom prst="rect">
            <a:avLst/>
          </a:prstGeom>
          <a:noFill/>
        </p:spPr>
        <p:txBody>
          <a:bodyPr wrap="none" rtlCol="0">
            <a:spAutoFit/>
          </a:bodyPr>
          <a:lstStyle/>
          <a:p>
            <a:r>
              <a:rPr lang="en-US" sz="1400" dirty="0" smtClean="0">
                <a:solidFill>
                  <a:srgbClr val="FFFF00"/>
                </a:solidFill>
              </a:rPr>
              <a:t>C3</a:t>
            </a:r>
            <a:endParaRPr lang="en-US" sz="1400" dirty="0">
              <a:solidFill>
                <a:srgbClr val="FFFF00"/>
              </a:solidFill>
            </a:endParaRPr>
          </a:p>
        </p:txBody>
      </p:sp>
      <p:sp>
        <p:nvSpPr>
          <p:cNvPr id="12" name="Oval 11"/>
          <p:cNvSpPr/>
          <p:nvPr/>
        </p:nvSpPr>
        <p:spPr bwMode="auto">
          <a:xfrm>
            <a:off x="4415741" y="4896090"/>
            <a:ext cx="365760" cy="365760"/>
          </a:xfrm>
          <a:prstGeom prst="ellipse">
            <a:avLst/>
          </a:prstGeom>
          <a:noFill/>
          <a:ln w="952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3" name="Oval 12"/>
          <p:cNvSpPr/>
          <p:nvPr/>
        </p:nvSpPr>
        <p:spPr bwMode="auto">
          <a:xfrm>
            <a:off x="5696672" y="5036915"/>
            <a:ext cx="634679" cy="365760"/>
          </a:xfrm>
          <a:prstGeom prst="ellipse">
            <a:avLst/>
          </a:prstGeom>
          <a:noFill/>
          <a:ln w="952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47325" y="2869947"/>
            <a:ext cx="2560320" cy="1440180"/>
          </a:xfrm>
          <a:prstGeom prst="rect">
            <a:avLst/>
          </a:prstGeom>
          <a:ln>
            <a:solidFill>
              <a:schemeClr val="tx1"/>
            </a:solidFill>
          </a:ln>
          <a:effectLst>
            <a:outerShdw blurRad="50800" dist="38100" dir="2700000" algn="tl" rotWithShape="0">
              <a:prstClr val="black">
                <a:alpha val="40000"/>
              </a:prstClr>
            </a:outerShdw>
          </a:effectLst>
        </p:spPr>
      </p:pic>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0164" y="5239930"/>
            <a:ext cx="2560320" cy="1440180"/>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527723004"/>
      </p:ext>
    </p:extLst>
  </p:cSld>
  <p:clrMapOvr>
    <a:masterClrMapping/>
  </p:clrMapOvr>
</p:sld>
</file>

<file path=ppt/theme/theme1.xml><?xml version="1.0" encoding="utf-8"?>
<a:theme xmlns:a="http://schemas.openxmlformats.org/drawingml/2006/main" name="Standard_Presentation-2016">
  <a:themeElements>
    <a:clrScheme name="INL 2016">
      <a:dk1>
        <a:srgbClr val="000000"/>
      </a:dk1>
      <a:lt1>
        <a:srgbClr val="FFFFFF"/>
      </a:lt1>
      <a:dk2>
        <a:srgbClr val="005875"/>
      </a:dk2>
      <a:lt2>
        <a:srgbClr val="808080"/>
      </a:lt2>
      <a:accent1>
        <a:srgbClr val="7895A4"/>
      </a:accent1>
      <a:accent2>
        <a:srgbClr val="8B9E6C"/>
      </a:accent2>
      <a:accent3>
        <a:srgbClr val="BFB896"/>
      </a:accent3>
      <a:accent4>
        <a:srgbClr val="ECE09C"/>
      </a:accent4>
      <a:accent5>
        <a:srgbClr val="DDDDDD"/>
      </a:accent5>
      <a:accent6>
        <a:srgbClr val="FFFFFF"/>
      </a:accent6>
      <a:hlink>
        <a:srgbClr val="7895A4"/>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Standard_Presentation-2016" id="{AA70F70C-FE74-4105-B56D-A478567CF02D}" vid="{32DB2BA5-14E2-4538-A7F0-90025315B3E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Standard_Presentation-2016</Template>
  <TotalTime>12713</TotalTime>
  <Words>1050</Words>
  <Application>Microsoft Office PowerPoint</Application>
  <PresentationFormat>On-screen Show (4:3)</PresentationFormat>
  <Paragraphs>140</Paragraphs>
  <Slides>11</Slides>
  <Notes>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11</vt:i4>
      </vt:variant>
    </vt:vector>
  </HeadingPairs>
  <TitlesOfParts>
    <vt:vector size="17" baseType="lpstr">
      <vt:lpstr>ＭＳ Ｐゴシック</vt:lpstr>
      <vt:lpstr>Arial</vt:lpstr>
      <vt:lpstr>Arial Narrow</vt:lpstr>
      <vt:lpstr>Calibri</vt:lpstr>
      <vt:lpstr>Times New Roman</vt:lpstr>
      <vt:lpstr>Standard_Presentation-2016</vt:lpstr>
      <vt:lpstr>Campus Infrastructure Modernization Overview</vt:lpstr>
      <vt:lpstr>Since 2005, development of INL’s Research and Education Campus has generated distinctive value through new research and development capabilities </vt:lpstr>
      <vt:lpstr>PowerPoint Presentation</vt:lpstr>
      <vt:lpstr>Two capital investments will help expand nuclear energy competitiveness and leadership</vt:lpstr>
      <vt:lpstr>Integrating nuclear fuel cycle solutions requires advanced capabilities for fuel research and remote-handled low-level radioactive waste disposal</vt:lpstr>
      <vt:lpstr>The Cybercore Integration Center will enhance capabilities in cyber-informed science and engineering</vt:lpstr>
      <vt:lpstr>Replacement of aging support infrastructure will ensure the long-term viability of irradiation and examination capabilities</vt:lpstr>
      <vt:lpstr>New information technology solutions are improving legacy and meeting future infrastructure needs</vt:lpstr>
      <vt:lpstr>C3 and CIC Progress Report</vt:lpstr>
      <vt:lpstr>Integrated wayfinding and accessibility is an important natural extension with the ISU campus and City of Idaho Falls greenbelt</vt:lpstr>
      <vt:lpstr>PowerPoint Presentation</vt:lpstr>
    </vt:vector>
  </TitlesOfParts>
  <Company>INL</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L. Combs</dc:creator>
  <cp:lastModifiedBy>Elli F. Brown</cp:lastModifiedBy>
  <cp:revision>638</cp:revision>
  <cp:lastPrinted>2017-03-22T21:55:00Z</cp:lastPrinted>
  <dcterms:created xsi:type="dcterms:W3CDTF">2016-09-09T18:28:57Z</dcterms:created>
  <dcterms:modified xsi:type="dcterms:W3CDTF">2017-10-03T15:56:18Z</dcterms:modified>
</cp:coreProperties>
</file>