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  <p:sldMasterId id="2147483732" r:id="rId2"/>
  </p:sldMasterIdLst>
  <p:notesMasterIdLst>
    <p:notesMasterId r:id="rId17"/>
  </p:notesMasterIdLst>
  <p:handoutMasterIdLst>
    <p:handoutMasterId r:id="rId18"/>
  </p:handoutMasterIdLst>
  <p:sldIdLst>
    <p:sldId id="263" r:id="rId3"/>
    <p:sldId id="308" r:id="rId4"/>
    <p:sldId id="323" r:id="rId5"/>
    <p:sldId id="324" r:id="rId6"/>
    <p:sldId id="325" r:id="rId7"/>
    <p:sldId id="310" r:id="rId8"/>
    <p:sldId id="334" r:id="rId9"/>
    <p:sldId id="327" r:id="rId10"/>
    <p:sldId id="328" r:id="rId11"/>
    <p:sldId id="329" r:id="rId12"/>
    <p:sldId id="330" r:id="rId13"/>
    <p:sldId id="331" r:id="rId14"/>
    <p:sldId id="333" r:id="rId15"/>
    <p:sldId id="332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383">
          <p15:clr>
            <a:srgbClr val="A4A3A4"/>
          </p15:clr>
        </p15:guide>
        <p15:guide id="3" pos="2880">
          <p15:clr>
            <a:srgbClr val="A4A3A4"/>
          </p15:clr>
        </p15:guide>
        <p15:guide id="4" pos="37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novan Robinson" initials="DOR" lastIdx="6" clrIdx="0"/>
  <p:cmAuthor id="1" name="max.postman" initials="m" lastIdx="1" clrIdx="1"/>
  <p:cmAuthor id="2" name="Nartker, Michael (CONTR)" initials="NM(" lastIdx="4" clrIdx="2">
    <p:extLst/>
  </p:cmAuthor>
  <p:cmAuthor id="3" name="Urie, Matthew" initials="UM" lastIdx="11" clrIdx="3">
    <p:extLst/>
  </p:cmAuthor>
  <p:cmAuthor id="4" name="Tetreault, Stephan" initials="TS" lastIdx="1" clrIdx="4">
    <p:extLst/>
  </p:cmAuthor>
  <p:cmAuthor id="5" name="VanCamp, Scott" initials="VS" lastIdx="2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499"/>
    <a:srgbClr val="285C12"/>
    <a:srgbClr val="FFE8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88282" autoAdjust="0"/>
  </p:normalViewPr>
  <p:slideViewPr>
    <p:cSldViewPr snapToGrid="0">
      <p:cViewPr varScale="1">
        <p:scale>
          <a:sx n="116" d="100"/>
          <a:sy n="116" d="100"/>
        </p:scale>
        <p:origin x="84" y="84"/>
      </p:cViewPr>
      <p:guideLst>
        <p:guide orient="horz" pos="2160"/>
        <p:guide orient="horz" pos="1383"/>
        <p:guide pos="2880"/>
        <p:guide pos="3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17-09-26T18:31:14.531" idx="1">
    <p:pos x="10" y="10"/>
    <p:text>Assume Jack will be talking people through this one?</p:text>
    <p:extLst>
      <p:ext uri="{C676402C-5697-4E1C-873F-D02D1690AC5C}">
        <p15:threadingInfo xmlns:p15="http://schemas.microsoft.com/office/powerpoint/2012/main" timeZoneBias="24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A5C60-F685-4312-8F7A-E8283D8CECBA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FD1DD5-18E0-401B-8AB4-DD3C9C90F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782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276697F-53D4-4515-99DA-5CA5712CB4A5}" type="datetimeFigureOut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B0BD232-542E-45A1-90F5-8EE8DCE21F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660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endParaRPr dirty="0" smtClean="0">
              <a:latin typeface="Calibri" pitchFamily="34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>
            <a:prstTxWarp prst="textNoShape">
              <a:avLst/>
            </a:prstTxWarp>
          </a:bodyPr>
          <a:lstStyle/>
          <a:p>
            <a:pPr defTabSz="943098"/>
            <a:fld id="{DAC9AEE7-C675-48A7-8DF5-3F543C92FC95}" type="slidenum">
              <a:rPr>
                <a:solidFill>
                  <a:prstClr val="black"/>
                </a:solidFill>
                <a:latin typeface="Calibri" pitchFamily="34" charset="0"/>
              </a:rPr>
              <a:pPr defTabSz="943098"/>
              <a:t>1</a:t>
            </a:fld>
            <a:endParaRPr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93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578" indent="-285605" defTabSz="93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425" indent="-228485" defTabSz="93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9395" indent="-228485" defTabSz="93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6366" indent="-228485" defTabSz="939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3336" indent="-228485" defTabSz="93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0307" indent="-228485" defTabSz="93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7276" indent="-228485" defTabSz="93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4246" indent="-228485" defTabSz="93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Building On Closure Success</a:t>
            </a: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125">
              <a:defRPr/>
            </a:pPr>
            <a:endParaRPr lang="en-US" altLang="en-US" u="none" baseline="0" dirty="0" smtClean="0">
              <a:solidFill>
                <a:schemeClr val="tx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79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BD232-542E-45A1-90F5-8EE8DCE21F6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853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BD232-542E-45A1-90F5-8EE8DCE21F6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874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BD232-542E-45A1-90F5-8EE8DCE21F6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725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Still tracking about 2 years ahead of enforceable milestone.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BD232-542E-45A1-90F5-8EE8DCE21F6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947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39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578" indent="-285605" defTabSz="931398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2425" indent="-228485" defTabSz="931398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599395" indent="-228485" defTabSz="931398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6366" indent="-228485" defTabSz="931398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3336" indent="-228485" defTabSz="93139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0307" indent="-228485" defTabSz="93139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7276" indent="-228485" defTabSz="93139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4246" indent="-228485" defTabSz="93139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 dirty="0">
                <a:solidFill>
                  <a:srgbClr val="000000"/>
                </a:solidFill>
              </a:rPr>
              <a:t>Building On Closure Success</a:t>
            </a: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85800"/>
            <a:ext cx="4672013" cy="3505200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229" y="4419601"/>
            <a:ext cx="5187950" cy="419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/>
            <a:r>
              <a:rPr lang="en-US" sz="1400" dirty="0" smtClean="0"/>
              <a:t>Removed</a:t>
            </a:r>
            <a:r>
              <a:rPr lang="en-US" sz="1400" baseline="0" dirty="0" smtClean="0"/>
              <a:t> item discussing transfer of TRIGA fuel from 603 to MFC. It is an NE research program and doesn’t really reflect on the EM spent fuel mission.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50336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 hasCustomPrompt="1"/>
          </p:nvPr>
        </p:nvSpPr>
        <p:spPr>
          <a:xfrm>
            <a:off x="685800" y="2058909"/>
            <a:ext cx="7772400" cy="1470181"/>
          </a:xfrm>
        </p:spPr>
        <p:txBody>
          <a:bodyPr/>
          <a:lstStyle>
            <a:lvl1pPr algn="ctr">
              <a:lnSpc>
                <a:spcPct val="90000"/>
              </a:lnSpc>
              <a:defRPr sz="3200"/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5971169" y="5125346"/>
            <a:ext cx="7772400" cy="1470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00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ヒラギノ角ゴ ProN W3"/>
              <a:cs typeface="ヒラギノ角ゴ ProN W3"/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685800" y="5141619"/>
            <a:ext cx="7772400" cy="59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002499"/>
              </a:solidFill>
              <a:effectLst/>
              <a:uLnTx/>
              <a:uFillTx/>
              <a:latin typeface="+mj-lt"/>
              <a:ea typeface="ヒラギノ角ゴ ProN W3"/>
              <a:cs typeface="ヒラギノ角ゴ ProN W3"/>
            </a:endParaRPr>
          </a:p>
        </p:txBody>
      </p:sp>
    </p:spTree>
  </p:cSld>
  <p:clrMapOvr>
    <a:masterClrMapping/>
  </p:clrMapOvr>
  <p:transition/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EA9C1-D364-4F4B-8961-BBA3D45421BA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ED539-1620-4C97-BA0A-66FA1A89D0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A3D92-7ABB-4D64-86E2-45EA730293A7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BCD0B-39A0-48A6-B6EF-EFB8BA00D7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42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A0F6-BA93-4344-801A-8EEE9773CD1E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3C305-625B-4512-9547-F966F7B584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140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38CBA-ED00-460D-8877-36F6448AE1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623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 flipH="1">
            <a:off x="-1" y="6642100"/>
            <a:ext cx="9144000" cy="215900"/>
          </a:xfrm>
          <a:prstGeom prst="rect">
            <a:avLst/>
          </a:prstGeom>
          <a:solidFill>
            <a:srgbClr val="285C1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  <a:ea typeface="ヒラギノ角ゴ ProN W3"/>
              <a:cs typeface="ヒラギノ角ゴ ProN W3"/>
            </a:endParaRPr>
          </a:p>
        </p:txBody>
      </p:sp>
      <p:pic>
        <p:nvPicPr>
          <p:cNvPr id="15" name="Picture 14" descr="EM-new-header-light-gold-swoosh.jpg"/>
          <p:cNvPicPr>
            <a:picLocks noChangeAspect="1"/>
          </p:cNvPicPr>
          <p:nvPr/>
        </p:nvPicPr>
        <p:blipFill>
          <a:blip r:embed="rId3" cstate="print"/>
          <a:srcRect r="16342"/>
          <a:stretch>
            <a:fillRect/>
          </a:stretch>
        </p:blipFill>
        <p:spPr>
          <a:xfrm>
            <a:off x="1" y="0"/>
            <a:ext cx="9143999" cy="2280267"/>
          </a:xfrm>
          <a:prstGeom prst="rect">
            <a:avLst/>
          </a:prstGeom>
        </p:spPr>
      </p:pic>
      <p:sp>
        <p:nvSpPr>
          <p:cNvPr id="2054" name="Rectangle 5"/>
          <p:cNvSpPr txBox="1">
            <a:spLocks noGrp="1"/>
          </p:cNvSpPr>
          <p:nvPr>
            <p:ph type="title"/>
          </p:nvPr>
        </p:nvSpPr>
        <p:spPr bwMode="auto">
          <a:xfrm>
            <a:off x="1250076" y="2776756"/>
            <a:ext cx="6629400" cy="604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2055" name="Rectangle 6"/>
          <p:cNvSpPr txBox="1">
            <a:spLocks noGrp="1"/>
          </p:cNvSpPr>
          <p:nvPr>
            <p:ph type="body" idx="1"/>
          </p:nvPr>
        </p:nvSpPr>
        <p:spPr bwMode="auto">
          <a:xfrm>
            <a:off x="685800" y="3984771"/>
            <a:ext cx="7772400" cy="2477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strike="noStrike" kern="0" cap="none" spc="0" normalizeH="0" baseline="0" noProof="0" dirty="0" smtClean="0">
                <a:ln>
                  <a:noFill/>
                </a:ln>
                <a:solidFill>
                  <a:srgbClr val="002499"/>
                </a:solidFill>
                <a:effectLst/>
                <a:uLnTx/>
                <a:uFillTx/>
                <a:latin typeface="+mj-lt"/>
                <a:ea typeface="ヒラギノ角ゴ ProN W3"/>
                <a:cs typeface="ヒラギノ角ゴ ProN W3"/>
              </a:rPr>
              <a:t>Name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100" i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ヒラギノ角ゴ ProN W3"/>
                <a:cs typeface="ヒラギノ角ゴ ProN W3"/>
              </a:rPr>
              <a:t>Director of External Affairs</a:t>
            </a:r>
            <a:endParaRPr kumimoji="0" lang="en-US" sz="2100" i="1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ヒラギノ角ゴ ProN W3"/>
              <a:cs typeface="ヒラギノ角ゴ ProN W3"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1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ヒラギノ角ゴ ProN W3"/>
                <a:cs typeface="ヒラギノ角ゴ ProN W3"/>
              </a:rPr>
              <a:t>Office of Environmental Management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100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ヒラギノ角ゴ ProN W3"/>
              <a:cs typeface="ヒラギノ角ゴ ProN W3"/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rgbClr val="002499"/>
                </a:solidFill>
                <a:latin typeface="+mn-lt"/>
                <a:ea typeface="ヒラギノ角ゴ ProN W3"/>
                <a:cs typeface="ヒラギノ角ゴ ProN W3"/>
              </a:rPr>
              <a:t>Month X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499"/>
                </a:solidFill>
                <a:effectLst/>
                <a:uLnTx/>
                <a:uFillTx/>
                <a:latin typeface="+mn-lt"/>
                <a:ea typeface="ヒラギノ角ゴ ProN W3"/>
                <a:cs typeface="ヒラギノ角ゴ ProN W3"/>
              </a:rPr>
              <a:t>, 2013</a:t>
            </a:r>
            <a:endParaRPr lang="en-US" sz="2100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ヒラギノ角ゴ ProN W3"/>
              <a:cs typeface="ヒラギノ角ゴ ProN W3"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00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ヒラギノ角ゴ ProN W3"/>
              <a:cs typeface="ヒラギノ角ゴ ProN W3"/>
            </a:endParaRPr>
          </a:p>
          <a:p>
            <a:pPr lvl="0"/>
            <a:endParaRPr lang="en-US" dirty="0" smtClean="0"/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7414063" y="6619733"/>
            <a:ext cx="1371600" cy="236988"/>
          </a:xfrm>
          <a:prstGeom prst="rect">
            <a:avLst/>
          </a:prstGeom>
          <a:noFill/>
          <a:ln>
            <a:noFill/>
          </a:ln>
          <a:extLst/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i="0" dirty="0" smtClean="0">
                <a:solidFill>
                  <a:srgbClr val="FFE8A6"/>
                </a:solidFill>
                <a:latin typeface="+mj-lt"/>
                <a:ea typeface="ヒラギノ角ゴ ProN W3"/>
                <a:cs typeface="ヒラギノ角ゴ ProN W3"/>
              </a:rPr>
              <a:t>www.energy.gov/EM</a:t>
            </a:r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7780020" y="6634639"/>
            <a:ext cx="1295400" cy="24622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4A256FFE-0AB4-4725-A126-1B90327B6F89}" type="slidenum">
              <a:rPr lang="en-US" sz="1000" b="0" i="0" smtClean="0">
                <a:solidFill>
                  <a:srgbClr val="FFFFFF"/>
                </a:solidFill>
                <a:latin typeface="+mn-lt"/>
                <a:ea typeface="ヒラギノ角ゴ ProN W3"/>
                <a:cs typeface="ヒラギノ角ゴ ProN W3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b="0" i="0" dirty="0" smtClean="0">
              <a:solidFill>
                <a:srgbClr val="FFFFFF"/>
              </a:solidFill>
              <a:latin typeface="+mn-lt"/>
              <a:ea typeface="ヒラギノ角ゴ ProN W3"/>
              <a:cs typeface="ヒラギノ角ゴ ProN W3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8" t="69167" r="18564" b="1368"/>
          <a:stretch>
            <a:fillRect/>
          </a:stretch>
        </p:blipFill>
        <p:spPr bwMode="auto">
          <a:xfrm>
            <a:off x="276837" y="6644081"/>
            <a:ext cx="2541864" cy="222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1221971" y="3850637"/>
            <a:ext cx="6741622" cy="0"/>
          </a:xfrm>
          <a:prstGeom prst="line">
            <a:avLst/>
          </a:prstGeom>
          <a:ln w="25400" cap="rnd">
            <a:solidFill>
              <a:srgbClr val="FFE8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lang="en-US" sz="3400" b="1">
          <a:solidFill>
            <a:srgbClr val="002499"/>
          </a:solidFill>
          <a:latin typeface="+mj-lt"/>
          <a:ea typeface="ヒラギノ角ゴ ProN W3"/>
          <a:cs typeface="ヒラギノ角ゴ ProN W3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Helvetica Neue"/>
          <a:ea typeface="ヒラギノ角ゴ ProN W3"/>
          <a:cs typeface="ヒラギノ角ゴ ProN W3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Helvetica Neue"/>
          <a:ea typeface="ヒラギノ角ゴ ProN W3"/>
          <a:cs typeface="ヒラギノ角ゴ ProN W3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Helvetica Neue"/>
          <a:ea typeface="ヒラギノ角ゴ ProN W3"/>
          <a:cs typeface="ヒラギノ角ゴ ProN W3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Helvetica Neue"/>
          <a:ea typeface="ヒラギノ角ゴ ProN W3"/>
          <a:cs typeface="ヒラギノ角ゴ ProN W3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Helvetica Neue"/>
          <a:ea typeface="ヒラギノ角ゴ ProN W3"/>
          <a:cs typeface="ヒラギノ角ゴ ProN W3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Helvetica Neue"/>
          <a:ea typeface="ヒラギノ角ゴ ProN W3"/>
          <a:cs typeface="ヒラギノ角ゴ ProN W3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Helvetica Neue"/>
          <a:ea typeface="ヒラギノ角ゴ ProN W3"/>
          <a:cs typeface="ヒラギノ角ゴ ProN W3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Helvetica Neue"/>
          <a:ea typeface="ヒラギノ角ゴ ProN W3"/>
          <a:cs typeface="ヒラギノ角ゴ ProN W3"/>
        </a:defRPr>
      </a:lvl9pPr>
    </p:titleStyle>
    <p:bodyStyle>
      <a:lvl1pPr marL="0" marR="0" indent="0" algn="ctr" defTabSz="914400" rtl="0" eaLnBrk="1" fontAlgn="base" latinLnBrk="0" hangingPunct="1">
        <a:lnSpc>
          <a:spcPct val="9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 kumimoji="0" lang="en-US" sz="1800" b="1" i="0" strike="noStrike" kern="0" cap="none" spc="0" normalizeH="0" baseline="0" noProof="0">
          <a:ln>
            <a:noFill/>
          </a:ln>
          <a:solidFill>
            <a:schemeClr val="tx1">
              <a:lumMod val="50000"/>
              <a:lumOff val="50000"/>
            </a:schemeClr>
          </a:solidFill>
          <a:effectLst/>
          <a:uLnTx/>
          <a:uFillTx/>
          <a:latin typeface="+mn-lt"/>
          <a:ea typeface="ヒラギノ角ゴ ProN W3"/>
          <a:cs typeface="ヒラギノ角ゴ ProN W3"/>
        </a:defRPr>
      </a:lvl1pPr>
      <a:lvl2pPr marL="514350" lvl="1" indent="-285750" algn="l" rtl="0" eaLnBrk="1" fontAlgn="base" hangingPunct="1">
        <a:spcBef>
          <a:spcPts val="6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chemeClr val="tx1"/>
          </a:solidFill>
          <a:latin typeface="+mn-lt"/>
          <a:ea typeface="ヒラギノ角ゴ ProN W3"/>
          <a:cs typeface="ヒラギノ角ゴ ProN W3"/>
        </a:defRPr>
      </a:lvl2pPr>
      <a:lvl3pPr marL="742950" lvl="2" indent="-285750" algn="l" rtl="0" eaLnBrk="1" fontAlgn="base" hangingPunct="1">
        <a:spcBef>
          <a:spcPts val="6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chemeClr val="tx1"/>
          </a:solidFill>
          <a:latin typeface="+mn-lt"/>
          <a:ea typeface="ヒラギノ角ゴ ProN W3"/>
          <a:cs typeface="ヒラギノ角ゴ ProN W3"/>
        </a:defRPr>
      </a:lvl3pPr>
      <a:lvl4pPr marL="971550" lvl="3" indent="-285750" algn="l" rtl="0" eaLnBrk="1" fontAlgn="base" hangingPunct="1">
        <a:spcBef>
          <a:spcPts val="6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chemeClr val="tx1"/>
          </a:solidFill>
          <a:latin typeface="+mn-lt"/>
          <a:ea typeface="ヒラギノ角ゴ ProN W3"/>
          <a:cs typeface="ヒラギノ角ゴ ProN W3"/>
        </a:defRPr>
      </a:lvl4pPr>
      <a:lvl5pPr marL="1200150" lvl="4" indent="-285750" algn="l" rtl="0" eaLnBrk="1" fontAlgn="base" hangingPunct="1">
        <a:spcBef>
          <a:spcPts val="6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chemeClr val="tx1"/>
          </a:solidFill>
          <a:latin typeface="+mn-lt"/>
          <a:ea typeface="ヒラギノ角ゴ ProN W3"/>
          <a:cs typeface="ヒラギノ角ゴ ProN W3"/>
        </a:defRPr>
      </a:lvl5pPr>
      <a:lvl6pPr marL="1657350" indent="-285750" algn="l" rtl="0" eaLnBrk="1" fontAlgn="base" hangingPunct="1">
        <a:spcBef>
          <a:spcPts val="18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rgbClr val="285C12"/>
          </a:solidFill>
          <a:latin typeface="Helvetica Neue"/>
          <a:ea typeface="ヒラギノ角ゴ ProN W3"/>
          <a:cs typeface="ヒラギノ角ゴ ProN W3"/>
        </a:defRPr>
      </a:lvl6pPr>
      <a:lvl7pPr marL="2114550" indent="-285750" algn="l" rtl="0" eaLnBrk="1" fontAlgn="base" hangingPunct="1">
        <a:spcBef>
          <a:spcPts val="18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rgbClr val="285C12"/>
          </a:solidFill>
          <a:latin typeface="Helvetica Neue"/>
          <a:ea typeface="ヒラギノ角ゴ ProN W3"/>
          <a:cs typeface="ヒラギノ角ゴ ProN W3"/>
        </a:defRPr>
      </a:lvl7pPr>
      <a:lvl8pPr marL="2571750" indent="-285750" algn="l" rtl="0" eaLnBrk="1" fontAlgn="base" hangingPunct="1">
        <a:spcBef>
          <a:spcPts val="18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rgbClr val="285C12"/>
          </a:solidFill>
          <a:latin typeface="Helvetica Neue"/>
          <a:ea typeface="ヒラギノ角ゴ ProN W3"/>
          <a:cs typeface="ヒラギノ角ゴ ProN W3"/>
        </a:defRPr>
      </a:lvl8pPr>
      <a:lvl9pPr marL="3028950" indent="-285750" algn="l" rtl="0" eaLnBrk="1" fontAlgn="base" hangingPunct="1">
        <a:spcBef>
          <a:spcPts val="18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rgbClr val="285C12"/>
          </a:solidFill>
          <a:latin typeface="Helvetica Neue"/>
          <a:ea typeface="ヒラギノ角ゴ ProN W3"/>
          <a:cs typeface="ヒラギノ角ゴ ProN W3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inside header with EM written out.png"/>
          <p:cNvPicPr>
            <a:picLocks noChangeAspect="1"/>
          </p:cNvPicPr>
          <p:nvPr/>
        </p:nvPicPr>
        <p:blipFill>
          <a:blip r:embed="rId6" cstate="print"/>
          <a:srcRect b="2366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3376" y="274638"/>
            <a:ext cx="5163424" cy="5055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EA9C1-D364-4F4B-8961-BBA3D45421BA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ED539-1620-4C97-BA0A-66FA1A89D0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 flipH="1">
            <a:off x="-1" y="6642100"/>
            <a:ext cx="9144000" cy="215900"/>
          </a:xfrm>
          <a:prstGeom prst="rect">
            <a:avLst/>
          </a:prstGeom>
          <a:solidFill>
            <a:srgbClr val="285C1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  <a:ea typeface="ヒラギノ角ゴ ProN W3"/>
              <a:cs typeface="ヒラギノ角ゴ ProN W3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7414063" y="6619733"/>
            <a:ext cx="1371600" cy="236988"/>
          </a:xfrm>
          <a:prstGeom prst="rect">
            <a:avLst/>
          </a:prstGeom>
          <a:noFill/>
          <a:ln>
            <a:noFill/>
          </a:ln>
          <a:extLst/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i="0" dirty="0" smtClean="0">
                <a:solidFill>
                  <a:srgbClr val="FFE8A6"/>
                </a:solidFill>
                <a:latin typeface="+mj-lt"/>
                <a:ea typeface="ヒラギノ角ゴ ProN W3"/>
                <a:cs typeface="ヒラギノ角ゴ ProN W3"/>
              </a:rPr>
              <a:t>www.energy.gov/EM</a:t>
            </a: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7783800" y="6618463"/>
            <a:ext cx="1295400" cy="24622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4A256FFE-0AB4-4725-A126-1B90327B6F89}" type="slidenum">
              <a:rPr lang="en-US" sz="1000" b="0" i="0" smtClean="0">
                <a:solidFill>
                  <a:srgbClr val="FFFFFF"/>
                </a:solidFill>
                <a:latin typeface="+mn-lt"/>
                <a:ea typeface="ヒラギノ角ゴ ProN W3"/>
                <a:cs typeface="ヒラギノ角ゴ ProN W3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b="0" i="0" dirty="0" smtClean="0">
              <a:solidFill>
                <a:srgbClr val="FFFFFF"/>
              </a:solidFill>
              <a:latin typeface="+mn-lt"/>
              <a:ea typeface="ヒラギノ角ゴ ProN W3"/>
              <a:cs typeface="ヒラギノ角ゴ ProN W3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8" t="69167" r="18564" b="1368"/>
          <a:stretch>
            <a:fillRect/>
          </a:stretch>
        </p:blipFill>
        <p:spPr bwMode="auto">
          <a:xfrm>
            <a:off x="276837" y="6644081"/>
            <a:ext cx="2541864" cy="222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rgbClr val="00249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00249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rgbClr val="00249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00249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24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 noGrp="1"/>
          </p:cNvSpPr>
          <p:nvPr>
            <p:ph type="ctrTitle"/>
          </p:nvPr>
        </p:nvSpPr>
        <p:spPr>
          <a:xfrm>
            <a:off x="677487" y="2058962"/>
            <a:ext cx="7772400" cy="1470181"/>
          </a:xfrm>
        </p:spPr>
        <p:txBody>
          <a:bodyPr/>
          <a:lstStyle>
            <a:lvl1pPr algn="ctr">
              <a:defRPr/>
            </a:lvl1pPr>
          </a:lstStyle>
          <a:p>
            <a:pPr lvl="0">
              <a:lnSpc>
                <a:spcPct val="90000"/>
              </a:lnSpc>
            </a:pPr>
            <a:r>
              <a:rPr lang="en-US" dirty="0" smtClean="0"/>
              <a:t>Idaho Cleanup Project Update</a:t>
            </a:r>
            <a:br>
              <a:rPr lang="en-US" dirty="0" smtClean="0"/>
            </a:br>
            <a:r>
              <a:rPr lang="en-US" dirty="0" smtClean="0"/>
              <a:t>Leadership in Nuclear Energy Commission </a:t>
            </a:r>
            <a:endParaRPr lang="en-US" sz="3200" dirty="0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652548" y="3799885"/>
            <a:ext cx="7772400" cy="1470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strike="noStrike" kern="0" cap="none" spc="0" normalizeH="0" baseline="0" noProof="0" dirty="0" smtClean="0">
                <a:ln>
                  <a:noFill/>
                </a:ln>
                <a:solidFill>
                  <a:srgbClr val="002499"/>
                </a:solidFill>
                <a:effectLst/>
                <a:uLnTx/>
                <a:uFillTx/>
                <a:latin typeface="+mj-lt"/>
                <a:ea typeface="ヒラギノ角ゴ ProN W3"/>
                <a:cs typeface="ヒラギノ角ゴ ProN W3"/>
              </a:rPr>
              <a:t>Jack Zimmerman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100" i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ヒラギノ角ゴ ProN W3"/>
                <a:cs typeface="ヒラギノ角ゴ ProN W3"/>
              </a:rPr>
              <a:t>Deputy Manager </a:t>
            </a:r>
            <a:endParaRPr kumimoji="0" lang="en-US" sz="2100" i="1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ヒラギノ角ゴ ProN W3"/>
              <a:cs typeface="ヒラギノ角ゴ ProN W3"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1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ヒラギノ角ゴ ProN W3"/>
                <a:cs typeface="ヒラギノ角ゴ ProN W3"/>
              </a:rPr>
              <a:t>Idaho Cleanup Project </a:t>
            </a:r>
            <a:endParaRPr kumimoji="0" lang="en-US" sz="2100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ヒラギノ角ゴ ProN W3"/>
              <a:cs typeface="ヒラギノ角ゴ ProN W3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671209" y="5222391"/>
            <a:ext cx="7772400" cy="59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solidFill>
                  <a:srgbClr val="002499"/>
                </a:solidFill>
                <a:latin typeface="+mj-lt"/>
                <a:ea typeface="ヒラギノ角ゴ ProN W3"/>
                <a:cs typeface="ヒラギノ角ゴ ProN W3"/>
              </a:rPr>
              <a:t>Oct. 4, 2017 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002499"/>
              </a:solidFill>
              <a:effectLst/>
              <a:uLnTx/>
              <a:uFillTx/>
              <a:latin typeface="+mj-lt"/>
              <a:ea typeface="ヒラギノ角ゴ ProN W3"/>
              <a:cs typeface="ヒラギノ角ゴ ProN W3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21971" y="3850637"/>
            <a:ext cx="6741622" cy="0"/>
          </a:xfrm>
          <a:prstGeom prst="line">
            <a:avLst/>
          </a:prstGeom>
          <a:ln w="25400" cap="rnd">
            <a:solidFill>
              <a:srgbClr val="FFE8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476216" y="91487"/>
            <a:ext cx="6667785" cy="669551"/>
          </a:xfrm>
        </p:spPr>
        <p:txBody>
          <a:bodyPr/>
          <a:lstStyle/>
          <a:p>
            <a:r>
              <a:rPr lang="en-US" sz="2500" dirty="0"/>
              <a:t>Summary Status of the 5 Main Issues</a:t>
            </a:r>
          </a:p>
        </p:txBody>
      </p:sp>
      <p:pic>
        <p:nvPicPr>
          <p:cNvPr id="4099" name="Picture 3" descr="C:\Users\THOMLE\AppData\Local\Microsoft\Windows\Temporary Internet Files\Content.Outlook\HHFD7BE5\G2787-10 Rev5 NO TITL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7"/>
          <a:stretch/>
        </p:blipFill>
        <p:spPr bwMode="auto">
          <a:xfrm>
            <a:off x="1234342" y="1876991"/>
            <a:ext cx="6422929" cy="471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2524" y="4583713"/>
            <a:ext cx="3231220" cy="683024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pPr algn="l"/>
            <a:r>
              <a:rPr lang="en-US" sz="1300" u="sng" dirty="0">
                <a:solidFill>
                  <a:schemeClr val="tx2"/>
                </a:solidFill>
              </a:rPr>
              <a:t>Issue</a:t>
            </a:r>
            <a:r>
              <a:rPr lang="en-US" sz="1300" dirty="0">
                <a:solidFill>
                  <a:schemeClr val="tx2"/>
                </a:solidFill>
              </a:rPr>
              <a:t>:  Formation of Sandcastles</a:t>
            </a:r>
          </a:p>
          <a:p>
            <a:pPr algn="l"/>
            <a:r>
              <a:rPr lang="en-US" sz="1300" u="sng" dirty="0">
                <a:solidFill>
                  <a:schemeClr val="tx2"/>
                </a:solidFill>
              </a:rPr>
              <a:t>Status</a:t>
            </a:r>
            <a:r>
              <a:rPr lang="en-US" sz="1300" dirty="0">
                <a:solidFill>
                  <a:schemeClr val="tx2"/>
                </a:solidFill>
              </a:rPr>
              <a:t>:  Sandcastle formation mechanisms understood.  Implementing changes in IWTU.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3496" y="1035134"/>
            <a:ext cx="3388822" cy="883078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pPr algn="l"/>
            <a:r>
              <a:rPr lang="en-US" sz="1300" u="sng" dirty="0">
                <a:solidFill>
                  <a:schemeClr val="tx2"/>
                </a:solidFill>
              </a:rPr>
              <a:t>Issue</a:t>
            </a:r>
            <a:r>
              <a:rPr lang="en-US" sz="1300" dirty="0">
                <a:solidFill>
                  <a:schemeClr val="tx2"/>
                </a:solidFill>
              </a:rPr>
              <a:t>:  Wall Scaling</a:t>
            </a:r>
          </a:p>
          <a:p>
            <a:pPr algn="l"/>
            <a:r>
              <a:rPr lang="en-US" sz="1300" u="sng" dirty="0">
                <a:solidFill>
                  <a:schemeClr val="tx2"/>
                </a:solidFill>
              </a:rPr>
              <a:t>Status</a:t>
            </a:r>
            <a:r>
              <a:rPr lang="en-US" sz="1300" dirty="0">
                <a:solidFill>
                  <a:schemeClr val="tx2"/>
                </a:solidFill>
              </a:rPr>
              <a:t>:  Impact has been reduced.  Improved understanding of wall scale formation and control mechanisms.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15513" y="1225230"/>
            <a:ext cx="3429171" cy="683024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pPr algn="l"/>
            <a:r>
              <a:rPr lang="en-US" sz="1300" u="sng" dirty="0">
                <a:solidFill>
                  <a:schemeClr val="tx2"/>
                </a:solidFill>
              </a:rPr>
              <a:t>Issue</a:t>
            </a:r>
            <a:r>
              <a:rPr lang="en-US" sz="1300" dirty="0">
                <a:solidFill>
                  <a:schemeClr val="tx2"/>
                </a:solidFill>
              </a:rPr>
              <a:t>:  DMR Instabilities</a:t>
            </a:r>
          </a:p>
          <a:p>
            <a:pPr algn="l"/>
            <a:r>
              <a:rPr lang="en-US" sz="1300" u="sng" dirty="0">
                <a:solidFill>
                  <a:schemeClr val="tx2"/>
                </a:solidFill>
              </a:rPr>
              <a:t>Status</a:t>
            </a:r>
            <a:r>
              <a:rPr lang="en-US" sz="1300" dirty="0">
                <a:solidFill>
                  <a:schemeClr val="tx2"/>
                </a:solidFill>
              </a:rPr>
              <a:t>:  Mechanisms understood.  DMR instabilities are due to sandcastles.</a:t>
            </a:r>
          </a:p>
        </p:txBody>
      </p:sp>
      <p:sp>
        <p:nvSpPr>
          <p:cNvPr id="16" name="TextBox 15"/>
          <p:cNvSpPr txBox="1"/>
          <p:nvPr/>
        </p:nvSpPr>
        <p:spPr>
          <a:xfrm rot="19199357">
            <a:off x="4218499" y="5747152"/>
            <a:ext cx="1005820" cy="359858"/>
          </a:xfrm>
          <a:prstGeom prst="rect">
            <a:avLst/>
          </a:prstGeom>
          <a:noFill/>
        </p:spPr>
        <p:txBody>
          <a:bodyPr wrap="none" lIns="82058" tIns="41029" rIns="82058" bIns="41029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Resolved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9199357">
            <a:off x="6452545" y="2411915"/>
            <a:ext cx="1275831" cy="359858"/>
          </a:xfrm>
          <a:prstGeom prst="rect">
            <a:avLst/>
          </a:prstGeom>
          <a:noFill/>
        </p:spPr>
        <p:txBody>
          <a:bodyPr wrap="none" lIns="82058" tIns="41029" rIns="82058" bIns="41029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Understood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9199357">
            <a:off x="2002893" y="3811844"/>
            <a:ext cx="1275831" cy="359858"/>
          </a:xfrm>
          <a:prstGeom prst="rect">
            <a:avLst/>
          </a:prstGeom>
          <a:noFill/>
        </p:spPr>
        <p:txBody>
          <a:bodyPr wrap="none" lIns="82058" tIns="41029" rIns="82058" bIns="41029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Understood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9199357">
            <a:off x="1645037" y="2267775"/>
            <a:ext cx="1963639" cy="359321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Impact Reduced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9199357">
            <a:off x="6653488" y="3497503"/>
            <a:ext cx="1005820" cy="359858"/>
          </a:xfrm>
          <a:prstGeom prst="rect">
            <a:avLst/>
          </a:prstGeom>
          <a:noFill/>
        </p:spPr>
        <p:txBody>
          <a:bodyPr wrap="none" lIns="82058" tIns="41029" rIns="82058" bIns="41029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Resolved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15513" y="4459856"/>
            <a:ext cx="1714585" cy="21329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15513" y="4138581"/>
            <a:ext cx="3297787" cy="1083133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pPr algn="l"/>
            <a:r>
              <a:rPr lang="en-US" sz="1300" u="sng" dirty="0">
                <a:solidFill>
                  <a:schemeClr val="tx2"/>
                </a:solidFill>
              </a:rPr>
              <a:t>Issue</a:t>
            </a:r>
            <a:r>
              <a:rPr lang="en-US" sz="1300" dirty="0">
                <a:solidFill>
                  <a:schemeClr val="tx2"/>
                </a:solidFill>
              </a:rPr>
              <a:t>:  Ring Header Damage</a:t>
            </a:r>
          </a:p>
          <a:p>
            <a:pPr algn="l"/>
            <a:r>
              <a:rPr lang="en-US" sz="1300" u="sng" dirty="0">
                <a:solidFill>
                  <a:schemeClr val="tx2"/>
                </a:solidFill>
              </a:rPr>
              <a:t>Status</a:t>
            </a:r>
            <a:r>
              <a:rPr lang="en-US" sz="1300" dirty="0">
                <a:solidFill>
                  <a:schemeClr val="tx2"/>
                </a:solidFill>
              </a:rPr>
              <a:t>:  DMR access approach resolved.  Manway installation </a:t>
            </a:r>
            <a:r>
              <a:rPr lang="en-US" sz="1300" dirty="0" smtClean="0">
                <a:solidFill>
                  <a:schemeClr val="tx2"/>
                </a:solidFill>
              </a:rPr>
              <a:t>completed.  </a:t>
            </a:r>
            <a:r>
              <a:rPr lang="en-US" sz="1300" dirty="0">
                <a:solidFill>
                  <a:schemeClr val="tx2"/>
                </a:solidFill>
              </a:rPr>
              <a:t>Will replace damaged ring with </a:t>
            </a:r>
            <a:r>
              <a:rPr lang="en-US" sz="1300" dirty="0" smtClean="0">
                <a:solidFill>
                  <a:schemeClr val="tx2"/>
                </a:solidFill>
              </a:rPr>
              <a:t>Double Plenum and Cone configuration.     </a:t>
            </a:r>
            <a:endParaRPr lang="en-US" sz="1300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15513" y="5221714"/>
            <a:ext cx="3297787" cy="683024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pPr algn="l"/>
            <a:r>
              <a:rPr lang="en-US" sz="1300" u="sng" dirty="0">
                <a:solidFill>
                  <a:schemeClr val="tx2"/>
                </a:solidFill>
              </a:rPr>
              <a:t>Issue</a:t>
            </a:r>
            <a:r>
              <a:rPr lang="en-US" sz="1300" dirty="0">
                <a:solidFill>
                  <a:schemeClr val="tx2"/>
                </a:solidFill>
              </a:rPr>
              <a:t>:  Auger-Grinder Failure</a:t>
            </a:r>
          </a:p>
          <a:p>
            <a:pPr algn="l"/>
            <a:r>
              <a:rPr lang="en-US" sz="1300" u="sng" dirty="0">
                <a:solidFill>
                  <a:schemeClr val="tx2"/>
                </a:solidFill>
              </a:rPr>
              <a:t>Status</a:t>
            </a:r>
            <a:r>
              <a:rPr lang="en-US" sz="1300" dirty="0">
                <a:solidFill>
                  <a:schemeClr val="tx2"/>
                </a:solidFill>
              </a:rPr>
              <a:t>:  Issues were successfully addressed in the March 2017 run.</a:t>
            </a:r>
          </a:p>
        </p:txBody>
      </p:sp>
    </p:spTree>
    <p:extLst>
      <p:ext uri="{BB962C8B-B14F-4D97-AF65-F5344CB8AC3E}">
        <p14:creationId xmlns:p14="http://schemas.microsoft.com/office/powerpoint/2010/main" val="224464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2368" y="154473"/>
            <a:ext cx="5721632" cy="505538"/>
          </a:xfrm>
        </p:spPr>
        <p:txBody>
          <a:bodyPr/>
          <a:lstStyle/>
          <a:p>
            <a:r>
              <a:rPr lang="en-US" sz="2500" dirty="0"/>
              <a:t>Issue:  Formation of Sandcastles</a:t>
            </a:r>
          </a:p>
        </p:txBody>
      </p:sp>
      <p:pic>
        <p:nvPicPr>
          <p:cNvPr id="5" name="Picture 3" descr="C:\Users\THOMLE\AppData\Local\Microsoft\Windows\Temporary Internet Files\Content.Outlook\HHFD7BE5\G2787-10 Rev5 NO TITL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32" r="67570" b="42900"/>
          <a:stretch/>
        </p:blipFill>
        <p:spPr bwMode="auto">
          <a:xfrm>
            <a:off x="6519484" y="1299299"/>
            <a:ext cx="2306948" cy="166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2224" y="1169513"/>
            <a:ext cx="6232822" cy="5256070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pPr marL="307718" lvl="1" indent="-307718">
              <a:spcAft>
                <a:spcPts val="538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499"/>
                </a:solidFill>
              </a:rPr>
              <a:t>Issue</a:t>
            </a:r>
          </a:p>
          <a:p>
            <a:pPr marL="514289" lvl="1" indent="-207995">
              <a:spcAft>
                <a:spcPts val="538"/>
              </a:spcAft>
              <a:buFont typeface="Arial" panose="020B0604020202020204" pitchFamily="34" charset="0"/>
              <a:buChar char="–"/>
            </a:pPr>
            <a:r>
              <a:rPr lang="en-US" sz="1400" dirty="0">
                <a:solidFill>
                  <a:srgbClr val="002499"/>
                </a:solidFill>
              </a:rPr>
              <a:t>In areas of insufficient fluidization in the </a:t>
            </a:r>
            <a:r>
              <a:rPr lang="en-US" sz="1400" dirty="0" smtClean="0">
                <a:solidFill>
                  <a:srgbClr val="002499"/>
                </a:solidFill>
              </a:rPr>
              <a:t>Denitration Mineralization Reformer (DMR), </a:t>
            </a:r>
            <a:r>
              <a:rPr lang="en-US" sz="1400" dirty="0">
                <a:solidFill>
                  <a:srgbClr val="002499"/>
                </a:solidFill>
              </a:rPr>
              <a:t>particles can settle or agglomerate and disrupt gas flow and </a:t>
            </a:r>
            <a:r>
              <a:rPr lang="en-US" sz="1400" dirty="0" smtClean="0">
                <a:solidFill>
                  <a:srgbClr val="002499"/>
                </a:solidFill>
              </a:rPr>
              <a:t>mixing, </a:t>
            </a:r>
            <a:r>
              <a:rPr lang="en-US" sz="1400" dirty="0">
                <a:solidFill>
                  <a:srgbClr val="002499"/>
                </a:solidFill>
              </a:rPr>
              <a:t>resulting in temperature variations in the DMR, formation of sandcastles, further de-fluidization and other operational impacts.</a:t>
            </a:r>
          </a:p>
          <a:p>
            <a:pPr marL="307718" lvl="1" indent="-307718">
              <a:spcAft>
                <a:spcPts val="538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499"/>
                </a:solidFill>
              </a:rPr>
              <a:t>Cause</a:t>
            </a:r>
          </a:p>
          <a:p>
            <a:pPr marL="514289" lvl="1" indent="-207995">
              <a:spcAft>
                <a:spcPts val="538"/>
              </a:spcAft>
              <a:buFont typeface="Arial" panose="020B0604020202020204" pitchFamily="34" charset="0"/>
              <a:buChar char="–"/>
            </a:pPr>
            <a:r>
              <a:rPr lang="en-US" sz="1400" dirty="0">
                <a:solidFill>
                  <a:srgbClr val="002499"/>
                </a:solidFill>
              </a:rPr>
              <a:t>Insufficient fluidization and mixing.</a:t>
            </a:r>
          </a:p>
          <a:p>
            <a:pPr marL="514289" lvl="1" indent="-207995">
              <a:spcAft>
                <a:spcPts val="538"/>
              </a:spcAft>
              <a:buFont typeface="Arial" panose="020B0604020202020204" pitchFamily="34" charset="0"/>
              <a:buChar char="–"/>
            </a:pPr>
            <a:r>
              <a:rPr lang="en-US" sz="1400" dirty="0">
                <a:solidFill>
                  <a:srgbClr val="002499"/>
                </a:solidFill>
              </a:rPr>
              <a:t>Agglomeration of cohesive or sticky particles due to slow or incomplete waste feed conversion reactions. </a:t>
            </a:r>
          </a:p>
          <a:p>
            <a:pPr marL="307718" lvl="1" indent="-307718">
              <a:spcAft>
                <a:spcPts val="538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499"/>
                </a:solidFill>
              </a:rPr>
              <a:t>Approach to Resolve</a:t>
            </a:r>
          </a:p>
          <a:p>
            <a:pPr marL="514289" lvl="1" indent="-207995">
              <a:spcAft>
                <a:spcPts val="538"/>
              </a:spcAft>
              <a:buFont typeface="Arial" panose="020B0604020202020204" pitchFamily="34" charset="0"/>
              <a:buChar char="–"/>
            </a:pPr>
            <a:r>
              <a:rPr lang="en-US" sz="1400" dirty="0">
                <a:solidFill>
                  <a:srgbClr val="002499"/>
                </a:solidFill>
              </a:rPr>
              <a:t>Extensive work by INL to understand reaction kinetics.</a:t>
            </a:r>
          </a:p>
          <a:p>
            <a:pPr marL="514289" lvl="1" indent="-207995">
              <a:spcAft>
                <a:spcPts val="538"/>
              </a:spcAft>
              <a:buFont typeface="Arial" panose="020B0604020202020204" pitchFamily="34" charset="0"/>
              <a:buChar char="–"/>
            </a:pPr>
            <a:r>
              <a:rPr lang="en-US" sz="1400" dirty="0">
                <a:solidFill>
                  <a:srgbClr val="002499"/>
                </a:solidFill>
              </a:rPr>
              <a:t>Modeling by </a:t>
            </a:r>
            <a:r>
              <a:rPr lang="en-US" sz="1400" dirty="0" smtClean="0">
                <a:solidFill>
                  <a:srgbClr val="002499"/>
                </a:solidFill>
              </a:rPr>
              <a:t>National Energy Technology Laboratory (NETL) </a:t>
            </a:r>
            <a:r>
              <a:rPr lang="en-US" sz="1400" dirty="0">
                <a:solidFill>
                  <a:srgbClr val="002499"/>
                </a:solidFill>
              </a:rPr>
              <a:t>to understand fluid dynamics and mixing in the DMR.</a:t>
            </a:r>
          </a:p>
          <a:p>
            <a:pPr marL="514289" lvl="1" indent="-207995">
              <a:spcAft>
                <a:spcPts val="538"/>
              </a:spcAft>
              <a:buFont typeface="Arial" panose="020B0604020202020204" pitchFamily="34" charset="0"/>
              <a:buChar char="–"/>
            </a:pPr>
            <a:r>
              <a:rPr lang="en-US" sz="1400" dirty="0" smtClean="0">
                <a:solidFill>
                  <a:srgbClr val="002499"/>
                </a:solidFill>
              </a:rPr>
              <a:t>Bench-scale, pilot plant, and cold flow testing </a:t>
            </a:r>
            <a:r>
              <a:rPr lang="en-US" sz="1400" dirty="0">
                <a:solidFill>
                  <a:srgbClr val="002499"/>
                </a:solidFill>
              </a:rPr>
              <a:t>to investigate </a:t>
            </a:r>
            <a:r>
              <a:rPr lang="en-US" sz="1400" dirty="0" smtClean="0">
                <a:solidFill>
                  <a:srgbClr val="002499"/>
                </a:solidFill>
              </a:rPr>
              <a:t>sandcastle </a:t>
            </a:r>
            <a:r>
              <a:rPr lang="en-US" sz="1400" dirty="0">
                <a:solidFill>
                  <a:srgbClr val="002499"/>
                </a:solidFill>
              </a:rPr>
              <a:t>formation and mitigation.</a:t>
            </a:r>
          </a:p>
          <a:p>
            <a:pPr marL="307718" lvl="1" indent="-307718">
              <a:spcAft>
                <a:spcPts val="538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499"/>
                </a:solidFill>
              </a:rPr>
              <a:t>Status</a:t>
            </a:r>
          </a:p>
          <a:p>
            <a:pPr marL="514289" lvl="1" indent="-207995">
              <a:spcAft>
                <a:spcPts val="538"/>
              </a:spcAft>
              <a:buFont typeface="Arial" panose="020B0604020202020204" pitchFamily="34" charset="0"/>
              <a:buChar char="–"/>
            </a:pPr>
            <a:r>
              <a:rPr lang="en-US" sz="1400" dirty="0">
                <a:solidFill>
                  <a:srgbClr val="002499"/>
                </a:solidFill>
              </a:rPr>
              <a:t>Sandcastle formation mechanisms understood.</a:t>
            </a:r>
          </a:p>
          <a:p>
            <a:pPr marL="514289" lvl="1" indent="-207995">
              <a:spcAft>
                <a:spcPts val="538"/>
              </a:spcAft>
              <a:buFont typeface="Arial" panose="020B0604020202020204" pitchFamily="34" charset="0"/>
              <a:buChar char="–"/>
            </a:pPr>
            <a:r>
              <a:rPr lang="en-US" sz="1400" dirty="0" smtClean="0">
                <a:solidFill>
                  <a:srgbClr val="002499"/>
                </a:solidFill>
              </a:rPr>
              <a:t>Replacing Fluidizing Gas Rails and Ringheader with Double Plenum and Cone</a:t>
            </a:r>
          </a:p>
          <a:p>
            <a:pPr marL="306294" lvl="1">
              <a:spcAft>
                <a:spcPts val="538"/>
              </a:spcAft>
            </a:pPr>
            <a:r>
              <a:rPr lang="en-US" sz="1400" dirty="0" smtClean="0">
                <a:solidFill>
                  <a:srgbClr val="002499"/>
                </a:solidFill>
              </a:rPr>
              <a:t>     configuration. </a:t>
            </a:r>
            <a:endParaRPr lang="en-US" sz="1400" dirty="0">
              <a:solidFill>
                <a:srgbClr val="002499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" t="-950" r="35286" b="2041"/>
          <a:stretch/>
        </p:blipFill>
        <p:spPr bwMode="auto">
          <a:xfrm>
            <a:off x="6465046" y="2881736"/>
            <a:ext cx="2325021" cy="2968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392857" y="5911740"/>
            <a:ext cx="2658676" cy="590691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r>
              <a:rPr lang="en-US" sz="1100" dirty="0"/>
              <a:t>Modeling showing area of weak </a:t>
            </a:r>
            <a:r>
              <a:rPr lang="en-US" sz="1100" dirty="0" smtClean="0"/>
              <a:t> fluidization </a:t>
            </a:r>
            <a:r>
              <a:rPr lang="en-US" sz="1100" dirty="0"/>
              <a:t>(red circle) where sandcastles </a:t>
            </a:r>
            <a:r>
              <a:rPr lang="en-US" sz="1100" dirty="0" smtClean="0"/>
              <a:t>form.</a:t>
            </a:r>
            <a:endParaRPr lang="en-US" sz="1100" dirty="0"/>
          </a:p>
        </p:txBody>
      </p:sp>
      <p:sp>
        <p:nvSpPr>
          <p:cNvPr id="3" name="Oval 2"/>
          <p:cNvSpPr/>
          <p:nvPr/>
        </p:nvSpPr>
        <p:spPr bwMode="auto">
          <a:xfrm>
            <a:off x="7854218" y="5226518"/>
            <a:ext cx="673764" cy="71967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058" tIns="41029" rIns="82058" bIns="41029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 defTabSz="91460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B2B2B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999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neillkc\AppData\Local\Microsoft\Windows\Temporary Internet Files\Content.Outlook\5TCPF1B3\DOUBLE ANGLE CONE ASSY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094" y="1618970"/>
            <a:ext cx="4428149" cy="404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DMR Reconfiguration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257" y="1600200"/>
            <a:ext cx="8436543" cy="452596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Double Plenum and Cone Configuration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Eliminates stagnant (defluidized)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  areas of the Denitration and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  Mineralization (DMR) bed.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Reduces in-bed obstructions.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Provides flexibility in fluidizing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      gas and steam composition in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  Upper and Lower plenums.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Consistent with state of the art.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6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2175165" y="0"/>
            <a:ext cx="6586248" cy="886691"/>
          </a:xfrm>
        </p:spPr>
        <p:txBody>
          <a:bodyPr/>
          <a:lstStyle/>
          <a:p>
            <a:r>
              <a:rPr lang="en-US" sz="2800" b="1" dirty="0" smtClean="0"/>
              <a:t>Spent Nuclear Fuel Disposition Project</a:t>
            </a:r>
            <a:endParaRPr lang="en-US" sz="2800" dirty="0" smtClean="0"/>
          </a:p>
        </p:txBody>
      </p:sp>
      <p:sp>
        <p:nvSpPr>
          <p:cNvPr id="61457" name="TextBox 6"/>
          <p:cNvSpPr txBox="1">
            <a:spLocks noChangeArrowheads="1"/>
          </p:cNvSpPr>
          <p:nvPr/>
        </p:nvSpPr>
        <p:spPr bwMode="auto">
          <a:xfrm>
            <a:off x="5868213" y="3455425"/>
            <a:ext cx="2727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>
                <a:latin typeface="+mj-lt"/>
              </a:rPr>
              <a:t>Looking down from the overhead cranes into the pools of </a:t>
            </a:r>
            <a:r>
              <a:rPr lang="en-US" sz="1400" dirty="0" smtClean="0">
                <a:latin typeface="+mj-lt"/>
              </a:rPr>
              <a:t>CPP-666</a:t>
            </a:r>
            <a:endParaRPr lang="en-US" sz="1400" b="0" dirty="0">
              <a:latin typeface="+mj-lt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7804" y="1309599"/>
            <a:ext cx="5334000" cy="4627419"/>
          </a:xfrm>
        </p:spPr>
        <p:txBody>
          <a:bodyPr>
            <a:normAutofit/>
          </a:bodyPr>
          <a:lstStyle/>
          <a:p>
            <a:pPr lvl="0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Completed ten EBR-II spent fuel transfers out of wet storage, </a:t>
            </a:r>
            <a:r>
              <a:rPr lang="en-US" sz="20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more than the six planned.</a:t>
            </a:r>
          </a:p>
          <a:p>
            <a:pPr lvl="0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Completed 24 of 24 planned Advanced Test Reactor (ATR)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t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ransfers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out of wet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storage. 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We are currently on target to meet the 2023 Settlement Agreement Milestone to move all spent nuclear fuel to dry storage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lvl="0"/>
            <a:endParaRPr lang="en-US" sz="2000" dirty="0" smtClean="0">
              <a:latin typeface="+mj-lt"/>
            </a:endParaRPr>
          </a:p>
          <a:p>
            <a:pPr lvl="0"/>
            <a:endParaRPr lang="en-US" sz="2000" dirty="0">
              <a:latin typeface="+mj-lt"/>
            </a:endParaRPr>
          </a:p>
          <a:p>
            <a:pPr marL="0" lvl="0" indent="0">
              <a:buNone/>
            </a:pPr>
            <a:endParaRPr lang="en-US" sz="2000" dirty="0">
              <a:latin typeface="+mj-lt"/>
            </a:endParaRPr>
          </a:p>
        </p:txBody>
      </p:sp>
      <p:pic>
        <p:nvPicPr>
          <p:cNvPr id="6" name="Picture 3" descr="P:\Office Documents\Presentation\Pictures\CPP-666\Overhead Crane Sho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569" y="1316505"/>
            <a:ext cx="3200400" cy="212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P:\Office Documents\SNF\Facilities1\CPP - 603\CPP - 603-Basins\End of Project\MVC-013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12" y="4191238"/>
            <a:ext cx="2377440" cy="17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48399" y="5974318"/>
            <a:ext cx="23653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+mj-lt"/>
              </a:rPr>
              <a:t>High-Load Charger used to transfer ATR SNF</a:t>
            </a:r>
          </a:p>
        </p:txBody>
      </p:sp>
    </p:spTree>
    <p:extLst>
      <p:ext uri="{BB962C8B-B14F-4D97-AF65-F5344CB8AC3E}">
        <p14:creationId xmlns:p14="http://schemas.microsoft.com/office/powerpoint/2010/main" val="400930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564808" y="6396505"/>
            <a:ext cx="366516" cy="334648"/>
          </a:xfrm>
        </p:spPr>
        <p:txBody>
          <a:bodyPr/>
          <a:lstStyle/>
          <a:p>
            <a:fld id="{6BC5524F-9ACA-4FBB-B995-B32E6B9BC57E}" type="slidenum">
              <a:rPr lang="en-US" altLang="en-US" sz="900"/>
              <a:pPr/>
              <a:t>14</a:t>
            </a:fld>
            <a:endParaRPr lang="en-US" altLang="en-US" sz="9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7543800" cy="800100"/>
          </a:xfrm>
        </p:spPr>
        <p:txBody>
          <a:bodyPr/>
          <a:lstStyle/>
          <a:p>
            <a:pPr>
              <a:tabLst>
                <a:tab pos="5772150" algn="l"/>
              </a:tabLst>
            </a:pPr>
            <a:r>
              <a:rPr lang="en-US" sz="2400" dirty="0" smtClean="0"/>
              <a:t>Summary of Accomplishments in FY17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1263" y="1453415"/>
            <a:ext cx="85568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499"/>
                </a:solidFill>
              </a:rPr>
              <a:t>Fluor completed retrieval of remaining stored transuranic waste.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499"/>
                </a:solidFill>
              </a:rPr>
              <a:t>Exhumed .40 acre of targeted buried waste.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499"/>
                </a:solidFill>
              </a:rPr>
              <a:t>Shipments of transuranic waste resumed to the Waste Isolation Pilot Plant, completing 46 since April, 2017.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499"/>
                </a:solidFill>
              </a:rPr>
              <a:t>Completed 45 transfers of spent nuclear fuel from wet to dry.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499"/>
                </a:solidFill>
              </a:rPr>
              <a:t>Resolved important issues related to start-up of the Integrated Waste Treatment Unit (IWTU).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499"/>
                </a:solidFill>
              </a:rPr>
              <a:t>On the road to resolving the critical issue of fluidization in the IWTU main processing cell. </a:t>
            </a:r>
            <a:endParaRPr lang="en-US" sz="2400" dirty="0">
              <a:solidFill>
                <a:srgbClr val="0024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42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Stored Transuranic Waste Status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67717" y="1173077"/>
            <a:ext cx="395490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499"/>
                </a:solidFill>
              </a:rPr>
              <a:t>As noted in our April presentation, our contractor completed retrieval of all stored transuranic waste earlier this year.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499"/>
                </a:solidFill>
              </a:rPr>
              <a:t>At our treatment facility, significant upgrades were completed including new Brokks, all boxlines are operational and we have increased treatment facility shifts from 12/7 to 24/7.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499"/>
                </a:solidFill>
              </a:rPr>
              <a:t>Fluor is about 300 cubic meters behind  the contract schedule in treating contact-handled waste. The amount of direct feed waste is limited, and we are treating more small quantity, difficult-to-treat waste</a:t>
            </a:r>
            <a:r>
              <a:rPr lang="en-US" dirty="0">
                <a:solidFill>
                  <a:srgbClr val="002499"/>
                </a:solidFill>
              </a:rPr>
              <a:t> </a:t>
            </a:r>
            <a:r>
              <a:rPr lang="en-US" dirty="0" smtClean="0">
                <a:solidFill>
                  <a:srgbClr val="002499"/>
                </a:solidFill>
              </a:rPr>
              <a:t>– therefore we are getting less production for the same effort. </a:t>
            </a:r>
            <a:endParaRPr lang="en-US" dirty="0">
              <a:solidFill>
                <a:srgbClr val="002499"/>
              </a:solidFill>
            </a:endParaRPr>
          </a:p>
        </p:txBody>
      </p:sp>
      <p:pic>
        <p:nvPicPr>
          <p:cNvPr id="9" name="Picture 2" descr="O:\DOE-ID\EM-ICP\WDP\Leake\Pictures\IIP\New_SBL_Brokk_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9" t="18265" r="24930" b="18086"/>
          <a:stretch/>
        </p:blipFill>
        <p:spPr bwMode="auto">
          <a:xfrm>
            <a:off x="192504" y="1051559"/>
            <a:ext cx="4562375" cy="292367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9271" y="4013157"/>
            <a:ext cx="31538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New Brokk 400 operating in the South Box Line </a:t>
            </a:r>
            <a:endParaRPr lang="en-US" sz="1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8" r="40381" b="23799"/>
          <a:stretch/>
        </p:blipFill>
        <p:spPr bwMode="auto">
          <a:xfrm>
            <a:off x="394636" y="4290156"/>
            <a:ext cx="3137836" cy="209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19098" y="6214174"/>
            <a:ext cx="36877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Excavator dumps sludge drum into tray at ARP V facility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4448570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329047" y="151598"/>
            <a:ext cx="6622474" cy="519545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New Capabilities for CH-TRU Processing </a:t>
            </a:r>
            <a:endParaRPr lang="en-US" altLang="en-US" sz="2400" b="1" dirty="0" smtClean="0">
              <a:solidFill>
                <a:schemeClr val="accent6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298868" y="1152525"/>
            <a:ext cx="4845132" cy="316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b="0" dirty="0" smtClean="0"/>
          </a:p>
          <a:p>
            <a:pPr>
              <a:defRPr/>
            </a:pPr>
            <a:endParaRPr lang="en-US" b="0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0937" y="1175457"/>
            <a:ext cx="8086744" cy="5349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1125" indent="-111125">
              <a:buFont typeface="Arial" pitchFamily="34" charset="0"/>
              <a:buChar char="•"/>
              <a:defRPr/>
            </a:pPr>
            <a:endParaRPr lang="en-US" sz="2000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000" dirty="0" smtClean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 smtClean="0">
                <a:solidFill>
                  <a:srgbClr val="002499"/>
                </a:solidFill>
              </a:rPr>
              <a:t> </a:t>
            </a:r>
          </a:p>
          <a:p>
            <a:pPr>
              <a:defRPr/>
            </a:pPr>
            <a:endParaRPr lang="en-US" sz="1300" dirty="0" smtClean="0">
              <a:solidFill>
                <a:srgbClr val="002499"/>
              </a:solidFill>
            </a:endParaRPr>
          </a:p>
          <a:p>
            <a:pPr>
              <a:defRPr/>
            </a:pPr>
            <a:endParaRPr lang="en-US" sz="800" dirty="0" smtClean="0">
              <a:solidFill>
                <a:srgbClr val="002499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80" y="1289006"/>
            <a:ext cx="4807318" cy="2235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2080" y="3647023"/>
            <a:ext cx="83879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C2298"/>
                </a:solidFill>
              </a:rPr>
              <a:t>Accelerated Retrieval Project (ARP) retrieval enclosures are used primarily for exhumation of targeted buried waste.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C2298"/>
                </a:solidFill>
              </a:rPr>
              <a:t>The new ARP IX facility, however, is also being considered for “roaster  oxide” processing prior to beginning it</a:t>
            </a:r>
            <a:r>
              <a:rPr lang="en-US" sz="2000" dirty="0">
                <a:solidFill>
                  <a:srgbClr val="1C2298"/>
                </a:solidFill>
              </a:rPr>
              <a:t>s</a:t>
            </a:r>
            <a:r>
              <a:rPr lang="en-US" sz="2000" dirty="0" smtClean="0">
                <a:solidFill>
                  <a:srgbClr val="1C2298"/>
                </a:solidFill>
              </a:rPr>
              <a:t> buried waste exhumation mission.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C2298"/>
                </a:solidFill>
              </a:rPr>
              <a:t>“Roaster oxides” are uranium oxide metal that are pyrophoric – they can ignite in the presence of air. Some of the transuranic waste stored here contains roaster oxides, which require processing before they can be packaged for shipment to WIPP. </a:t>
            </a:r>
          </a:p>
          <a:p>
            <a:endParaRPr lang="en-US" sz="2000" dirty="0">
              <a:solidFill>
                <a:srgbClr val="1C2298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11537" y="2878164"/>
            <a:ext cx="3307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The Accelerated Retrieval Project IX facility (left and above),  the last buried waste retrieval enclosure, was completed this summer.  </a:t>
            </a:r>
            <a:endParaRPr lang="en-US" sz="120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556" y="1228411"/>
            <a:ext cx="2935167" cy="1558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725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Shipping and Certification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4200" y="1078963"/>
            <a:ext cx="8089538" cy="5210015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1C2298"/>
                </a:solidFill>
              </a:rPr>
              <a:t>AMWTP Certified Program:</a:t>
            </a:r>
            <a:endParaRPr lang="en-US" sz="2000" b="1" dirty="0" smtClean="0">
              <a:solidFill>
                <a:srgbClr val="1C2298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rgbClr val="1C2298"/>
                </a:solidFill>
              </a:rPr>
              <a:t>Starting the week of Sept. 18, Idaho Cleanup Project shipments of transuranic waste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1C2298"/>
                </a:solidFill>
              </a:rPr>
              <a:t>to WIPP increased from two to four per week.</a:t>
            </a:r>
          </a:p>
          <a:p>
            <a:pPr lvl="1">
              <a:spcBef>
                <a:spcPts val="0"/>
              </a:spcBef>
            </a:pPr>
            <a:r>
              <a:rPr lang="en-US" sz="1700" dirty="0" smtClean="0">
                <a:solidFill>
                  <a:srgbClr val="1C2298"/>
                </a:solidFill>
              </a:rPr>
              <a:t>Completed 46 shipments to date since shipping resumed April 6, 2017.</a:t>
            </a:r>
          </a:p>
          <a:p>
            <a:pPr lvl="1">
              <a:spcBef>
                <a:spcPts val="0"/>
              </a:spcBef>
            </a:pPr>
            <a:r>
              <a:rPr lang="en-US" sz="1700" dirty="0" smtClean="0">
                <a:solidFill>
                  <a:srgbClr val="1C2298"/>
                </a:solidFill>
              </a:rPr>
              <a:t>We have shipped about 54,000 cubic meters of transuranic and mixed low-level waste from the original 65,000 cubic meter Settlement Agreement inventory to out-of-state disposal facilities.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700" dirty="0" smtClean="0">
                <a:solidFill>
                  <a:srgbClr val="1C2298"/>
                </a:solidFill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rgbClr val="1C2298"/>
                </a:solidFill>
              </a:rPr>
              <a:t>The next AMWTP </a:t>
            </a:r>
            <a:r>
              <a:rPr lang="en-US" sz="2000" dirty="0">
                <a:solidFill>
                  <a:srgbClr val="1C2298"/>
                </a:solidFill>
              </a:rPr>
              <a:t>Recertification Audit  </a:t>
            </a:r>
            <a:r>
              <a:rPr lang="en-US" sz="2000" dirty="0" smtClean="0">
                <a:solidFill>
                  <a:srgbClr val="1C2298"/>
                </a:solidFill>
              </a:rPr>
              <a:t>will be in early December, 2017</a:t>
            </a:r>
          </a:p>
          <a:p>
            <a:pPr lvl="1">
              <a:spcBef>
                <a:spcPts val="0"/>
              </a:spcBef>
            </a:pPr>
            <a:r>
              <a:rPr lang="en-US" sz="1700" dirty="0" smtClean="0">
                <a:solidFill>
                  <a:srgbClr val="1C2298"/>
                </a:solidFill>
              </a:rPr>
              <a:t>Expect to demonstrate complete process now that the Basis of Knowledge has been released. </a:t>
            </a:r>
          </a:p>
          <a:p>
            <a:pPr lvl="1">
              <a:spcBef>
                <a:spcPts val="0"/>
              </a:spcBef>
            </a:pPr>
            <a:r>
              <a:rPr lang="en-US" sz="1700" dirty="0" smtClean="0">
                <a:solidFill>
                  <a:srgbClr val="1C2298"/>
                </a:solidFill>
              </a:rPr>
              <a:t>The Generator Site Technical Review is complete.  </a:t>
            </a:r>
          </a:p>
          <a:p>
            <a:pPr lvl="1">
              <a:spcBef>
                <a:spcPts val="0"/>
              </a:spcBef>
            </a:pPr>
            <a:endParaRPr lang="en-US" sz="1700" dirty="0">
              <a:solidFill>
                <a:srgbClr val="1C2298"/>
              </a:solidFill>
            </a:endParaRPr>
          </a:p>
          <a:p>
            <a:pPr>
              <a:spcBef>
                <a:spcPts val="0"/>
              </a:spcBef>
            </a:pPr>
            <a:endParaRPr lang="en-US" sz="2000" dirty="0">
              <a:solidFill>
                <a:srgbClr val="1C2298"/>
              </a:solidFill>
            </a:endParaRPr>
          </a:p>
          <a:p>
            <a:pPr>
              <a:spcBef>
                <a:spcPts val="0"/>
              </a:spcBef>
            </a:pP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598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9119" y="92468"/>
            <a:ext cx="6961865" cy="505538"/>
          </a:xfrm>
        </p:spPr>
        <p:txBody>
          <a:bodyPr/>
          <a:lstStyle/>
          <a:p>
            <a:r>
              <a:rPr lang="en-US" dirty="0" smtClean="0"/>
              <a:t>Settlement Agreement TRU Production Status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48466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11" y="1092200"/>
            <a:ext cx="843777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659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6647" y="159630"/>
            <a:ext cx="39713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Buried Transuranic Waste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3" descr="P:\Office Documents\CAB slides\IMG_01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159" y="1150146"/>
            <a:ext cx="4200582" cy="308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26004" y="4279495"/>
            <a:ext cx="37667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Drum exhumation from Accelerated Retrieval Project VIII.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25127" y="1043679"/>
            <a:ext cx="437949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499"/>
                </a:solidFill>
              </a:rPr>
              <a:t>Status of Targeted Waste Exhumation: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499"/>
                </a:solidFill>
              </a:rPr>
              <a:t>Completed exhumation of 4.71 acres of buried waste as of Oct. 1, 2017. Regulatory goal: 5.69 acres by 2023.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499"/>
                </a:solidFill>
              </a:rPr>
              <a:t>As noted earlier, the final retrieval enclosure facility (ARP IX) was completed earlier this summer. Exhumation will begin there next year.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499"/>
                </a:solidFill>
              </a:rPr>
              <a:t>Over 7,500 cubic meters of targeted waste has been exhumed to date.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499"/>
                </a:solidFill>
              </a:rPr>
              <a:t>Project is expected to be completed about two years ahead of regulatory milestone. </a:t>
            </a:r>
          </a:p>
          <a:p>
            <a:endParaRPr lang="en-US" sz="2000" dirty="0">
              <a:solidFill>
                <a:srgbClr val="0024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652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845288"/>
          </a:xfrm>
        </p:spPr>
        <p:txBody>
          <a:bodyPr/>
          <a:lstStyle/>
          <a:p>
            <a:pPr algn="r"/>
            <a:r>
              <a:rPr lang="en-US" dirty="0" smtClean="0"/>
              <a:t>Buried Waste Exhumation Work-off Chart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0" y="1254459"/>
            <a:ext cx="7592060" cy="5022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494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18585" y="190453"/>
            <a:ext cx="5852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Liquid Waste Treatment Background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buggerbp\Pictures\IWTU flow shee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39"/>
          <a:stretch/>
        </p:blipFill>
        <p:spPr bwMode="auto">
          <a:xfrm>
            <a:off x="3468054" y="1918673"/>
            <a:ext cx="5629053" cy="356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4869" y="1117067"/>
            <a:ext cx="383226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499"/>
                </a:solidFill>
              </a:rPr>
              <a:t>There are about 900,000 gallons of liquid radioactive waste stored safely in three stainless steel underground tanks at the Idaho Nuclear Technology and Engineering Center.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499"/>
                </a:solidFill>
              </a:rPr>
              <a:t>The Integrated Waste Treatment Unit (IWTU) was constructed to treat the waste, but design  problems have prevented the beginning of waste treatment.</a:t>
            </a:r>
            <a:r>
              <a:rPr lang="en-US" sz="2000" strike="sngStrike" dirty="0" smtClean="0">
                <a:solidFill>
                  <a:srgbClr val="002499"/>
                </a:solidFill>
              </a:rPr>
              <a:t> </a:t>
            </a:r>
            <a:endParaRPr lang="en-US" sz="2000" strike="sngStrike" dirty="0">
              <a:solidFill>
                <a:srgbClr val="0024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006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HOMLE\AppData\Local\Microsoft\Windows\Temporary Internet Files\Content.Outlook\HHFD7BE5\G2787-19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44" y="3412337"/>
            <a:ext cx="6966731" cy="221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2554" y="181543"/>
            <a:ext cx="6555332" cy="505538"/>
          </a:xfrm>
        </p:spPr>
        <p:txBody>
          <a:bodyPr/>
          <a:lstStyle/>
          <a:p>
            <a:r>
              <a:rPr lang="en-US" sz="2500" dirty="0"/>
              <a:t>Approach to Address Remaining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164" y="1042402"/>
            <a:ext cx="8671578" cy="4940627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sz="1600" dirty="0" smtClean="0"/>
              <a:t>Fluor Idaho has established </a:t>
            </a:r>
            <a:r>
              <a:rPr lang="en-US" sz="1600" dirty="0"/>
              <a:t>a systematic, mechanistic based approach involving 4 phases to address issues with the </a:t>
            </a:r>
            <a:r>
              <a:rPr lang="en-US" sz="1600" dirty="0" smtClean="0"/>
              <a:t>IWTU.</a:t>
            </a:r>
            <a:endParaRPr lang="en-US" sz="1600" dirty="0"/>
          </a:p>
          <a:p>
            <a:pPr>
              <a:buClrTx/>
            </a:pPr>
            <a:r>
              <a:rPr lang="en-US" sz="1600" dirty="0"/>
              <a:t>A team of specialists was assembled to work with IWTU staff, including experts in fluidized bed technology that have solved similar problems in </a:t>
            </a:r>
            <a:r>
              <a:rPr lang="en-US" sz="1600" dirty="0" smtClean="0"/>
              <a:t>industry.</a:t>
            </a:r>
            <a:endParaRPr lang="en-US" sz="1600" dirty="0"/>
          </a:p>
          <a:p>
            <a:pPr>
              <a:buClrTx/>
            </a:pPr>
            <a:r>
              <a:rPr lang="en-US" sz="1600" dirty="0"/>
              <a:t>Flour established a Technical Review Group consisting of subject matter experts from National Labs, industry and academia to provide input and </a:t>
            </a:r>
            <a:r>
              <a:rPr lang="en-US" sz="1600" dirty="0" smtClean="0"/>
              <a:t>advice.</a:t>
            </a:r>
          </a:p>
          <a:p>
            <a:pPr>
              <a:buClrTx/>
            </a:pPr>
            <a:r>
              <a:rPr lang="en-US" sz="1600" dirty="0" smtClean="0"/>
              <a:t>Fluor has enlisted the Particulate Solid Research Institute (PSRI) to assist in the testing and evaluation of fluidized bed improvements.</a:t>
            </a:r>
            <a:endParaRPr lang="en-US" sz="1600" dirty="0"/>
          </a:p>
          <a:p>
            <a:pPr>
              <a:buFont typeface="Wingdings" panose="05000000000000000000" pitchFamily="2" charset="2"/>
              <a:buChar char="v"/>
            </a:pPr>
            <a:endParaRPr lang="en-US" sz="1600" dirty="0"/>
          </a:p>
          <a:p>
            <a:pPr>
              <a:buFont typeface="Wingdings" panose="05000000000000000000" pitchFamily="2" charset="2"/>
              <a:buChar char="v"/>
            </a:pP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991089" y="5956650"/>
            <a:ext cx="2288297" cy="954095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pPr algn="ctr"/>
            <a:r>
              <a:rPr lang="en-US" sz="1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Small Scale Tests, </a:t>
            </a:r>
          </a:p>
          <a:p>
            <a:pPr algn="ctr"/>
            <a:r>
              <a:rPr lang="en-US" sz="1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Engineering Evaluations </a:t>
            </a:r>
          </a:p>
          <a:p>
            <a:pPr algn="ctr"/>
            <a:r>
              <a:rPr lang="en-US" sz="1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and Modeling</a:t>
            </a:r>
          </a:p>
          <a:p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863317" y="5629024"/>
            <a:ext cx="1371338" cy="523208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lvl="0" algn="ctr"/>
            <a:r>
              <a:rPr lang="en-US" sz="1400" dirty="0">
                <a:solidFill>
                  <a:srgbClr val="004684">
                    <a:lumMod val="60000"/>
                    <a:lumOff val="40000"/>
                  </a:srgbClr>
                </a:solidFill>
              </a:rPr>
              <a:t>Pilot and IWTU Test Runs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7465906" y="5629024"/>
            <a:ext cx="786475" cy="307764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pPr lvl="0" algn="ctr"/>
            <a:r>
              <a:rPr lang="en-US" sz="1400" dirty="0">
                <a:solidFill>
                  <a:srgbClr val="004684">
                    <a:lumMod val="60000"/>
                    <a:lumOff val="40000"/>
                  </a:srgbClr>
                </a:solidFill>
              </a:rPr>
              <a:t>Rad Ops</a:t>
            </a:r>
            <a:endParaRPr lang="en-US" sz="1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90189" y="5629024"/>
            <a:ext cx="944263" cy="525281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lvl="0" algn="ctr"/>
            <a:r>
              <a:rPr lang="en-US" sz="1400" dirty="0">
                <a:solidFill>
                  <a:srgbClr val="004684">
                    <a:lumMod val="60000"/>
                    <a:lumOff val="40000"/>
                  </a:srgbClr>
                </a:solidFill>
              </a:rPr>
              <a:t>Confirm Fixes</a:t>
            </a:r>
            <a:endParaRPr lang="en-US" sz="1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9755784">
            <a:off x="4792325" y="4286889"/>
            <a:ext cx="1590057" cy="467580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r>
              <a:rPr lang="en-US" sz="2500" dirty="0">
                <a:solidFill>
                  <a:srgbClr val="00B0F0"/>
                </a:solidFill>
              </a:rPr>
              <a:t>In Progress</a:t>
            </a:r>
          </a:p>
        </p:txBody>
      </p:sp>
      <p:sp>
        <p:nvSpPr>
          <p:cNvPr id="7" name="TextBox 6"/>
          <p:cNvSpPr txBox="1"/>
          <p:nvPr/>
        </p:nvSpPr>
        <p:spPr>
          <a:xfrm rot="19745294">
            <a:off x="2580382" y="4263477"/>
            <a:ext cx="1541504" cy="467580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r>
              <a:rPr lang="en-US" sz="2500" dirty="0">
                <a:solidFill>
                  <a:srgbClr val="00B0F0"/>
                </a:solidFill>
              </a:rPr>
              <a:t>Complete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13678" y="5629023"/>
            <a:ext cx="2132293" cy="954095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pPr algn="ctr" defTabSz="820583">
              <a:defRPr/>
            </a:pPr>
            <a:r>
              <a:rPr lang="en-US" sz="1400" kern="0" dirty="0">
                <a:solidFill>
                  <a:srgbClr val="004684">
                    <a:lumMod val="60000"/>
                    <a:lumOff val="40000"/>
                  </a:srgbClr>
                </a:solidFill>
              </a:rPr>
              <a:t>Small Scale Tests, </a:t>
            </a:r>
          </a:p>
          <a:p>
            <a:pPr algn="ctr" defTabSz="820583">
              <a:defRPr/>
            </a:pPr>
            <a:r>
              <a:rPr lang="en-US" sz="1400" kern="0" dirty="0">
                <a:solidFill>
                  <a:srgbClr val="004684">
                    <a:lumMod val="60000"/>
                    <a:lumOff val="40000"/>
                  </a:srgbClr>
                </a:solidFill>
              </a:rPr>
              <a:t>Engineering Evaluations </a:t>
            </a:r>
          </a:p>
          <a:p>
            <a:pPr algn="ctr" defTabSz="820583">
              <a:defRPr/>
            </a:pPr>
            <a:r>
              <a:rPr lang="en-US" sz="1400" kern="0" dirty="0">
                <a:solidFill>
                  <a:srgbClr val="004684">
                    <a:lumMod val="60000"/>
                    <a:lumOff val="40000"/>
                  </a:srgbClr>
                </a:solidFill>
              </a:rPr>
              <a:t>and Modeling</a:t>
            </a:r>
          </a:p>
          <a:p>
            <a:pPr defTabSz="820583">
              <a:defRPr/>
            </a:pPr>
            <a:endParaRPr lang="en-US" sz="14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90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M_PowerPoint_Template-091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EM_PowerPoint_Template-091013</Template>
  <TotalTime>547</TotalTime>
  <Words>1180</Words>
  <Application>Microsoft Office PowerPoint</Application>
  <PresentationFormat>On-screen Show (4:3)</PresentationFormat>
  <Paragraphs>123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Helvetica Neue</vt:lpstr>
      <vt:lpstr>Times New Roman</vt:lpstr>
      <vt:lpstr>Wingdings</vt:lpstr>
      <vt:lpstr>ヒラギノ角ゴ ProN W3</vt:lpstr>
      <vt:lpstr>EM_PowerPoint_Template-091013</vt:lpstr>
      <vt:lpstr>Custom Design</vt:lpstr>
      <vt:lpstr>Idaho Cleanup Project Update Leadership in Nuclear Energy Commission </vt:lpstr>
      <vt:lpstr>Stored Transuranic Waste Status</vt:lpstr>
      <vt:lpstr>New Capabilities for CH-TRU Processing </vt:lpstr>
      <vt:lpstr>Shipping and Certification  </vt:lpstr>
      <vt:lpstr>Settlement Agreement TRU Production Status</vt:lpstr>
      <vt:lpstr>PowerPoint Presentation</vt:lpstr>
      <vt:lpstr>Buried Waste Exhumation Work-off Chart</vt:lpstr>
      <vt:lpstr>PowerPoint Presentation</vt:lpstr>
      <vt:lpstr>Approach to Address Remaining Issues</vt:lpstr>
      <vt:lpstr>Summary Status of the 5 Main Issues</vt:lpstr>
      <vt:lpstr>Issue:  Formation of Sandcastles</vt:lpstr>
      <vt:lpstr>DMR Reconfiguration</vt:lpstr>
      <vt:lpstr>Spent Nuclear Fuel Disposition Project</vt:lpstr>
      <vt:lpstr>Summary of Accomplishments in FY17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Idaho Cleanup Project Update</dc:title>
  <dc:creator>Bugger, Bradley P</dc:creator>
  <cp:lastModifiedBy>Elli F. Brown</cp:lastModifiedBy>
  <cp:revision>142</cp:revision>
  <cp:lastPrinted>2017-10-02T20:04:30Z</cp:lastPrinted>
  <dcterms:created xsi:type="dcterms:W3CDTF">2017-03-24T20:11:17Z</dcterms:created>
  <dcterms:modified xsi:type="dcterms:W3CDTF">2017-10-02T20:04:35Z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