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7"/>
  </p:notesMasterIdLst>
  <p:sldIdLst>
    <p:sldId id="279" r:id="rId5"/>
    <p:sldId id="308" r:id="rId6"/>
    <p:sldId id="313" r:id="rId7"/>
    <p:sldId id="319" r:id="rId8"/>
    <p:sldId id="309" r:id="rId9"/>
    <p:sldId id="310" r:id="rId10"/>
    <p:sldId id="318" r:id="rId11"/>
    <p:sldId id="321" r:id="rId12"/>
    <p:sldId id="322" r:id="rId13"/>
    <p:sldId id="315" r:id="rId14"/>
    <p:sldId id="317" r:id="rId15"/>
    <p:sldId id="323"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63"/>
    <a:srgbClr val="FFDB69"/>
    <a:srgbClr val="008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34" d="100"/>
          <a:sy n="134" d="100"/>
        </p:scale>
        <p:origin x="702"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5"/>
          </a:xfrm>
          <a:prstGeom prst="rect">
            <a:avLst/>
          </a:prstGeom>
        </p:spPr>
        <p:txBody>
          <a:bodyPr vert="horz" lIns="92618" tIns="46309" rIns="92618" bIns="46309" rtlCol="0"/>
          <a:lstStyle>
            <a:lvl1pPr algn="l">
              <a:defRPr sz="1200"/>
            </a:lvl1pPr>
          </a:lstStyle>
          <a:p>
            <a:endParaRPr lang="en-US"/>
          </a:p>
        </p:txBody>
      </p:sp>
      <p:sp>
        <p:nvSpPr>
          <p:cNvPr id="3" name="Date Placeholder 2"/>
          <p:cNvSpPr>
            <a:spLocks noGrp="1"/>
          </p:cNvSpPr>
          <p:nvPr>
            <p:ph type="dt" idx="1"/>
          </p:nvPr>
        </p:nvSpPr>
        <p:spPr>
          <a:xfrm>
            <a:off x="3970939" y="1"/>
            <a:ext cx="3037840" cy="466435"/>
          </a:xfrm>
          <a:prstGeom prst="rect">
            <a:avLst/>
          </a:prstGeom>
        </p:spPr>
        <p:txBody>
          <a:bodyPr vert="horz" lIns="92618" tIns="46309" rIns="92618" bIns="46309" rtlCol="0"/>
          <a:lstStyle>
            <a:lvl1pPr algn="r">
              <a:defRPr sz="1200"/>
            </a:lvl1pPr>
          </a:lstStyle>
          <a:p>
            <a:fld id="{D1E83544-8F4A-4161-9629-EF884B24E1B2}" type="datetimeFigureOut">
              <a:rPr lang="en-US" smtClean="0"/>
              <a:t>10/2/2017</a:t>
            </a:fld>
            <a:endParaRPr lang="en-US"/>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2618" tIns="46309" rIns="92618" bIns="46309" rtlCol="0" anchor="ctr"/>
          <a:lstStyle/>
          <a:p>
            <a:endParaRPr lang="en-US"/>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2618" tIns="46309" rIns="92618" bIns="4630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70"/>
            <a:ext cx="3037840" cy="466434"/>
          </a:xfrm>
          <a:prstGeom prst="rect">
            <a:avLst/>
          </a:prstGeom>
        </p:spPr>
        <p:txBody>
          <a:bodyPr vert="horz" lIns="92618" tIns="46309" rIns="92618" bIns="4630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70"/>
            <a:ext cx="3037840" cy="466434"/>
          </a:xfrm>
          <a:prstGeom prst="rect">
            <a:avLst/>
          </a:prstGeom>
        </p:spPr>
        <p:txBody>
          <a:bodyPr vert="horz" lIns="92618" tIns="46309" rIns="92618" bIns="46309" rtlCol="0" anchor="b"/>
          <a:lstStyle>
            <a:lvl1pPr algn="r">
              <a:defRPr sz="1200"/>
            </a:lvl1pPr>
          </a:lstStyle>
          <a:p>
            <a:fld id="{56DB5BBF-585C-4A4D-88DE-2B6C67F8C1B2}" type="slidenum">
              <a:rPr lang="en-US" smtClean="0"/>
              <a:t>‹#›</a:t>
            </a:fld>
            <a:endParaRPr lang="en-US"/>
          </a:p>
        </p:txBody>
      </p:sp>
    </p:spTree>
    <p:extLst>
      <p:ext uri="{BB962C8B-B14F-4D97-AF65-F5344CB8AC3E}">
        <p14:creationId xmlns:p14="http://schemas.microsoft.com/office/powerpoint/2010/main" val="3614038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A15DF1-BF32-4FFC-B760-5E4DDE1DAD22}" type="slidenum">
              <a:rPr lang="en-US" smtClean="0"/>
              <a:pPr/>
              <a:t>1</a:t>
            </a:fld>
            <a:endParaRPr lang="en-US" dirty="0"/>
          </a:p>
        </p:txBody>
      </p:sp>
    </p:spTree>
    <p:extLst>
      <p:ext uri="{BB962C8B-B14F-4D97-AF65-F5344CB8AC3E}">
        <p14:creationId xmlns:p14="http://schemas.microsoft.com/office/powerpoint/2010/main" val="3388676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B77E3C-69C5-704B-ADA7-884A4BF0ED24}" type="slidenum">
              <a:rPr lang="en-US" smtClean="0"/>
              <a:pPr/>
              <a:t>2</a:t>
            </a:fld>
            <a:endParaRPr lang="en-US" dirty="0">
              <a:solidFill>
                <a:schemeClr val="tx1"/>
              </a:solidFill>
              <a:latin typeface="Times New Roman" charset="0"/>
            </a:endParaRPr>
          </a:p>
        </p:txBody>
      </p:sp>
    </p:spTree>
    <p:extLst>
      <p:ext uri="{BB962C8B-B14F-4D97-AF65-F5344CB8AC3E}">
        <p14:creationId xmlns:p14="http://schemas.microsoft.com/office/powerpoint/2010/main" val="1794462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A6C30D-B4FC-AB47-9BA7-8E62D8B9FB46}" type="slidenum">
              <a:rPr lang="en-US" smtClean="0"/>
              <a:t>12</a:t>
            </a:fld>
            <a:endParaRPr lang="en-US" dirty="0"/>
          </a:p>
        </p:txBody>
      </p:sp>
    </p:spTree>
    <p:extLst>
      <p:ext uri="{BB962C8B-B14F-4D97-AF65-F5344CB8AC3E}">
        <p14:creationId xmlns:p14="http://schemas.microsoft.com/office/powerpoint/2010/main" val="10274521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2892425" y="1717001"/>
            <a:ext cx="5797550" cy="430887"/>
          </a:xfrm>
        </p:spPr>
        <p:txBody>
          <a:bodyPr anchor="b"/>
          <a:lstStyle>
            <a:lvl1pPr>
              <a:spcBef>
                <a:spcPct val="40000"/>
              </a:spcBef>
              <a:defRPr sz="3200">
                <a:solidFill>
                  <a:srgbClr val="005875"/>
                </a:solidFill>
              </a:defRPr>
            </a:lvl1pPr>
          </a:lstStyle>
          <a:p>
            <a:r>
              <a:rPr lang="en-US" dirty="0" smtClean="0"/>
              <a:t>Click to edit Master title style</a:t>
            </a:r>
            <a:endParaRPr lang="en-US" dirty="0"/>
          </a:p>
        </p:txBody>
      </p:sp>
      <p:sp>
        <p:nvSpPr>
          <p:cNvPr id="13435" name="Rectangle 123"/>
          <p:cNvSpPr>
            <a:spLocks noGrp="1" noChangeArrowheads="1"/>
          </p:cNvSpPr>
          <p:nvPr>
            <p:ph type="subTitle" sz="quarter" idx="1"/>
          </p:nvPr>
        </p:nvSpPr>
        <p:spPr>
          <a:xfrm>
            <a:off x="2914650" y="2514600"/>
            <a:ext cx="5775325" cy="762000"/>
          </a:xfrm>
        </p:spPr>
        <p:txBody>
          <a:bodyPr/>
          <a:lstStyle>
            <a:lvl1pPr marL="0" indent="0">
              <a:spcBef>
                <a:spcPct val="20000"/>
              </a:spcBef>
              <a:buFontTx/>
              <a:buNone/>
              <a:defRPr b="1"/>
            </a:lvl1pPr>
          </a:lstStyle>
          <a:p>
            <a:r>
              <a:rPr lang="en-US" dirty="0" smtClean="0"/>
              <a:t>Click to edit Master subtitle style</a:t>
            </a:r>
            <a:endParaRPr lang="en-US" dirty="0"/>
          </a:p>
        </p:txBody>
      </p:sp>
      <p:sp>
        <p:nvSpPr>
          <p:cNvPr id="41" name="Rectangle 124"/>
          <p:cNvSpPr>
            <a:spLocks noGrp="1" noChangeArrowheads="1"/>
          </p:cNvSpPr>
          <p:nvPr>
            <p:ph type="dt" sz="quarter" idx="10"/>
          </p:nvPr>
        </p:nvSpPr>
        <p:spPr bwMode="auto">
          <a:xfrm>
            <a:off x="2914650" y="3436938"/>
            <a:ext cx="5775325" cy="457200"/>
          </a:xfrm>
          <a:prstGeom prst="rect">
            <a:avLst/>
          </a:prstGeom>
          <a:ln>
            <a:miter lim="800000"/>
            <a:headEnd/>
            <a:tailEnd/>
          </a:ln>
        </p:spPr>
        <p:txBody>
          <a:bodyPr vert="horz" wrap="square" lIns="0" tIns="0" rIns="0" bIns="0" numCol="1" anchor="t" anchorCtr="0" compatLnSpc="1">
            <a:prstTxWarp prst="textNoShape">
              <a:avLst/>
            </a:prstTxWarp>
          </a:bodyPr>
          <a:lstStyle>
            <a:lvl1pPr>
              <a:lnSpc>
                <a:spcPct val="85000"/>
              </a:lnSpc>
              <a:spcBef>
                <a:spcPct val="40000"/>
              </a:spcBef>
              <a:defRPr sz="1600">
                <a:latin typeface="+mn-lt"/>
                <a:ea typeface="+mn-ea"/>
              </a:defRPr>
            </a:lvl1pPr>
          </a:lstStyle>
          <a:p>
            <a:fld id="{303E1434-89D5-4136-B205-27008AA1FB2D}" type="datetimeFigureOut">
              <a:rPr lang="en-US" smtClean="0"/>
              <a:t>10/2/2017</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331720" cy="6858000"/>
          </a:xfrm>
          <a:prstGeom prst="rect">
            <a:avLst/>
          </a:prstGeom>
        </p:spPr>
      </p:pic>
    </p:spTree>
    <p:extLst>
      <p:ext uri="{BB962C8B-B14F-4D97-AF65-F5344CB8AC3E}">
        <p14:creationId xmlns:p14="http://schemas.microsoft.com/office/powerpoint/2010/main" val="2745239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84"/>
          <p:cNvSpPr>
            <a:spLocks noGrp="1" noChangeArrowheads="1"/>
          </p:cNvSpPr>
          <p:nvPr>
            <p:ph type="ftr" sz="quarter" idx="10"/>
          </p:nvPr>
        </p:nvSpPr>
        <p:spPr>
          <a:ln/>
        </p:spPr>
        <p:txBody>
          <a:bodyPr/>
          <a:lstStyle>
            <a:lvl1pPr>
              <a:defRPr/>
            </a:lvl1pPr>
          </a:lstStyle>
          <a:p>
            <a:endParaRPr lang="en-US"/>
          </a:p>
        </p:txBody>
      </p:sp>
      <p:sp>
        <p:nvSpPr>
          <p:cNvPr id="5"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a:p>
        </p:txBody>
      </p:sp>
    </p:spTree>
    <p:extLst>
      <p:ext uri="{BB962C8B-B14F-4D97-AF65-F5344CB8AC3E}">
        <p14:creationId xmlns:p14="http://schemas.microsoft.com/office/powerpoint/2010/main" val="639802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5613" y="1598613"/>
            <a:ext cx="4038600" cy="4524375"/>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6613" y="1598613"/>
            <a:ext cx="4040187" cy="4524375"/>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84"/>
          <p:cNvSpPr>
            <a:spLocks noGrp="1" noChangeArrowheads="1"/>
          </p:cNvSpPr>
          <p:nvPr>
            <p:ph type="ftr" sz="quarter" idx="10"/>
          </p:nvPr>
        </p:nvSpPr>
        <p:spPr>
          <a:ln/>
        </p:spPr>
        <p:txBody>
          <a:bodyPr/>
          <a:lstStyle>
            <a:lvl1pPr>
              <a:defRPr/>
            </a:lvl1pPr>
          </a:lstStyle>
          <a:p>
            <a:endParaRPr lang="en-US"/>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a:p>
        </p:txBody>
      </p:sp>
    </p:spTree>
    <p:extLst>
      <p:ext uri="{BB962C8B-B14F-4D97-AF65-F5344CB8AC3E}">
        <p14:creationId xmlns:p14="http://schemas.microsoft.com/office/powerpoint/2010/main" val="3247796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84"/>
          <p:cNvSpPr>
            <a:spLocks noGrp="1" noChangeArrowheads="1"/>
          </p:cNvSpPr>
          <p:nvPr>
            <p:ph type="ftr" sz="quarter" idx="10"/>
          </p:nvPr>
        </p:nvSpPr>
        <p:spPr>
          <a:ln/>
        </p:spPr>
        <p:txBody>
          <a:bodyPr/>
          <a:lstStyle>
            <a:lvl1pPr>
              <a:defRPr/>
            </a:lvl1pPr>
          </a:lstStyle>
          <a:p>
            <a:endParaRPr lang="en-US"/>
          </a:p>
        </p:txBody>
      </p:sp>
      <p:sp>
        <p:nvSpPr>
          <p:cNvPr id="4"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a:p>
        </p:txBody>
      </p:sp>
    </p:spTree>
    <p:extLst>
      <p:ext uri="{BB962C8B-B14F-4D97-AF65-F5344CB8AC3E}">
        <p14:creationId xmlns:p14="http://schemas.microsoft.com/office/powerpoint/2010/main" val="1865031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4"/>
          <p:cNvSpPr>
            <a:spLocks noGrp="1" noChangeArrowheads="1"/>
          </p:cNvSpPr>
          <p:nvPr>
            <p:ph type="ftr" sz="quarter" idx="10"/>
          </p:nvPr>
        </p:nvSpPr>
        <p:spPr>
          <a:ln/>
        </p:spPr>
        <p:txBody>
          <a:bodyPr/>
          <a:lstStyle>
            <a:lvl1pPr>
              <a:defRPr/>
            </a:lvl1pPr>
          </a:lstStyle>
          <a:p>
            <a:endParaRPr lang="en-US"/>
          </a:p>
        </p:txBody>
      </p:sp>
      <p:sp>
        <p:nvSpPr>
          <p:cNvPr id="3"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a:p>
        </p:txBody>
      </p:sp>
    </p:spTree>
    <p:extLst>
      <p:ext uri="{BB962C8B-B14F-4D97-AF65-F5344CB8AC3E}">
        <p14:creationId xmlns:p14="http://schemas.microsoft.com/office/powerpoint/2010/main" val="155464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39492"/>
            <a:ext cx="3008313" cy="1232859"/>
          </a:xfrm>
        </p:spPr>
        <p:txBody>
          <a:bodyPr anchor="t" anchorCtr="0"/>
          <a:lstStyle>
            <a:lvl1pPr algn="l">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3575050" y="1039493"/>
            <a:ext cx="5111750" cy="5211182"/>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395181"/>
            <a:ext cx="3008313" cy="385549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4"/>
          <p:cNvSpPr>
            <a:spLocks noGrp="1" noChangeArrowheads="1"/>
          </p:cNvSpPr>
          <p:nvPr>
            <p:ph type="ftr" sz="quarter" idx="10"/>
          </p:nvPr>
        </p:nvSpPr>
        <p:spPr>
          <a:ln/>
        </p:spPr>
        <p:txBody>
          <a:bodyPr/>
          <a:lstStyle>
            <a:lvl1pPr>
              <a:defRPr/>
            </a:lvl1pPr>
          </a:lstStyle>
          <a:p>
            <a:endParaRPr lang="en-US"/>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a:p>
        </p:txBody>
      </p:sp>
    </p:spTree>
    <p:extLst>
      <p:ext uri="{BB962C8B-B14F-4D97-AF65-F5344CB8AC3E}">
        <p14:creationId xmlns:p14="http://schemas.microsoft.com/office/powerpoint/2010/main" val="8731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98724"/>
            <a:ext cx="5486400" cy="366254"/>
          </a:xfrm>
        </p:spPr>
        <p:txBody>
          <a:bodyPr anchor="t" anchorCtr="0"/>
          <a:lstStyle>
            <a:lvl1pPr algn="l">
              <a:defRPr sz="28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105469"/>
            <a:ext cx="5486400" cy="3622106"/>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4"/>
          <p:cNvSpPr>
            <a:spLocks noGrp="1" noChangeArrowheads="1"/>
          </p:cNvSpPr>
          <p:nvPr>
            <p:ph type="ftr" sz="quarter" idx="10"/>
          </p:nvPr>
        </p:nvSpPr>
        <p:spPr>
          <a:ln/>
        </p:spPr>
        <p:txBody>
          <a:bodyPr/>
          <a:lstStyle>
            <a:lvl1pPr>
              <a:defRPr/>
            </a:lvl1pPr>
          </a:lstStyle>
          <a:p>
            <a:endParaRPr lang="en-US"/>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a:p>
        </p:txBody>
      </p:sp>
    </p:spTree>
    <p:extLst>
      <p:ext uri="{BB962C8B-B14F-4D97-AF65-F5344CB8AC3E}">
        <p14:creationId xmlns:p14="http://schemas.microsoft.com/office/powerpoint/2010/main" val="3943278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44000" cy="1231392"/>
          </a:xfrm>
          <a:prstGeom prst="rect">
            <a:avLst/>
          </a:prstGeom>
        </p:spPr>
      </p:pic>
      <p:sp>
        <p:nvSpPr>
          <p:cNvPr id="1026" name="Rectangle 2"/>
          <p:cNvSpPr>
            <a:spLocks noGrp="1" noChangeArrowheads="1"/>
          </p:cNvSpPr>
          <p:nvPr>
            <p:ph type="title"/>
          </p:nvPr>
        </p:nvSpPr>
        <p:spPr bwMode="auto">
          <a:xfrm>
            <a:off x="455613" y="1004888"/>
            <a:ext cx="8231187"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p>
            <a:pPr lvl="0"/>
            <a:r>
              <a:rPr lang="en-US" dirty="0" smtClean="0"/>
              <a:t>Click to edit Master title style</a:t>
            </a:r>
            <a:endParaRPr lang="en-US" dirty="0"/>
          </a:p>
        </p:txBody>
      </p:sp>
      <p:sp>
        <p:nvSpPr>
          <p:cNvPr id="1027" name="Rectangle 3"/>
          <p:cNvSpPr>
            <a:spLocks noGrp="1" noChangeArrowheads="1"/>
          </p:cNvSpPr>
          <p:nvPr>
            <p:ph type="body" idx="1"/>
          </p:nvPr>
        </p:nvSpPr>
        <p:spPr bwMode="auto">
          <a:xfrm>
            <a:off x="455613" y="1598613"/>
            <a:ext cx="823118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08" name="Rectangle 84"/>
          <p:cNvSpPr>
            <a:spLocks noGrp="1" noChangeArrowheads="1"/>
          </p:cNvSpPr>
          <p:nvPr>
            <p:ph type="ftr" sz="quarter" idx="3"/>
          </p:nvPr>
        </p:nvSpPr>
        <p:spPr bwMode="auto">
          <a:xfrm>
            <a:off x="6908800" y="6553200"/>
            <a:ext cx="1804988" cy="12223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800">
                <a:latin typeface="+mn-lt"/>
                <a:ea typeface="+mn-ea"/>
              </a:defRPr>
            </a:lvl1pPr>
          </a:lstStyle>
          <a:p>
            <a:endParaRPr lang="en-US"/>
          </a:p>
        </p:txBody>
      </p:sp>
      <p:sp>
        <p:nvSpPr>
          <p:cNvPr id="1109" name="Rectangle 85"/>
          <p:cNvSpPr>
            <a:spLocks noGrp="1" noChangeArrowheads="1"/>
          </p:cNvSpPr>
          <p:nvPr>
            <p:ph type="sldNum" sz="quarter" idx="4"/>
          </p:nvPr>
        </p:nvSpPr>
        <p:spPr bwMode="auto">
          <a:xfrm>
            <a:off x="8715375" y="6553200"/>
            <a:ext cx="260350" cy="12223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800">
                <a:latin typeface="Arial" charset="0"/>
              </a:defRPr>
            </a:lvl1pPr>
          </a:lstStyle>
          <a:p>
            <a:fld id="{5F868368-EC15-444D-9EFB-42436E21986C}" type="slidenum">
              <a:rPr lang="en-US" smtClean="0"/>
              <a:t>‹#›</a:t>
            </a:fld>
            <a:endParaRPr lang="en-US"/>
          </a:p>
        </p:txBody>
      </p:sp>
    </p:spTree>
    <p:extLst>
      <p:ext uri="{BB962C8B-B14F-4D97-AF65-F5344CB8AC3E}">
        <p14:creationId xmlns:p14="http://schemas.microsoft.com/office/powerpoint/2010/main" val="18682891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rtl="0" eaLnBrk="1" fontAlgn="base" hangingPunct="1">
        <a:lnSpc>
          <a:spcPct val="85000"/>
        </a:lnSpc>
        <a:spcBef>
          <a:spcPct val="0"/>
        </a:spcBef>
        <a:spcAft>
          <a:spcPct val="0"/>
        </a:spcAft>
        <a:defRPr sz="2800" b="1" i="1">
          <a:solidFill>
            <a:srgbClr val="005863"/>
          </a:solidFill>
          <a:latin typeface="+mj-lt"/>
          <a:ea typeface="ＭＳ Ｐゴシック" charset="0"/>
          <a:cs typeface="+mj-cs"/>
        </a:defRPr>
      </a:lvl1pPr>
      <a:lvl2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2pPr>
      <a:lvl3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3pPr>
      <a:lvl4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4pPr>
      <a:lvl5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5pPr>
      <a:lvl6pPr marL="457200" algn="l" rtl="0" eaLnBrk="1" fontAlgn="base" hangingPunct="1">
        <a:lnSpc>
          <a:spcPct val="85000"/>
        </a:lnSpc>
        <a:spcBef>
          <a:spcPct val="0"/>
        </a:spcBef>
        <a:spcAft>
          <a:spcPct val="0"/>
        </a:spcAft>
        <a:defRPr sz="2800" b="1" i="1">
          <a:solidFill>
            <a:srgbClr val="003663"/>
          </a:solidFill>
          <a:latin typeface="Arial" charset="0"/>
        </a:defRPr>
      </a:lvl6pPr>
      <a:lvl7pPr marL="914400" algn="l" rtl="0" eaLnBrk="1" fontAlgn="base" hangingPunct="1">
        <a:lnSpc>
          <a:spcPct val="85000"/>
        </a:lnSpc>
        <a:spcBef>
          <a:spcPct val="0"/>
        </a:spcBef>
        <a:spcAft>
          <a:spcPct val="0"/>
        </a:spcAft>
        <a:defRPr sz="2800" b="1" i="1">
          <a:solidFill>
            <a:srgbClr val="003663"/>
          </a:solidFill>
          <a:latin typeface="Arial" charset="0"/>
        </a:defRPr>
      </a:lvl7pPr>
      <a:lvl8pPr marL="1371600" algn="l" rtl="0" eaLnBrk="1" fontAlgn="base" hangingPunct="1">
        <a:lnSpc>
          <a:spcPct val="85000"/>
        </a:lnSpc>
        <a:spcBef>
          <a:spcPct val="0"/>
        </a:spcBef>
        <a:spcAft>
          <a:spcPct val="0"/>
        </a:spcAft>
        <a:defRPr sz="2800" b="1" i="1">
          <a:solidFill>
            <a:srgbClr val="003663"/>
          </a:solidFill>
          <a:latin typeface="Arial" charset="0"/>
        </a:defRPr>
      </a:lvl8pPr>
      <a:lvl9pPr marL="1828800" algn="l" rtl="0" eaLnBrk="1" fontAlgn="base" hangingPunct="1">
        <a:lnSpc>
          <a:spcPct val="85000"/>
        </a:lnSpc>
        <a:spcBef>
          <a:spcPct val="0"/>
        </a:spcBef>
        <a:spcAft>
          <a:spcPct val="0"/>
        </a:spcAft>
        <a:defRPr sz="2800" b="1" i="1">
          <a:solidFill>
            <a:srgbClr val="003663"/>
          </a:solidFill>
          <a:latin typeface="Arial" charset="0"/>
        </a:defRPr>
      </a:lvl9pPr>
    </p:titleStyle>
    <p:bodyStyle>
      <a:lvl1pPr marL="230188" indent="-230188" algn="l" rtl="0" eaLnBrk="1" fontAlgn="base" hangingPunct="1">
        <a:lnSpc>
          <a:spcPct val="85000"/>
        </a:lnSpc>
        <a:spcBef>
          <a:spcPct val="40000"/>
        </a:spcBef>
        <a:spcAft>
          <a:spcPct val="0"/>
        </a:spcAft>
        <a:buClr>
          <a:schemeClr val="accent2"/>
        </a:buClr>
        <a:buChar char="•"/>
        <a:defRPr sz="2000">
          <a:solidFill>
            <a:schemeClr val="tx1"/>
          </a:solidFill>
          <a:latin typeface="+mn-lt"/>
          <a:ea typeface="ＭＳ Ｐゴシック" charset="0"/>
          <a:cs typeface="+mn-cs"/>
        </a:defRPr>
      </a:lvl1pPr>
      <a:lvl2pPr marL="684213" indent="-227013" algn="l" rtl="0" eaLnBrk="1" fontAlgn="base" hangingPunct="1">
        <a:lnSpc>
          <a:spcPct val="85000"/>
        </a:lnSpc>
        <a:spcBef>
          <a:spcPct val="20000"/>
        </a:spcBef>
        <a:spcAft>
          <a:spcPct val="0"/>
        </a:spcAft>
        <a:buClr>
          <a:schemeClr val="accent2"/>
        </a:buClr>
        <a:buFont typeface="Times New Roman" charset="0"/>
        <a:buChar char="–"/>
        <a:defRPr sz="2000">
          <a:solidFill>
            <a:schemeClr val="tx1"/>
          </a:solidFill>
          <a:latin typeface="+mn-lt"/>
          <a:ea typeface="ＭＳ Ｐゴシック" charset="0"/>
        </a:defRPr>
      </a:lvl2pPr>
      <a:lvl3pPr marL="1143000" indent="-228600" algn="l" rtl="0" eaLnBrk="1" fontAlgn="base" hangingPunct="1">
        <a:lnSpc>
          <a:spcPct val="85000"/>
        </a:lnSpc>
        <a:spcBef>
          <a:spcPct val="20000"/>
        </a:spcBef>
        <a:spcAft>
          <a:spcPct val="0"/>
        </a:spcAft>
        <a:buClr>
          <a:schemeClr val="accent2"/>
        </a:buClr>
        <a:buChar char="•"/>
        <a:defRPr sz="2000">
          <a:solidFill>
            <a:schemeClr val="tx1"/>
          </a:solidFill>
          <a:latin typeface="+mn-lt"/>
          <a:ea typeface="ＭＳ Ｐゴシック" charset="0"/>
        </a:defRPr>
      </a:lvl3pPr>
      <a:lvl4pPr marL="1600200" indent="-228600" algn="l" rtl="0" eaLnBrk="1" fontAlgn="base" hangingPunct="1">
        <a:lnSpc>
          <a:spcPct val="85000"/>
        </a:lnSpc>
        <a:spcBef>
          <a:spcPct val="20000"/>
        </a:spcBef>
        <a:spcAft>
          <a:spcPct val="0"/>
        </a:spcAft>
        <a:buClr>
          <a:schemeClr val="accent2"/>
        </a:buClr>
        <a:buFont typeface="Times New Roman" charset="0"/>
        <a:buChar char="–"/>
        <a:defRPr sz="2000">
          <a:solidFill>
            <a:schemeClr val="tx1"/>
          </a:solidFill>
          <a:latin typeface="+mn-lt"/>
          <a:ea typeface="ＭＳ Ｐゴシック" charset="0"/>
        </a:defRPr>
      </a:lvl4pPr>
      <a:lvl5pPr marL="2057400" indent="-228600" algn="l" rtl="0" eaLnBrk="1" fontAlgn="base" hangingPunct="1">
        <a:lnSpc>
          <a:spcPct val="85000"/>
        </a:lnSpc>
        <a:spcBef>
          <a:spcPct val="20000"/>
        </a:spcBef>
        <a:spcAft>
          <a:spcPct val="0"/>
        </a:spcAft>
        <a:buClr>
          <a:schemeClr val="accent2"/>
        </a:buClr>
        <a:buChar char="•"/>
        <a:defRPr sz="2000">
          <a:solidFill>
            <a:schemeClr val="tx1"/>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tiff"/><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rotWithShape="1">
          <a:blip r:embed="rId3" cstate="print">
            <a:extLst>
              <a:ext uri="{28A0092B-C50C-407E-A947-70E740481C1C}">
                <a14:useLocalDpi xmlns:a14="http://schemas.microsoft.com/office/drawing/2010/main" val="0"/>
              </a:ext>
            </a:extLst>
          </a:blip>
          <a:srcRect/>
          <a:stretch/>
        </p:blipFill>
        <p:spPr>
          <a:xfrm>
            <a:off x="7320340" y="2499653"/>
            <a:ext cx="1759297" cy="1472184"/>
          </a:xfrm>
          <a:prstGeom prst="rect">
            <a:avLst/>
          </a:prstGeom>
          <a:ln w="9525">
            <a:solidFill>
              <a:schemeClr val="bg1"/>
            </a:solidFill>
          </a:ln>
          <a:effectLst>
            <a:reflection blurRad="6350" stA="50000" endA="300" endPos="38500" dist="12700" dir="5400000" sy="-100000" algn="bl" rotWithShape="0"/>
          </a:effectLst>
        </p:spPr>
      </p:pic>
      <p:pic>
        <p:nvPicPr>
          <p:cNvPr id="10" name="Picture 9" descr="C:\Users\bumgjd\Downloads\P-6721-08.JPG"/>
          <p:cNvPicPr/>
          <p:nvPr/>
        </p:nvPicPr>
        <p:blipFill rotWithShape="1">
          <a:blip r:embed="rId4" cstate="print">
            <a:extLst>
              <a:ext uri="{28A0092B-C50C-407E-A947-70E740481C1C}">
                <a14:useLocalDpi xmlns:a14="http://schemas.microsoft.com/office/drawing/2010/main" val="0"/>
              </a:ext>
            </a:extLst>
          </a:blip>
          <a:srcRect/>
          <a:stretch/>
        </p:blipFill>
        <p:spPr bwMode="auto">
          <a:xfrm>
            <a:off x="5557019" y="2499653"/>
            <a:ext cx="1748453" cy="1472184"/>
          </a:xfrm>
          <a:prstGeom prst="rect">
            <a:avLst/>
          </a:prstGeom>
          <a:ln w="9525">
            <a:solidFill>
              <a:schemeClr val="bg1"/>
            </a:solidFill>
          </a:ln>
          <a:effectLst>
            <a:reflection blurRad="6350" stA="50000" endA="300" endPos="38500" dist="12700" dir="5400000" sy="-100000" algn="bl" rotWithShape="0"/>
          </a:effectLst>
        </p:spPr>
      </p:pic>
      <p:pic>
        <p:nvPicPr>
          <p:cNvPr id="11" name="Picture 10"/>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083472" y="2499653"/>
            <a:ext cx="1752221" cy="1472184"/>
          </a:xfrm>
          <a:prstGeom prst="rect">
            <a:avLst/>
          </a:prstGeom>
          <a:ln w="9525">
            <a:solidFill>
              <a:schemeClr val="bg1"/>
            </a:solidFill>
          </a:ln>
          <a:effectLst>
            <a:reflection blurRad="6350" stA="50000" endA="300" endPos="38500" dist="12700" dir="5400000" sy="-100000" algn="bl" rotWithShape="0"/>
          </a:effectLst>
        </p:spPr>
      </p:pic>
      <p:pic>
        <p:nvPicPr>
          <p:cNvPr id="12" name="Picture 5" descr="C:\Users\bumgjd\Documents\TREAT\Pictures\P-6721-62.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8848" y="2499653"/>
            <a:ext cx="1687582" cy="1472184"/>
          </a:xfrm>
          <a:prstGeom prst="rect">
            <a:avLst/>
          </a:prstGeom>
          <a:ln w="9525">
            <a:solidFill>
              <a:schemeClr val="bg1"/>
            </a:solidFill>
          </a:ln>
          <a:effectLst>
            <a:reflection blurRad="6350" stA="50000" endA="300" endPos="38500" dist="12700" dir="5400000" sy="-100000" algn="bl" rotWithShape="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235994" y="594785"/>
            <a:ext cx="6603205" cy="1674305"/>
          </a:xfrm>
        </p:spPr>
        <p:txBody>
          <a:bodyPr/>
          <a:lstStyle/>
          <a:p>
            <a:pPr>
              <a:buClr>
                <a:srgbClr val="FF6600"/>
              </a:buClr>
            </a:pPr>
            <a:r>
              <a:rPr lang="en-US" dirty="0" smtClean="0"/>
              <a:t>Resumption of Transient </a:t>
            </a:r>
            <a:r>
              <a:rPr lang="en-US" dirty="0"/>
              <a:t>Testing Program</a:t>
            </a:r>
            <a:br>
              <a:rPr lang="en-US" dirty="0"/>
            </a:br>
            <a:r>
              <a:rPr lang="en-US" dirty="0"/>
              <a:t/>
            </a:r>
            <a:br>
              <a:rPr lang="en-US" dirty="0"/>
            </a:br>
            <a:r>
              <a:rPr lang="en-US" dirty="0" smtClean="0"/>
              <a:t>Line Commission Status Meeting</a:t>
            </a:r>
            <a:endParaRPr lang="en-US" dirty="0"/>
          </a:p>
        </p:txBody>
      </p:sp>
      <p:sp>
        <p:nvSpPr>
          <p:cNvPr id="4" name="Text Placeholder 3"/>
          <p:cNvSpPr txBox="1">
            <a:spLocks/>
          </p:cNvSpPr>
          <p:nvPr/>
        </p:nvSpPr>
        <p:spPr bwMode="auto">
          <a:xfrm>
            <a:off x="2712765" y="4867286"/>
            <a:ext cx="5837277" cy="2169041"/>
          </a:xfrm>
          <a:prstGeom prst="rect">
            <a:avLst/>
          </a:prstGeom>
          <a:ln>
            <a:miter lim="800000"/>
            <a:headEnd/>
            <a:tailEnd/>
          </a:ln>
        </p:spPr>
        <p:txBody>
          <a:bodyPr vert="horz" wrap="square" lIns="0" tIns="0" rIns="0" bIns="0" numCol="1" anchor="t" anchorCtr="0" compatLnSpc="1">
            <a:prstTxWarp prst="textNoShape">
              <a:avLst/>
            </a:prstTxWarp>
          </a:bodyPr>
          <a:lstStyle/>
          <a:p>
            <a:pPr eaLnBrk="0" fontAlgn="base" hangingPunct="0">
              <a:lnSpc>
                <a:spcPct val="85000"/>
              </a:lnSpc>
              <a:spcBef>
                <a:spcPct val="0"/>
              </a:spcBef>
              <a:spcAft>
                <a:spcPct val="0"/>
              </a:spcAft>
              <a:defRPr/>
            </a:pPr>
            <a:r>
              <a:rPr lang="en-US" sz="2000" b="1" dirty="0" smtClean="0">
                <a:solidFill>
                  <a:srgbClr val="000000"/>
                </a:solidFill>
              </a:rPr>
              <a:t>John D. </a:t>
            </a:r>
            <a:r>
              <a:rPr lang="en-US" sz="2000" b="1" dirty="0" err="1" smtClean="0">
                <a:solidFill>
                  <a:srgbClr val="000000"/>
                </a:solidFill>
              </a:rPr>
              <a:t>Bumgardner</a:t>
            </a:r>
            <a:endParaRPr lang="en-US" sz="2000" b="1" dirty="0">
              <a:solidFill>
                <a:srgbClr val="000000"/>
              </a:solidFill>
            </a:endParaRPr>
          </a:p>
          <a:p>
            <a:pPr eaLnBrk="0" fontAlgn="base" hangingPunct="0">
              <a:lnSpc>
                <a:spcPct val="85000"/>
              </a:lnSpc>
              <a:spcBef>
                <a:spcPct val="0"/>
              </a:spcBef>
              <a:spcAft>
                <a:spcPct val="0"/>
              </a:spcAft>
              <a:defRPr/>
            </a:pPr>
            <a:r>
              <a:rPr lang="en-US" sz="1600" dirty="0" smtClean="0">
                <a:solidFill>
                  <a:srgbClr val="000000"/>
                </a:solidFill>
              </a:rPr>
              <a:t>Director, Resumption of Transient Testing Program</a:t>
            </a:r>
            <a:endParaRPr lang="en-US" sz="1600" dirty="0">
              <a:solidFill>
                <a:srgbClr val="000000"/>
              </a:solidFill>
            </a:endParaRPr>
          </a:p>
          <a:p>
            <a:pPr eaLnBrk="0" fontAlgn="base" hangingPunct="0">
              <a:lnSpc>
                <a:spcPct val="85000"/>
              </a:lnSpc>
              <a:spcBef>
                <a:spcPct val="0"/>
              </a:spcBef>
              <a:spcAft>
                <a:spcPct val="0"/>
              </a:spcAft>
              <a:defRPr/>
            </a:pPr>
            <a:endParaRPr lang="en-US" sz="2000" dirty="0">
              <a:solidFill>
                <a:srgbClr val="000000"/>
              </a:solidFill>
            </a:endParaRPr>
          </a:p>
          <a:p>
            <a:pPr eaLnBrk="0" fontAlgn="base" hangingPunct="0">
              <a:lnSpc>
                <a:spcPct val="85000"/>
              </a:lnSpc>
              <a:spcBef>
                <a:spcPct val="0"/>
              </a:spcBef>
              <a:spcAft>
                <a:spcPct val="0"/>
              </a:spcAft>
              <a:defRPr/>
            </a:pPr>
            <a:endParaRPr lang="en-US" sz="1600" dirty="0">
              <a:solidFill>
                <a:srgbClr val="000000"/>
              </a:solidFill>
            </a:endParaRPr>
          </a:p>
          <a:p>
            <a:pPr eaLnBrk="0" fontAlgn="base" hangingPunct="0">
              <a:lnSpc>
                <a:spcPct val="85000"/>
              </a:lnSpc>
              <a:spcBef>
                <a:spcPct val="0"/>
              </a:spcBef>
              <a:spcAft>
                <a:spcPct val="0"/>
              </a:spcAft>
              <a:defRPr/>
            </a:pPr>
            <a:endParaRPr lang="en-US" sz="1600" dirty="0">
              <a:solidFill>
                <a:srgbClr val="000000"/>
              </a:solidFill>
            </a:endParaRPr>
          </a:p>
        </p:txBody>
      </p:sp>
      <p:sp>
        <p:nvSpPr>
          <p:cNvPr id="6" name="Slide Number Placeholder 4"/>
          <p:cNvSpPr>
            <a:spLocks noGrp="1"/>
          </p:cNvSpPr>
          <p:nvPr>
            <p:ph type="sldNum" sz="quarter" idx="4294967295"/>
          </p:nvPr>
        </p:nvSpPr>
        <p:spPr>
          <a:xfrm>
            <a:off x="8715375" y="6553200"/>
            <a:ext cx="260350" cy="122238"/>
          </a:xfrm>
          <a:prstGeom prst="rect">
            <a:avLst/>
          </a:prstGeom>
        </p:spPr>
        <p:txBody>
          <a:bodyPr/>
          <a:lstStyle/>
          <a:p>
            <a:fld id="{400A8020-CC81-4CFC-9111-CA8600089C57}" type="slidenum">
              <a:rPr lang="en-US" sz="800" smtClean="0">
                <a:solidFill>
                  <a:srgbClr val="000000"/>
                </a:solidFill>
              </a:rPr>
              <a:pPr/>
              <a:t>1</a:t>
            </a:fld>
            <a:endParaRPr lang="en-US" sz="800" dirty="0">
              <a:solidFill>
                <a:srgbClr val="000000"/>
              </a:solidFill>
            </a:endParaRPr>
          </a:p>
        </p:txBody>
      </p:sp>
      <p:sp>
        <p:nvSpPr>
          <p:cNvPr id="8" name="Text Box 7"/>
          <p:cNvSpPr txBox="1">
            <a:spLocks noChangeArrowheads="1"/>
          </p:cNvSpPr>
          <p:nvPr/>
        </p:nvSpPr>
        <p:spPr bwMode="auto">
          <a:xfrm>
            <a:off x="2712765" y="5364453"/>
            <a:ext cx="5775325" cy="209288"/>
          </a:xfrm>
          <a:prstGeom prst="rect">
            <a:avLst/>
          </a:prstGeom>
          <a:noFill/>
          <a:ln w="9525">
            <a:noFill/>
            <a:miter lim="800000"/>
            <a:headEnd/>
            <a:tailEnd/>
          </a:ln>
        </p:spPr>
        <p:txBody>
          <a:bodyPr lIns="0" tIns="0" rIns="0" bIns="0">
            <a:spAutoFit/>
          </a:bodyPr>
          <a:lstStyle/>
          <a:p>
            <a:pPr>
              <a:lnSpc>
                <a:spcPct val="85000"/>
              </a:lnSpc>
              <a:spcBef>
                <a:spcPct val="40000"/>
              </a:spcBef>
            </a:pPr>
            <a:r>
              <a:rPr lang="en-US" sz="1600" b="1" i="1" dirty="0" smtClean="0">
                <a:latin typeface="Arial" charset="0"/>
              </a:rPr>
              <a:t>October</a:t>
            </a:r>
            <a:r>
              <a:rPr lang="en-US" sz="1600" b="1" i="1" smtClean="0">
                <a:latin typeface="Arial" charset="0"/>
              </a:rPr>
              <a:t>, 4 </a:t>
            </a:r>
            <a:r>
              <a:rPr lang="en-US" sz="1600" b="1" i="1" dirty="0" smtClean="0">
                <a:latin typeface="Arial" charset="0"/>
              </a:rPr>
              <a:t>2017</a:t>
            </a:r>
            <a:endParaRPr lang="en-US" sz="1600" b="1" i="1" dirty="0">
              <a:latin typeface="Arial" charset="0"/>
            </a:endParaRPr>
          </a:p>
        </p:txBody>
      </p:sp>
    </p:spTree>
    <p:extLst>
      <p:ext uri="{BB962C8B-B14F-4D97-AF65-F5344CB8AC3E}">
        <p14:creationId xmlns:p14="http://schemas.microsoft.com/office/powerpoint/2010/main" val="30810187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311" y="765250"/>
            <a:ext cx="6173390" cy="366254"/>
          </a:xfrm>
        </p:spPr>
        <p:txBody>
          <a:bodyPr/>
          <a:lstStyle/>
          <a:p>
            <a:r>
              <a:rPr lang="en-US" kern="1200" dirty="0"/>
              <a:t>Equipment R</a:t>
            </a:r>
            <a:r>
              <a:rPr lang="en-US" kern="1200" dirty="0" smtClean="0"/>
              <a:t>eadiness </a:t>
            </a:r>
            <a:r>
              <a:rPr lang="en-US" kern="1200" dirty="0"/>
              <a:t>J</a:t>
            </a:r>
            <a:r>
              <a:rPr lang="en-US" kern="1200" dirty="0" smtClean="0"/>
              <a:t>ourney</a:t>
            </a:r>
            <a:endParaRPr lang="en-US" kern="1200" dirty="0"/>
          </a:p>
        </p:txBody>
      </p:sp>
      <p:sp>
        <p:nvSpPr>
          <p:cNvPr id="4" name="Slide Number Placeholder 3"/>
          <p:cNvSpPr>
            <a:spLocks noGrp="1"/>
          </p:cNvSpPr>
          <p:nvPr>
            <p:ph type="sldNum" sz="quarter" idx="11"/>
          </p:nvPr>
        </p:nvSpPr>
        <p:spPr/>
        <p:txBody>
          <a:bodyPr/>
          <a:lstStyle/>
          <a:p>
            <a:fld id="{400A8020-CC81-4CFC-9111-CA8600089C57}" type="slidenum">
              <a:rPr lang="en-US" smtClean="0">
                <a:solidFill>
                  <a:srgbClr val="000000"/>
                </a:solidFill>
              </a:rPr>
              <a:pPr/>
              <a:t>10</a:t>
            </a:fld>
            <a:endParaRPr lang="en-US" dirty="0">
              <a:solidFill>
                <a:srgbClr val="000000"/>
              </a:solidFill>
            </a:endParaRPr>
          </a:p>
        </p:txBody>
      </p:sp>
      <p:pic>
        <p:nvPicPr>
          <p:cNvPr id="7" name="Picture 1" descr="V:\Resumption of Transient Testing\TREAT Photos\Photos TREAT_notfroextenalrelease\Treat Panels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8455" y="1517320"/>
            <a:ext cx="3160317" cy="4740476"/>
          </a:xfrm>
          <a:prstGeom prst="rect">
            <a:avLst/>
          </a:prstGeom>
          <a:ln>
            <a:noFill/>
          </a:ln>
          <a:effectLst>
            <a:outerShdw blurRad="292100" dist="139700" dir="2700000" algn="tl" rotWithShape="0">
              <a:srgbClr val="333333">
                <a:alpha val="65000"/>
              </a:srgbClr>
            </a:outerShdw>
          </a:effectLst>
        </p:spPr>
      </p:pic>
      <p:pic>
        <p:nvPicPr>
          <p:cNvPr id="8" name="Picture 7"/>
          <p:cNvPicPr/>
          <p:nvPr/>
        </p:nvPicPr>
        <p:blipFill rotWithShape="1">
          <a:blip r:embed="rId3" cstate="print">
            <a:extLst>
              <a:ext uri="{28A0092B-C50C-407E-A947-70E740481C1C}">
                <a14:useLocalDpi xmlns:a14="http://schemas.microsoft.com/office/drawing/2010/main" val="0"/>
              </a:ext>
            </a:extLst>
          </a:blip>
          <a:srcRect/>
          <a:stretch/>
        </p:blipFill>
        <p:spPr bwMode="auto">
          <a:xfrm>
            <a:off x="1313698" y="1787056"/>
            <a:ext cx="6429370" cy="427095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31" y="1342765"/>
            <a:ext cx="6095999" cy="4572000"/>
          </a:xfrm>
          <a:prstGeom prst="rect">
            <a:avLst/>
          </a:prstGeom>
          <a:ln>
            <a:noFill/>
          </a:ln>
          <a:effectLst>
            <a:outerShdw blurRad="292100" dist="139700" dir="2700000" algn="tl" rotWithShape="0">
              <a:srgbClr val="333333">
                <a:alpha val="65000"/>
              </a:srgbClr>
            </a:outerShdw>
          </a:effectLst>
        </p:spPr>
      </p:pic>
      <p:pic>
        <p:nvPicPr>
          <p:cNvPr id="6" name="Picture 2" descr="C:\Users\bumgjd\Downloads\IMG_3048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09982" y="1865131"/>
            <a:ext cx="7557282"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5" descr="C:\Users\bumgjd\Documents\TREAT\Pictures\P-6721-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3393" y="1342765"/>
            <a:ext cx="4218027" cy="47548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4107" y="1255453"/>
            <a:ext cx="3617266" cy="5419985"/>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6668" y="1250735"/>
            <a:ext cx="3706372" cy="4937760"/>
          </a:xfrm>
          <a:prstGeom prst="rect">
            <a:avLst/>
          </a:prstGeom>
          <a:ln>
            <a:noFill/>
          </a:ln>
          <a:effectLst>
            <a:outerShdw blurRad="292100" dist="139700" dir="2700000" algn="tl" rotWithShape="0">
              <a:srgbClr val="333333">
                <a:alpha val="65000"/>
              </a:srgbClr>
            </a:outerShdw>
          </a:effectLst>
        </p:spPr>
      </p:pic>
      <p:pic>
        <p:nvPicPr>
          <p:cNvPr id="12" name="Picture 11" descr="T:\JR\DSC_0670.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1305" y="1715959"/>
            <a:ext cx="6662870" cy="4111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874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363" y="847242"/>
            <a:ext cx="8228012" cy="366254"/>
          </a:xfrm>
        </p:spPr>
        <p:txBody>
          <a:bodyPr/>
          <a:lstStyle/>
          <a:p>
            <a:r>
              <a:rPr lang="en-US" dirty="0" smtClean="0"/>
              <a:t>Future of TREAT Operations</a:t>
            </a:r>
            <a:endParaRPr lang="en-US" dirty="0"/>
          </a:p>
        </p:txBody>
      </p:sp>
      <p:sp>
        <p:nvSpPr>
          <p:cNvPr id="4" name="Slide Number Placeholder 3"/>
          <p:cNvSpPr>
            <a:spLocks noGrp="1"/>
          </p:cNvSpPr>
          <p:nvPr>
            <p:ph type="sldNum" sz="quarter" idx="11"/>
          </p:nvPr>
        </p:nvSpPr>
        <p:spPr/>
        <p:txBody>
          <a:bodyPr/>
          <a:lstStyle/>
          <a:p>
            <a:fld id="{C929EAEE-0995-0749-B7AD-647638AB54E9}" type="slidenum">
              <a:rPr lang="en-US" smtClean="0"/>
              <a:pPr/>
              <a:t>11</a:t>
            </a:fld>
            <a:endParaRPr lang="en-US" sz="1400" b="0" dirty="0">
              <a:solidFill>
                <a:schemeClr val="tx1"/>
              </a:solidFill>
              <a:latin typeface="+mn-lt"/>
            </a:endParaRPr>
          </a:p>
        </p:txBody>
      </p:sp>
      <p:sp>
        <p:nvSpPr>
          <p:cNvPr id="7" name="Content Placeholder 6"/>
          <p:cNvSpPr>
            <a:spLocks noGrp="1"/>
          </p:cNvSpPr>
          <p:nvPr>
            <p:ph idx="1"/>
          </p:nvPr>
        </p:nvSpPr>
        <p:spPr>
          <a:xfrm>
            <a:off x="455614" y="1598613"/>
            <a:ext cx="4203472" cy="4524375"/>
          </a:xfrm>
        </p:spPr>
        <p:txBody>
          <a:bodyPr/>
          <a:lstStyle/>
          <a:p>
            <a:r>
              <a:rPr lang="en-US" dirty="0" smtClean="0"/>
              <a:t>Final Reactor preparations for operation are currently taking place.</a:t>
            </a:r>
          </a:p>
          <a:p>
            <a:r>
              <a:rPr lang="en-US" dirty="0" smtClean="0"/>
              <a:t>Next, the Reactor will be operated at low power for startup testing.</a:t>
            </a:r>
          </a:p>
          <a:p>
            <a:r>
              <a:rPr lang="en-US" dirty="0" smtClean="0"/>
              <a:t>Experiments and testing of  </a:t>
            </a:r>
            <a:r>
              <a:rPr lang="en-US" dirty="0"/>
              <a:t>new cutting edge </a:t>
            </a:r>
            <a:r>
              <a:rPr lang="en-US" dirty="0" smtClean="0"/>
              <a:t>instruments is expected to commence in calendar year 2018. </a:t>
            </a:r>
          </a:p>
          <a:p>
            <a:r>
              <a:rPr lang="en-US" dirty="0" smtClean="0"/>
              <a:t>There is great interest in use of TREAT, anticipated customers and research are documented on next slide.</a:t>
            </a:r>
          </a:p>
          <a:p>
            <a:endParaRPr lang="en-US" dirty="0"/>
          </a:p>
        </p:txBody>
      </p:sp>
      <p:pic>
        <p:nvPicPr>
          <p:cNvPr id="5122" name="Picture 2" descr="J:\TREAT\17-50068-R3_Transient_Testing_cov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851402" y="1303867"/>
            <a:ext cx="4095042" cy="487933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0951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eal_Spo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72666" y="1905940"/>
            <a:ext cx="3471333" cy="4603985"/>
          </a:xfrm>
          <a:prstGeom prst="rect">
            <a:avLst/>
          </a:prstGeom>
        </p:spPr>
      </p:pic>
      <p:sp>
        <p:nvSpPr>
          <p:cNvPr id="2" name="Title 1"/>
          <p:cNvSpPr>
            <a:spLocks noGrp="1"/>
          </p:cNvSpPr>
          <p:nvPr>
            <p:ph type="title"/>
          </p:nvPr>
        </p:nvSpPr>
        <p:spPr>
          <a:xfrm>
            <a:off x="460374" y="771046"/>
            <a:ext cx="8231187" cy="323165"/>
          </a:xfrm>
        </p:spPr>
        <p:txBody>
          <a:bodyPr/>
          <a:lstStyle/>
          <a:p>
            <a:r>
              <a:rPr lang="en-US" dirty="0" smtClean="0"/>
              <a:t>Transient Testing Experiment Readiness</a:t>
            </a:r>
            <a:endParaRPr lang="en-US" dirty="0"/>
          </a:p>
        </p:txBody>
      </p:sp>
      <p:sp>
        <p:nvSpPr>
          <p:cNvPr id="7" name="Content Placeholder 6"/>
          <p:cNvSpPr>
            <a:spLocks noGrp="1"/>
          </p:cNvSpPr>
          <p:nvPr>
            <p:ph idx="1"/>
          </p:nvPr>
        </p:nvSpPr>
        <p:spPr>
          <a:xfrm>
            <a:off x="303758" y="1228667"/>
            <a:ext cx="6518824" cy="5127683"/>
          </a:xfrm>
        </p:spPr>
        <p:txBody>
          <a:bodyPr/>
          <a:lstStyle/>
          <a:p>
            <a:r>
              <a:rPr lang="en-US" sz="1400" dirty="0" smtClean="0"/>
              <a:t>The transient testing program has actively pursued engagement and collaboration with the transient testing and fuel safety community.  Formal agreements are in place with:</a:t>
            </a:r>
          </a:p>
          <a:p>
            <a:pPr lvl="1"/>
            <a:r>
              <a:rPr lang="en-US" sz="1200" u="sng" dirty="0" smtClean="0"/>
              <a:t>Industry</a:t>
            </a:r>
            <a:r>
              <a:rPr lang="en-US" sz="1200" dirty="0" smtClean="0"/>
              <a:t>: OECD </a:t>
            </a:r>
            <a:r>
              <a:rPr lang="en-US" sz="1200" dirty="0"/>
              <a:t>Working Group for Fuel </a:t>
            </a:r>
            <a:r>
              <a:rPr lang="en-US" sz="1200" dirty="0" smtClean="0"/>
              <a:t>Safety (WGFS), EPRI </a:t>
            </a:r>
            <a:r>
              <a:rPr lang="en-US" sz="1200" dirty="0"/>
              <a:t>Regulatory </a:t>
            </a:r>
            <a:r>
              <a:rPr lang="en-US" sz="1200" dirty="0" smtClean="0"/>
              <a:t>Technical </a:t>
            </a:r>
            <a:r>
              <a:rPr lang="en-US" sz="1200" dirty="0"/>
              <a:t>Advisory Committee (</a:t>
            </a:r>
            <a:r>
              <a:rPr lang="en-US" sz="1200" dirty="0" err="1"/>
              <a:t>Reg</a:t>
            </a:r>
            <a:r>
              <a:rPr lang="en-US" sz="1200" dirty="0"/>
              <a:t>-TAC</a:t>
            </a:r>
            <a:r>
              <a:rPr lang="en-US" sz="1200" dirty="0" smtClean="0"/>
              <a:t>), ATF Program (</a:t>
            </a:r>
            <a:r>
              <a:rPr lang="en-US" sz="1200" dirty="0" err="1" smtClean="0"/>
              <a:t>Areva</a:t>
            </a:r>
            <a:r>
              <a:rPr lang="en-US" sz="1200" dirty="0" smtClean="0"/>
              <a:t>, GE, Westinghouse)</a:t>
            </a:r>
            <a:endParaRPr lang="en-US" sz="1200" dirty="0"/>
          </a:p>
          <a:p>
            <a:pPr lvl="1"/>
            <a:r>
              <a:rPr lang="en-US" sz="1200" u="sng" dirty="0" smtClean="0"/>
              <a:t>Regulators</a:t>
            </a:r>
            <a:r>
              <a:rPr lang="en-US" sz="1200" dirty="0" smtClean="0"/>
              <a:t>: NRC, IRSN</a:t>
            </a:r>
          </a:p>
          <a:p>
            <a:pPr lvl="1"/>
            <a:r>
              <a:rPr lang="en-US" sz="1200" u="sng" dirty="0" smtClean="0"/>
              <a:t>International Partners: </a:t>
            </a:r>
            <a:r>
              <a:rPr lang="en-US" sz="1200" dirty="0" smtClean="0"/>
              <a:t>CEA, NNC, JAEA, </a:t>
            </a:r>
            <a:r>
              <a:rPr lang="en-US" sz="1200" dirty="0" err="1" smtClean="0"/>
              <a:t>Halden</a:t>
            </a:r>
            <a:r>
              <a:rPr lang="en-US" sz="1200" dirty="0" smtClean="0"/>
              <a:t>, SCK-CEN</a:t>
            </a:r>
            <a:endParaRPr lang="en-US" sz="1200" dirty="0"/>
          </a:p>
          <a:p>
            <a:pPr lvl="1"/>
            <a:r>
              <a:rPr lang="en-US" sz="1200" u="sng" dirty="0" smtClean="0"/>
              <a:t>Universities</a:t>
            </a:r>
            <a:r>
              <a:rPr lang="en-US" sz="1200" dirty="0" smtClean="0"/>
              <a:t>: Wisconsin, Ohio State, Kansas State, Idaho </a:t>
            </a:r>
            <a:r>
              <a:rPr lang="en-US" sz="1200" dirty="0"/>
              <a:t>State, Oregon </a:t>
            </a:r>
            <a:r>
              <a:rPr lang="en-US" sz="1200" dirty="0" smtClean="0"/>
              <a:t>State, Michigan, MIT</a:t>
            </a:r>
            <a:r>
              <a:rPr lang="en-US" sz="1200" dirty="0"/>
              <a:t>, </a:t>
            </a:r>
            <a:r>
              <a:rPr lang="en-US" sz="1200" dirty="0" smtClean="0"/>
              <a:t>Utah State, New Mexico, Florida, North </a:t>
            </a:r>
            <a:r>
              <a:rPr lang="en-US" sz="1200" dirty="0"/>
              <a:t>Carolina State, Kansas </a:t>
            </a:r>
            <a:r>
              <a:rPr lang="en-US" sz="1200" dirty="0" smtClean="0"/>
              <a:t>State</a:t>
            </a:r>
          </a:p>
          <a:p>
            <a:r>
              <a:rPr lang="en-US" sz="1400" dirty="0" smtClean="0"/>
              <a:t>Based on input from this community, an integrating structure is being established to prioritize research activities that meet the broad research needs</a:t>
            </a:r>
          </a:p>
          <a:p>
            <a:pPr lvl="1"/>
            <a:r>
              <a:rPr lang="en-US" sz="1200" dirty="0" smtClean="0"/>
              <a:t>A multi-year program plan outlining proposed research activities is being developed</a:t>
            </a:r>
          </a:p>
          <a:p>
            <a:pPr lvl="1"/>
            <a:r>
              <a:rPr lang="en-US" sz="1200" dirty="0" smtClean="0"/>
              <a:t>Technical Steering Committee composed of international experts representing relevant stakeholders will be established (first meeting tentatively planned for March 2018)</a:t>
            </a:r>
          </a:p>
          <a:p>
            <a:r>
              <a:rPr lang="en-US" sz="1400" dirty="0" smtClean="0"/>
              <a:t>Several high impact fuel safety research projects are being explored through the DOE-GAIN initiative and other DOE programs [Potential Project Partners]</a:t>
            </a:r>
          </a:p>
          <a:p>
            <a:pPr marL="685800" lvl="1" indent="-228600">
              <a:buFont typeface="+mj-lt"/>
              <a:buAutoNum type="arabicPeriod"/>
            </a:pPr>
            <a:r>
              <a:rPr lang="en-US" sz="1200" dirty="0" smtClean="0"/>
              <a:t>Transient Testing of ATF concepts [DOE, AREVA, GE, Westinghouse, </a:t>
            </a:r>
            <a:br>
              <a:rPr lang="en-US" sz="1200" dirty="0" smtClean="0"/>
            </a:br>
            <a:r>
              <a:rPr lang="en-US" sz="1200" dirty="0" smtClean="0"/>
              <a:t>NRC, Utilities </a:t>
            </a:r>
            <a:r>
              <a:rPr lang="en-US" sz="1200" dirty="0" err="1" smtClean="0"/>
              <a:t>tbd</a:t>
            </a:r>
            <a:r>
              <a:rPr lang="en-US" sz="1200" dirty="0"/>
              <a:t>]</a:t>
            </a:r>
          </a:p>
          <a:p>
            <a:pPr marL="685800" lvl="1" indent="-228600">
              <a:buFont typeface="+mj-lt"/>
              <a:buAutoNum type="arabicPeriod"/>
            </a:pPr>
            <a:r>
              <a:rPr lang="en-US" sz="1100" dirty="0" smtClean="0"/>
              <a:t>LWR </a:t>
            </a:r>
            <a:r>
              <a:rPr lang="en-US" sz="1100" dirty="0" err="1" smtClean="0"/>
              <a:t>Burnup</a:t>
            </a:r>
            <a:r>
              <a:rPr lang="en-US" sz="1100" dirty="0" smtClean="0"/>
              <a:t> Extension [EPRI, NRC, NSUF]</a:t>
            </a:r>
          </a:p>
          <a:p>
            <a:pPr marL="685800" lvl="1" indent="-228600">
              <a:buFont typeface="+mj-lt"/>
              <a:buAutoNum type="arabicPeriod"/>
            </a:pPr>
            <a:r>
              <a:rPr lang="en-US" sz="1100" dirty="0" smtClean="0"/>
              <a:t>Adv. Fast Reactor Fuel Development [DOE, </a:t>
            </a:r>
            <a:r>
              <a:rPr lang="en-US" sz="1100" dirty="0" err="1" smtClean="0"/>
              <a:t>TerraPower</a:t>
            </a:r>
            <a:r>
              <a:rPr lang="en-US" sz="1100" dirty="0" smtClean="0"/>
              <a:t>]</a:t>
            </a:r>
          </a:p>
          <a:p>
            <a:pPr marL="685800" lvl="1" indent="-228600">
              <a:buFont typeface="+mj-lt"/>
              <a:buAutoNum type="arabicPeriod"/>
            </a:pPr>
            <a:r>
              <a:rPr lang="en-US" sz="1100" dirty="0" smtClean="0"/>
              <a:t>New Test Reactor Fuel Qualification [DOE]</a:t>
            </a:r>
          </a:p>
          <a:p>
            <a:pPr marL="685800" lvl="1" indent="-228600">
              <a:buFont typeface="+mj-lt"/>
              <a:buAutoNum type="arabicPeriod"/>
            </a:pPr>
            <a:r>
              <a:rPr lang="en-US" sz="1100" dirty="0" smtClean="0"/>
              <a:t>Transient Critical Heat Flux [DOE, IRSN, NRC, MIT]</a:t>
            </a:r>
          </a:p>
          <a:p>
            <a:pPr marL="685800" lvl="1" indent="-228600">
              <a:buFont typeface="+mj-lt"/>
              <a:buAutoNum type="arabicPeriod"/>
            </a:pPr>
            <a:r>
              <a:rPr lang="en-US" sz="1100" dirty="0" smtClean="0"/>
              <a:t>Validation of Adv. Modeling and Simulation Codes [DOE + universities and industry]</a:t>
            </a:r>
          </a:p>
          <a:p>
            <a:pPr marL="231775" indent="-228600"/>
            <a:r>
              <a:rPr lang="en-US" sz="1200" dirty="0" smtClean="0"/>
              <a:t>Research Impacts</a:t>
            </a:r>
          </a:p>
          <a:p>
            <a:pPr marL="685800" lvl="1" indent="-228600"/>
            <a:r>
              <a:rPr lang="en-US" sz="1100" dirty="0" smtClean="0"/>
              <a:t>Improved technology for existing LWR fleet through </a:t>
            </a:r>
            <a:r>
              <a:rPr lang="en-US" sz="1100" b="1" dirty="0" smtClean="0">
                <a:solidFill>
                  <a:srgbClr val="000090"/>
                </a:solidFill>
              </a:rPr>
              <a:t>enhanced utilization of existing fuel designs and improved regulatory limits</a:t>
            </a:r>
            <a:r>
              <a:rPr lang="en-US" sz="1100" dirty="0" smtClean="0"/>
              <a:t> (new experimental data and new analytical tools)</a:t>
            </a:r>
          </a:p>
          <a:p>
            <a:pPr marL="685800" lvl="1" indent="-228600"/>
            <a:r>
              <a:rPr lang="en-US" sz="1100" dirty="0" smtClean="0"/>
              <a:t>Enable development and deployment of advanced nuclear fuel technologies by conducting the tests required to </a:t>
            </a:r>
            <a:r>
              <a:rPr lang="en-US" sz="1100" b="1" dirty="0" smtClean="0">
                <a:solidFill>
                  <a:srgbClr val="000090"/>
                </a:solidFill>
              </a:rPr>
              <a:t>establish new fuel safety criteria </a:t>
            </a:r>
            <a:r>
              <a:rPr lang="en-US" sz="1100" dirty="0" smtClean="0"/>
              <a:t>(failure modes, failure thresholds, radionuclide source term)</a:t>
            </a:r>
          </a:p>
          <a:p>
            <a:pPr marL="685800" lvl="1" indent="-228600">
              <a:buClr>
                <a:srgbClr val="92D050"/>
              </a:buClr>
              <a:buFont typeface="+mj-lt"/>
              <a:buAutoNum type="arabicPeriod"/>
            </a:pPr>
            <a:endParaRPr lang="en-US" sz="1100" dirty="0" smtClean="0"/>
          </a:p>
          <a:p>
            <a:pPr marL="741362" lvl="2" indent="0">
              <a:buNone/>
            </a:pPr>
            <a:endParaRPr lang="en-US" sz="1100" dirty="0"/>
          </a:p>
        </p:txBody>
      </p:sp>
      <p:sp>
        <p:nvSpPr>
          <p:cNvPr id="13" name="TextBox 12"/>
          <p:cNvSpPr txBox="1"/>
          <p:nvPr/>
        </p:nvSpPr>
        <p:spPr>
          <a:xfrm>
            <a:off x="8136731" y="4239175"/>
            <a:ext cx="1046496" cy="1477315"/>
          </a:xfrm>
          <a:prstGeom prst="rect">
            <a:avLst/>
          </a:prstGeom>
          <a:noFill/>
        </p:spPr>
        <p:txBody>
          <a:bodyPr wrap="square" lIns="91428" tIns="45714" rIns="91428" bIns="45714" rtlCol="0">
            <a:spAutoFit/>
          </a:bodyPr>
          <a:lstStyle/>
          <a:p>
            <a:r>
              <a:rPr lang="en-US" sz="900" i="1" dirty="0" smtClean="0"/>
              <a:t>Fast neutron scintillator testing and refurbishment, supporting the hodoscope return </a:t>
            </a:r>
            <a:r>
              <a:rPr lang="en-US" sz="900" i="1" dirty="0"/>
              <a:t>to </a:t>
            </a:r>
            <a:r>
              <a:rPr lang="en-US" sz="900" i="1" dirty="0" smtClean="0"/>
              <a:t>service for in-situ fuel motion monitoring.</a:t>
            </a:r>
            <a:endParaRPr lang="en-US" sz="900" i="1" dirty="0"/>
          </a:p>
        </p:txBody>
      </p:sp>
      <p:sp>
        <p:nvSpPr>
          <p:cNvPr id="6" name="Slide Number Placeholder 5"/>
          <p:cNvSpPr>
            <a:spLocks noGrp="1"/>
          </p:cNvSpPr>
          <p:nvPr>
            <p:ph type="sldNum" sz="quarter" idx="4294967295"/>
          </p:nvPr>
        </p:nvSpPr>
        <p:spPr>
          <a:xfrm>
            <a:off x="8572499" y="6356350"/>
            <a:ext cx="399409" cy="365125"/>
          </a:xfrm>
          <a:prstGeom prst="rect">
            <a:avLst/>
          </a:prstGeom>
        </p:spPr>
        <p:txBody>
          <a:bodyPr/>
          <a:lstStyle/>
          <a:p>
            <a:fld id="{CE3C8BE6-805F-9746-8581-B6849D960C61}" type="slidenum">
              <a:rPr lang="en-US" sz="800">
                <a:latin typeface="Arial" charset="0"/>
              </a:rPr>
              <a:pPr/>
              <a:t>12</a:t>
            </a:fld>
            <a:endParaRPr lang="en-US" sz="800" dirty="0">
              <a:latin typeface="Arial" charset="0"/>
            </a:endParaRPr>
          </a:p>
        </p:txBody>
      </p:sp>
      <p:pic>
        <p:nvPicPr>
          <p:cNvPr id="12" name="Content Placeholder 6" descr="C:\Users\woolne\Desktop\Picture1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2713" y="1543049"/>
            <a:ext cx="1279195" cy="19823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7" name="Picture 16"/>
          <p:cNvPicPr>
            <a:picLocks noChangeAspect="1"/>
          </p:cNvPicPr>
          <p:nvPr/>
        </p:nvPicPr>
        <p:blipFill>
          <a:blip r:embed="rId5"/>
          <a:stretch>
            <a:fillRect/>
          </a:stretch>
        </p:blipFill>
        <p:spPr>
          <a:xfrm>
            <a:off x="6861810" y="4154873"/>
            <a:ext cx="1274921" cy="1645920"/>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6693694" y="1771484"/>
            <a:ext cx="1055467" cy="1200316"/>
          </a:xfrm>
          <a:prstGeom prst="rect">
            <a:avLst/>
          </a:prstGeom>
          <a:noFill/>
        </p:spPr>
        <p:txBody>
          <a:bodyPr wrap="square" lIns="91428" tIns="45714" rIns="91428" bIns="45714" rtlCol="0">
            <a:spAutoFit/>
          </a:bodyPr>
          <a:lstStyle/>
          <a:p>
            <a:pPr algn="r"/>
            <a:r>
              <a:rPr lang="en-US" sz="900" i="1" dirty="0" smtClean="0"/>
              <a:t>Multi-SERTTA vehicle development is under way, providing a prototypic PWR environment for testing fuel.</a:t>
            </a:r>
            <a:endParaRPr lang="en-US" sz="900" i="1" dirty="0"/>
          </a:p>
        </p:txBody>
      </p:sp>
    </p:spTree>
    <p:extLst>
      <p:ext uri="{BB962C8B-B14F-4D97-AF65-F5344CB8AC3E}">
        <p14:creationId xmlns:p14="http://schemas.microsoft.com/office/powerpoint/2010/main" val="316537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10"/>
          <p:cNvSpPr/>
          <p:nvPr/>
        </p:nvSpPr>
        <p:spPr bwMode="auto">
          <a:xfrm rot="10800000">
            <a:off x="2392322" y="3277756"/>
            <a:ext cx="2117585" cy="1745800"/>
          </a:xfrm>
          <a:prstGeom prst="trapezoid">
            <a:avLst>
              <a:gd name="adj" fmla="val 45335"/>
            </a:avLst>
          </a:prstGeom>
          <a:gradFill flip="none" rotWithShape="1">
            <a:gsLst>
              <a:gs pos="0">
                <a:srgbClr val="005863">
                  <a:alpha val="74000"/>
                </a:srgbClr>
              </a:gs>
              <a:gs pos="100000">
                <a:schemeClr val="accent1">
                  <a:tint val="23500"/>
                  <a:satMod val="160000"/>
                  <a:alpha val="2400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053" name="Picture 5" descr="J:\Maps\INL-Idaho-Surrounding_States.png"/>
          <p:cNvPicPr>
            <a:picLocks noChangeAspect="1" noChangeArrowheads="1"/>
          </p:cNvPicPr>
          <p:nvPr/>
        </p:nvPicPr>
        <p:blipFill rotWithShape="1">
          <a:blip r:embed="rId3" cstate="print">
            <a:duotone>
              <a:prstClr val="black"/>
              <a:srgbClr val="005863">
                <a:tint val="45000"/>
                <a:satMod val="400000"/>
              </a:srgbClr>
            </a:duotone>
            <a:extLst>
              <a:ext uri="{BEBA8EAE-BF5A-486C-A8C5-ECC9F3942E4B}">
                <a14:imgProps xmlns:a14="http://schemas.microsoft.com/office/drawing/2010/main">
                  <a14:imgLayer r:embed="rId4">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1" y="2630311"/>
            <a:ext cx="5163622" cy="42316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campjl\Downloads\P-8826-0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832263" y="3704623"/>
            <a:ext cx="3973070" cy="288634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C:\Users\campjl\Downloads\P-8574-0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986052" y="908305"/>
            <a:ext cx="3900311" cy="234857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414158" y="6630042"/>
            <a:ext cx="2362200" cy="207749"/>
          </a:xfrm>
          <a:prstGeom prst="rect">
            <a:avLst/>
          </a:prstGeom>
          <a:noFill/>
        </p:spPr>
        <p:txBody>
          <a:bodyPr wrap="square" rtlCol="0">
            <a:spAutoFit/>
          </a:bodyPr>
          <a:lstStyle/>
          <a:p>
            <a:pPr algn="r"/>
            <a:r>
              <a:rPr lang="en-US" sz="750" b="1" dirty="0">
                <a:latin typeface="+mn-lt"/>
              </a:rPr>
              <a:t>Materials and Fuels Complex</a:t>
            </a:r>
          </a:p>
        </p:txBody>
      </p:sp>
      <p:sp>
        <p:nvSpPr>
          <p:cNvPr id="7" name="Title 6"/>
          <p:cNvSpPr>
            <a:spLocks noGrp="1"/>
          </p:cNvSpPr>
          <p:nvPr>
            <p:ph type="title"/>
          </p:nvPr>
        </p:nvSpPr>
        <p:spPr>
          <a:xfrm>
            <a:off x="416102" y="796043"/>
            <a:ext cx="8231187" cy="377026"/>
          </a:xfrm>
        </p:spPr>
        <p:txBody>
          <a:bodyPr/>
          <a:lstStyle/>
          <a:p>
            <a:r>
              <a:rPr lang="en-US" dirty="0" smtClean="0"/>
              <a:t>Facility Location</a:t>
            </a:r>
            <a:endParaRPr lang="en-US" dirty="0"/>
          </a:p>
        </p:txBody>
      </p:sp>
      <p:sp>
        <p:nvSpPr>
          <p:cNvPr id="3" name="Slide Number Placeholder 2"/>
          <p:cNvSpPr>
            <a:spLocks noGrp="1"/>
          </p:cNvSpPr>
          <p:nvPr>
            <p:ph type="sldNum" sz="quarter" idx="11"/>
          </p:nvPr>
        </p:nvSpPr>
        <p:spPr/>
        <p:txBody>
          <a:bodyPr/>
          <a:lstStyle/>
          <a:p>
            <a:fld id="{1AED40FA-CC69-394D-BE89-3F7B495FFE38}" type="slidenum">
              <a:rPr lang="en-US" smtClean="0"/>
              <a:pPr/>
              <a:t>2</a:t>
            </a:fld>
            <a:endParaRPr lang="en-US" sz="1400" b="0" dirty="0">
              <a:solidFill>
                <a:schemeClr val="tx1"/>
              </a:solidFill>
              <a:latin typeface="+mn-lt"/>
            </a:endParaRPr>
          </a:p>
        </p:txBody>
      </p:sp>
      <p:grpSp>
        <p:nvGrpSpPr>
          <p:cNvPr id="12" name="Group 11"/>
          <p:cNvGrpSpPr/>
          <p:nvPr/>
        </p:nvGrpSpPr>
        <p:grpSpPr>
          <a:xfrm>
            <a:off x="2234041" y="1217037"/>
            <a:ext cx="2395114" cy="2648996"/>
            <a:chOff x="2807522" y="683016"/>
            <a:chExt cx="2504251" cy="2769701"/>
          </a:xfrm>
        </p:grpSpPr>
        <p:pic>
          <p:nvPicPr>
            <p:cNvPr id="2055" name="Picture 7" descr="J:\Maps\INL_Shap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07522" y="683016"/>
              <a:ext cx="2504251" cy="276970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170482" y="2557699"/>
              <a:ext cx="476061" cy="122646"/>
            </a:xfrm>
            <a:prstGeom prst="rect">
              <a:avLst/>
            </a:prstGeom>
            <a:noFill/>
          </p:spPr>
          <p:txBody>
            <a:bodyPr wrap="square" lIns="0" tIns="0" rIns="0" bIns="0" rtlCol="0">
              <a:noAutofit/>
            </a:bodyPr>
            <a:lstStyle/>
            <a:p>
              <a:pPr algn="ctr">
                <a:lnSpc>
                  <a:spcPct val="80000"/>
                </a:lnSpc>
              </a:pPr>
              <a:r>
                <a:rPr lang="en-US" sz="700" b="1" dirty="0" smtClean="0">
                  <a:solidFill>
                    <a:schemeClr val="bg1"/>
                  </a:solidFill>
                  <a:latin typeface="Arial Narrow" panose="020B0606020202030204" pitchFamily="34" charset="0"/>
                </a:rPr>
                <a:t>Advanced Test Reactor Complex</a:t>
              </a:r>
              <a:endParaRPr lang="en-US" sz="700" b="1" dirty="0">
                <a:solidFill>
                  <a:schemeClr val="bg1"/>
                </a:solidFill>
                <a:latin typeface="Arial Narrow" panose="020B0606020202030204" pitchFamily="34" charset="0"/>
              </a:endParaRPr>
            </a:p>
          </p:txBody>
        </p:sp>
        <p:sp>
          <p:nvSpPr>
            <p:cNvPr id="9" name="TextBox 8"/>
            <p:cNvSpPr txBox="1"/>
            <p:nvPr/>
          </p:nvSpPr>
          <p:spPr>
            <a:xfrm>
              <a:off x="4114659" y="2515318"/>
              <a:ext cx="468890" cy="186789"/>
            </a:xfrm>
            <a:prstGeom prst="rect">
              <a:avLst/>
            </a:prstGeom>
            <a:noFill/>
          </p:spPr>
          <p:txBody>
            <a:bodyPr wrap="square" lIns="0" tIns="0" rIns="0" bIns="0" rtlCol="0">
              <a:noAutofit/>
            </a:bodyPr>
            <a:lstStyle/>
            <a:p>
              <a:pPr algn="ctr">
                <a:lnSpc>
                  <a:spcPct val="80000"/>
                </a:lnSpc>
              </a:pPr>
              <a:r>
                <a:rPr lang="en-US" sz="700" b="1" dirty="0" smtClean="0">
                  <a:solidFill>
                    <a:schemeClr val="bg1"/>
                  </a:solidFill>
                  <a:latin typeface="Arial Narrow" panose="020B0606020202030204" pitchFamily="34" charset="0"/>
                </a:rPr>
                <a:t>Materials and Fuels Complex</a:t>
              </a:r>
              <a:endParaRPr lang="en-US" sz="700" b="1" dirty="0">
                <a:solidFill>
                  <a:schemeClr val="bg1"/>
                </a:solidFill>
                <a:latin typeface="Arial Narrow" panose="020B0606020202030204" pitchFamily="34" charset="0"/>
              </a:endParaRPr>
            </a:p>
          </p:txBody>
        </p:sp>
      </p:grpSp>
      <p:sp>
        <p:nvSpPr>
          <p:cNvPr id="10" name="TextBox 9"/>
          <p:cNvSpPr txBox="1"/>
          <p:nvPr/>
        </p:nvSpPr>
        <p:spPr>
          <a:xfrm>
            <a:off x="6212307" y="3244968"/>
            <a:ext cx="1447800" cy="207749"/>
          </a:xfrm>
          <a:prstGeom prst="rect">
            <a:avLst/>
          </a:prstGeom>
          <a:noFill/>
        </p:spPr>
        <p:txBody>
          <a:bodyPr wrap="square" rtlCol="0">
            <a:spAutoFit/>
          </a:bodyPr>
          <a:lstStyle/>
          <a:p>
            <a:pPr algn="ctr"/>
            <a:r>
              <a:rPr lang="en-US" sz="750" b="1" dirty="0">
                <a:latin typeface="+mn-lt"/>
              </a:rPr>
              <a:t>TREAT</a:t>
            </a:r>
          </a:p>
        </p:txBody>
      </p:sp>
      <p:sp>
        <p:nvSpPr>
          <p:cNvPr id="14" name="Freeform 13"/>
          <p:cNvSpPr/>
          <p:nvPr/>
        </p:nvSpPr>
        <p:spPr bwMode="auto">
          <a:xfrm rot="17752363">
            <a:off x="3729880" y="3350197"/>
            <a:ext cx="1366957" cy="1594095"/>
          </a:xfrm>
          <a:custGeom>
            <a:avLst/>
            <a:gdLst>
              <a:gd name="connsiteX0" fmla="*/ 0 w 693420"/>
              <a:gd name="connsiteY0" fmla="*/ 1059180 h 1059180"/>
              <a:gd name="connsiteX1" fmla="*/ 693420 w 693420"/>
              <a:gd name="connsiteY1" fmla="*/ 0 h 1059180"/>
              <a:gd name="connsiteX0" fmla="*/ 0 w 693420"/>
              <a:gd name="connsiteY0" fmla="*/ 1059180 h 1059180"/>
              <a:gd name="connsiteX1" fmla="*/ 693420 w 693420"/>
              <a:gd name="connsiteY1" fmla="*/ 0 h 1059180"/>
              <a:gd name="connsiteX0" fmla="*/ 0 w 693420"/>
              <a:gd name="connsiteY0" fmla="*/ 1059180 h 1059180"/>
              <a:gd name="connsiteX1" fmla="*/ 693420 w 693420"/>
              <a:gd name="connsiteY1" fmla="*/ 0 h 1059180"/>
              <a:gd name="connsiteX0" fmla="*/ 0 w 693420"/>
              <a:gd name="connsiteY0" fmla="*/ 1059180 h 1059180"/>
              <a:gd name="connsiteX1" fmla="*/ 693420 w 693420"/>
              <a:gd name="connsiteY1" fmla="*/ 0 h 1059180"/>
              <a:gd name="connsiteX0" fmla="*/ 0 w 533400"/>
              <a:gd name="connsiteY0" fmla="*/ 1215390 h 1215390"/>
              <a:gd name="connsiteX1" fmla="*/ 533400 w 533400"/>
              <a:gd name="connsiteY1" fmla="*/ 0 h 1215390"/>
            </a:gdLst>
            <a:ahLst/>
            <a:cxnLst>
              <a:cxn ang="0">
                <a:pos x="connsiteX0" y="connsiteY0"/>
              </a:cxn>
              <a:cxn ang="0">
                <a:pos x="connsiteX1" y="connsiteY1"/>
              </a:cxn>
            </a:cxnLst>
            <a:rect l="l" t="t" r="r" b="b"/>
            <a:pathLst>
              <a:path w="533400" h="1215390">
                <a:moveTo>
                  <a:pt x="0" y="1215390"/>
                </a:moveTo>
                <a:cubicBezTo>
                  <a:pt x="6350" y="858520"/>
                  <a:pt x="64135" y="295910"/>
                  <a:pt x="533400" y="0"/>
                </a:cubicBezTo>
              </a:path>
            </a:pathLst>
          </a:custGeom>
          <a:noFill/>
          <a:ln w="25400" cap="flat" cmpd="sng" algn="ctr">
            <a:solidFill>
              <a:srgbClr val="FFDB69"/>
            </a:solidFill>
            <a:prstDash val="solid"/>
            <a:round/>
            <a:headEnd type="triangle" w="med" len="med"/>
            <a:tailEnd type="none" w="med" len="lg"/>
          </a:ln>
          <a:effectLst>
            <a:outerShdw blurRad="25400" dist="12700" dir="2700000" algn="ctr" rotWithShape="0">
              <a:schemeClr val="tx1"/>
            </a:outerShdw>
          </a:effectLst>
        </p:spPr>
        <p:txBody>
          <a:bodyPr vert="horz" wrap="square" lIns="68580" tIns="34290" rIns="68580" bIns="34290" numCol="1" rtlCol="0" anchor="t" anchorCtr="0" compatLnSpc="1">
            <a:prstTxWarp prst="textNoShape">
              <a:avLst/>
            </a:prstTxWarp>
          </a:bodyPr>
          <a:lstStyle/>
          <a:p>
            <a:pPr defTabSz="685800"/>
            <a:endParaRPr lang="en-US">
              <a:latin typeface="Times New Roman" pitchFamily="18" charset="0"/>
            </a:endParaRPr>
          </a:p>
        </p:txBody>
      </p:sp>
      <p:sp>
        <p:nvSpPr>
          <p:cNvPr id="15" name="Freeform 14"/>
          <p:cNvSpPr/>
          <p:nvPr/>
        </p:nvSpPr>
        <p:spPr bwMode="auto">
          <a:xfrm rot="10533569">
            <a:off x="5504362" y="3260025"/>
            <a:ext cx="809138" cy="1254311"/>
          </a:xfrm>
          <a:custGeom>
            <a:avLst/>
            <a:gdLst>
              <a:gd name="connsiteX0" fmla="*/ 0 w 693420"/>
              <a:gd name="connsiteY0" fmla="*/ 1059180 h 1059180"/>
              <a:gd name="connsiteX1" fmla="*/ 693420 w 693420"/>
              <a:gd name="connsiteY1" fmla="*/ 0 h 1059180"/>
              <a:gd name="connsiteX0" fmla="*/ 0 w 693420"/>
              <a:gd name="connsiteY0" fmla="*/ 1059180 h 1059180"/>
              <a:gd name="connsiteX1" fmla="*/ 693420 w 693420"/>
              <a:gd name="connsiteY1" fmla="*/ 0 h 1059180"/>
              <a:gd name="connsiteX0" fmla="*/ 0 w 693420"/>
              <a:gd name="connsiteY0" fmla="*/ 1059180 h 1059180"/>
              <a:gd name="connsiteX1" fmla="*/ 693420 w 693420"/>
              <a:gd name="connsiteY1" fmla="*/ 0 h 1059180"/>
              <a:gd name="connsiteX0" fmla="*/ 0 w 693420"/>
              <a:gd name="connsiteY0" fmla="*/ 1059180 h 1059180"/>
              <a:gd name="connsiteX1" fmla="*/ 693420 w 693420"/>
              <a:gd name="connsiteY1" fmla="*/ 0 h 1059180"/>
              <a:gd name="connsiteX0" fmla="*/ 0 w 533400"/>
              <a:gd name="connsiteY0" fmla="*/ 1215390 h 1215390"/>
              <a:gd name="connsiteX1" fmla="*/ 533400 w 533400"/>
              <a:gd name="connsiteY1" fmla="*/ 0 h 1215390"/>
            </a:gdLst>
            <a:ahLst/>
            <a:cxnLst>
              <a:cxn ang="0">
                <a:pos x="connsiteX0" y="connsiteY0"/>
              </a:cxn>
              <a:cxn ang="0">
                <a:pos x="connsiteX1" y="connsiteY1"/>
              </a:cxn>
            </a:cxnLst>
            <a:rect l="l" t="t" r="r" b="b"/>
            <a:pathLst>
              <a:path w="533400" h="1215390">
                <a:moveTo>
                  <a:pt x="0" y="1215390"/>
                </a:moveTo>
                <a:cubicBezTo>
                  <a:pt x="6350" y="858520"/>
                  <a:pt x="64135" y="295910"/>
                  <a:pt x="533400" y="0"/>
                </a:cubicBezTo>
              </a:path>
            </a:pathLst>
          </a:custGeom>
          <a:noFill/>
          <a:ln w="25400" cap="flat" cmpd="sng" algn="ctr">
            <a:solidFill>
              <a:srgbClr val="FFDB69"/>
            </a:solidFill>
            <a:prstDash val="solid"/>
            <a:round/>
            <a:headEnd type="triangle" w="med" len="med"/>
            <a:tailEnd type="none" w="med" len="lg"/>
          </a:ln>
          <a:effectLst>
            <a:outerShdw blurRad="25400" dist="12700" dir="2700000" algn="ctr" rotWithShape="0">
              <a:schemeClr val="tx1"/>
            </a:outerShdw>
          </a:effectLst>
        </p:spPr>
        <p:txBody>
          <a:bodyPr vert="horz" wrap="square" lIns="68580" tIns="34290" rIns="68580" bIns="34290" numCol="1" rtlCol="0" anchor="t" anchorCtr="0" compatLnSpc="1">
            <a:prstTxWarp prst="textNoShape">
              <a:avLst/>
            </a:prstTxWarp>
          </a:bodyPr>
          <a:lstStyle/>
          <a:p>
            <a:pPr defTabSz="685800"/>
            <a:endParaRPr lang="en-US">
              <a:latin typeface="Times New Roman" pitchFamily="18" charset="0"/>
            </a:endParaRPr>
          </a:p>
        </p:txBody>
      </p:sp>
      <p:sp>
        <p:nvSpPr>
          <p:cNvPr id="13" name="Oval 12"/>
          <p:cNvSpPr/>
          <p:nvPr/>
        </p:nvSpPr>
        <p:spPr bwMode="auto">
          <a:xfrm>
            <a:off x="3862820" y="3010020"/>
            <a:ext cx="263269" cy="174443"/>
          </a:xfrm>
          <a:prstGeom prst="ellipse">
            <a:avLst/>
          </a:prstGeom>
          <a:noFill/>
          <a:ln w="19050" cap="flat" cmpd="sng" algn="ctr">
            <a:solidFill>
              <a:srgbClr val="FFDB69"/>
            </a:solidFill>
            <a:prstDash val="solid"/>
            <a:round/>
            <a:headEnd type="none" w="med" len="med"/>
            <a:tailEnd type="none" w="med" len="med"/>
          </a:ln>
          <a:effectLst>
            <a:outerShdw blurRad="12700" dist="12700" dir="2700000" algn="tl" rotWithShape="0">
              <a:prstClr val="black">
                <a:alpha val="5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Oval 24"/>
          <p:cNvSpPr/>
          <p:nvPr/>
        </p:nvSpPr>
        <p:spPr bwMode="auto">
          <a:xfrm>
            <a:off x="5163623" y="4451026"/>
            <a:ext cx="405111" cy="386697"/>
          </a:xfrm>
          <a:prstGeom prst="ellipse">
            <a:avLst/>
          </a:prstGeom>
          <a:noFill/>
          <a:ln w="19050" cap="flat" cmpd="sng" algn="ctr">
            <a:solidFill>
              <a:srgbClr val="FFDB69"/>
            </a:solidFill>
            <a:prstDash val="solid"/>
            <a:round/>
            <a:headEnd type="none" w="med" len="med"/>
            <a:tailEnd type="none" w="med" len="med"/>
          </a:ln>
          <a:effectLst>
            <a:outerShdw blurRad="12700" dist="12700" dir="2700000" algn="tl" rotWithShape="0">
              <a:prstClr val="black">
                <a:alpha val="5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912890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90962" y="724307"/>
            <a:ext cx="8231187" cy="901419"/>
          </a:xfrm>
          <a:prstGeom prst="rect">
            <a:avLst/>
          </a:prstGeom>
        </p:spPr>
        <p:txBody>
          <a:bodyPr lIns="90487" tIns="44450" rIns="90487" bIns="44450"/>
          <a:lstStyle>
            <a:lvl1pPr algn="l" rtl="0" eaLnBrk="0" fontAlgn="base" hangingPunct="0">
              <a:lnSpc>
                <a:spcPct val="85000"/>
              </a:lnSpc>
              <a:spcBef>
                <a:spcPct val="0"/>
              </a:spcBef>
              <a:spcAft>
                <a:spcPct val="0"/>
              </a:spcAft>
              <a:defRPr sz="2800" b="1" i="1">
                <a:solidFill>
                  <a:srgbClr val="003663"/>
                </a:solidFill>
                <a:latin typeface="+mj-lt"/>
                <a:ea typeface="+mj-ea"/>
                <a:cs typeface="+mj-cs"/>
              </a:defRPr>
            </a:lvl1pPr>
            <a:lvl2pPr algn="l" rtl="0" eaLnBrk="0" fontAlgn="base" hangingPunct="0">
              <a:lnSpc>
                <a:spcPct val="85000"/>
              </a:lnSpc>
              <a:spcBef>
                <a:spcPct val="0"/>
              </a:spcBef>
              <a:spcAft>
                <a:spcPct val="0"/>
              </a:spcAft>
              <a:defRPr sz="2800" b="1" i="1">
                <a:solidFill>
                  <a:srgbClr val="003663"/>
                </a:solidFill>
                <a:latin typeface="Arial" charset="0"/>
              </a:defRPr>
            </a:lvl2pPr>
            <a:lvl3pPr algn="l" rtl="0" eaLnBrk="0" fontAlgn="base" hangingPunct="0">
              <a:lnSpc>
                <a:spcPct val="85000"/>
              </a:lnSpc>
              <a:spcBef>
                <a:spcPct val="0"/>
              </a:spcBef>
              <a:spcAft>
                <a:spcPct val="0"/>
              </a:spcAft>
              <a:defRPr sz="2800" b="1" i="1">
                <a:solidFill>
                  <a:srgbClr val="003663"/>
                </a:solidFill>
                <a:latin typeface="Arial" charset="0"/>
              </a:defRPr>
            </a:lvl3pPr>
            <a:lvl4pPr algn="l" rtl="0" eaLnBrk="0" fontAlgn="base" hangingPunct="0">
              <a:lnSpc>
                <a:spcPct val="85000"/>
              </a:lnSpc>
              <a:spcBef>
                <a:spcPct val="0"/>
              </a:spcBef>
              <a:spcAft>
                <a:spcPct val="0"/>
              </a:spcAft>
              <a:defRPr sz="2800" b="1" i="1">
                <a:solidFill>
                  <a:srgbClr val="003663"/>
                </a:solidFill>
                <a:latin typeface="Arial" charset="0"/>
              </a:defRPr>
            </a:lvl4pPr>
            <a:lvl5pPr algn="l" rtl="0" eaLnBrk="0" fontAlgn="base" hangingPunct="0">
              <a:lnSpc>
                <a:spcPct val="85000"/>
              </a:lnSpc>
              <a:spcBef>
                <a:spcPct val="0"/>
              </a:spcBef>
              <a:spcAft>
                <a:spcPct val="0"/>
              </a:spcAft>
              <a:defRPr sz="2800" b="1" i="1">
                <a:solidFill>
                  <a:srgbClr val="003663"/>
                </a:solidFill>
                <a:latin typeface="Arial" charset="0"/>
              </a:defRPr>
            </a:lvl5pPr>
            <a:lvl6pPr marL="457200" algn="l" rtl="0" eaLnBrk="0" fontAlgn="base" hangingPunct="0">
              <a:lnSpc>
                <a:spcPct val="85000"/>
              </a:lnSpc>
              <a:spcBef>
                <a:spcPct val="0"/>
              </a:spcBef>
              <a:spcAft>
                <a:spcPct val="0"/>
              </a:spcAft>
              <a:defRPr sz="2800" b="1" i="1">
                <a:solidFill>
                  <a:srgbClr val="003663"/>
                </a:solidFill>
                <a:latin typeface="Arial" charset="0"/>
              </a:defRPr>
            </a:lvl6pPr>
            <a:lvl7pPr marL="914400" algn="l" rtl="0" eaLnBrk="0" fontAlgn="base" hangingPunct="0">
              <a:lnSpc>
                <a:spcPct val="85000"/>
              </a:lnSpc>
              <a:spcBef>
                <a:spcPct val="0"/>
              </a:spcBef>
              <a:spcAft>
                <a:spcPct val="0"/>
              </a:spcAft>
              <a:defRPr sz="2800" b="1" i="1">
                <a:solidFill>
                  <a:srgbClr val="003663"/>
                </a:solidFill>
                <a:latin typeface="Arial" charset="0"/>
              </a:defRPr>
            </a:lvl7pPr>
            <a:lvl8pPr marL="1371600" algn="l" rtl="0" eaLnBrk="0" fontAlgn="base" hangingPunct="0">
              <a:lnSpc>
                <a:spcPct val="85000"/>
              </a:lnSpc>
              <a:spcBef>
                <a:spcPct val="0"/>
              </a:spcBef>
              <a:spcAft>
                <a:spcPct val="0"/>
              </a:spcAft>
              <a:defRPr sz="2800" b="1" i="1">
                <a:solidFill>
                  <a:srgbClr val="003663"/>
                </a:solidFill>
                <a:latin typeface="Arial" charset="0"/>
              </a:defRPr>
            </a:lvl8pPr>
            <a:lvl9pPr marL="1828800" algn="l" rtl="0" eaLnBrk="0" fontAlgn="base" hangingPunct="0">
              <a:lnSpc>
                <a:spcPct val="85000"/>
              </a:lnSpc>
              <a:spcBef>
                <a:spcPct val="0"/>
              </a:spcBef>
              <a:spcAft>
                <a:spcPct val="0"/>
              </a:spcAft>
              <a:defRPr sz="2800" b="1" i="1">
                <a:solidFill>
                  <a:srgbClr val="003663"/>
                </a:solidFill>
                <a:latin typeface="Arial" charset="0"/>
              </a:defRPr>
            </a:lvl9pPr>
          </a:lstStyle>
          <a:p>
            <a:endParaRPr kumimoji="1" lang="en-US" sz="2600" kern="0" dirty="0">
              <a:ea typeface="ＭＳ Ｐゴシック" pitchFamily="-65" charset="-128"/>
              <a:cs typeface="ＭＳ Ｐゴシック" pitchFamily="-65" charset="-128"/>
            </a:endParaRPr>
          </a:p>
        </p:txBody>
      </p:sp>
      <p:pic>
        <p:nvPicPr>
          <p:cNvPr id="2050" name="Picture 2" descr="C:\Users\bumgjd\Desktop\RTT-Illustrations-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117" y="1569908"/>
            <a:ext cx="8004175" cy="187166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456406" y="1698557"/>
            <a:ext cx="8231187" cy="755906"/>
          </a:xfrm>
          <a:prstGeom prst="rect">
            <a:avLst/>
          </a:prstGeom>
        </p:spPr>
        <p:txBody>
          <a:bodyPr/>
          <a:lstStyle>
            <a:lvl1pPr marL="230188" indent="-230188" algn="l" rtl="0" eaLnBrk="0" fontAlgn="base" hangingPunct="0">
              <a:lnSpc>
                <a:spcPct val="85000"/>
              </a:lnSpc>
              <a:spcBef>
                <a:spcPct val="40000"/>
              </a:spcBef>
              <a:spcAft>
                <a:spcPct val="0"/>
              </a:spcAft>
              <a:buClr>
                <a:srgbClr val="FF6600"/>
              </a:buClr>
              <a:buChar char="•"/>
              <a:defRPr sz="2000">
                <a:solidFill>
                  <a:schemeClr val="tx1"/>
                </a:solidFill>
                <a:latin typeface="+mn-lt"/>
                <a:ea typeface="+mn-ea"/>
                <a:cs typeface="+mn-cs"/>
              </a:defRPr>
            </a:lvl1pPr>
            <a:lvl2pPr marL="684213" indent="-227013" algn="l" rtl="0" eaLnBrk="0" fontAlgn="base" hangingPunct="0">
              <a:lnSpc>
                <a:spcPct val="85000"/>
              </a:lnSpc>
              <a:spcBef>
                <a:spcPct val="20000"/>
              </a:spcBef>
              <a:spcAft>
                <a:spcPct val="0"/>
              </a:spcAft>
              <a:buClr>
                <a:srgbClr val="FF6600"/>
              </a:buClr>
              <a:buFont typeface="Times New Roman" pitchFamily="18" charset="0"/>
              <a:buChar char="–"/>
              <a:defRPr sz="2000">
                <a:solidFill>
                  <a:schemeClr val="tx1"/>
                </a:solidFill>
                <a:latin typeface="+mn-lt"/>
              </a:defRPr>
            </a:lvl2pPr>
            <a:lvl3pPr marL="11430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3pPr>
            <a:lvl4pPr marL="1600200" indent="-228600" algn="l" rtl="0" eaLnBrk="0" fontAlgn="base" hangingPunct="0">
              <a:lnSpc>
                <a:spcPct val="85000"/>
              </a:lnSpc>
              <a:spcBef>
                <a:spcPct val="20000"/>
              </a:spcBef>
              <a:spcAft>
                <a:spcPct val="0"/>
              </a:spcAft>
              <a:buClr>
                <a:srgbClr val="FF6600"/>
              </a:buClr>
              <a:buFont typeface="Times New Roman" pitchFamily="18" charset="0"/>
              <a:buChar char="–"/>
              <a:defRPr sz="2000">
                <a:solidFill>
                  <a:schemeClr val="tx1"/>
                </a:solidFill>
                <a:latin typeface="+mn-lt"/>
              </a:defRPr>
            </a:lvl4pPr>
            <a:lvl5pPr marL="20574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5pPr>
            <a:lvl6pPr marL="25146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9pPr>
          </a:lstStyle>
          <a:p>
            <a:pPr marL="0" indent="0">
              <a:buNone/>
            </a:pPr>
            <a:r>
              <a:rPr lang="en-US" kern="0" dirty="0" smtClean="0"/>
              <a:t>Nuclear fuel tends to fracture during use or when exposed to a power burst, it is important for the fuel to retain reasonable structural integrity</a:t>
            </a:r>
          </a:p>
          <a:p>
            <a:pPr marL="0" indent="0">
              <a:buNone/>
            </a:pPr>
            <a:endParaRPr lang="en-US" kern="0" dirty="0" smtClean="0"/>
          </a:p>
        </p:txBody>
      </p:sp>
      <p:pic>
        <p:nvPicPr>
          <p:cNvPr id="2052" name="Picture 4" descr="C:\Users\bumgjd\Desktop\RTT-Illustrations-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079" y="4565841"/>
            <a:ext cx="6003131" cy="19335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umgjd\Desktop\RTT-Illustrations-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796091">
            <a:off x="840389" y="4610895"/>
            <a:ext cx="2123054" cy="212305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291756" y="3389320"/>
            <a:ext cx="3083847" cy="1571754"/>
          </a:xfrm>
          <a:prstGeom prst="rect">
            <a:avLst/>
          </a:prstGeom>
        </p:spPr>
        <p:txBody>
          <a:bodyPr/>
          <a:lstStyle>
            <a:lvl1pPr marL="230188" indent="-230188" algn="l" rtl="0" eaLnBrk="0" fontAlgn="base" hangingPunct="0">
              <a:lnSpc>
                <a:spcPct val="85000"/>
              </a:lnSpc>
              <a:spcBef>
                <a:spcPct val="40000"/>
              </a:spcBef>
              <a:spcAft>
                <a:spcPct val="0"/>
              </a:spcAft>
              <a:buClr>
                <a:srgbClr val="FF6600"/>
              </a:buClr>
              <a:buChar char="•"/>
              <a:defRPr sz="2000">
                <a:solidFill>
                  <a:schemeClr val="tx1"/>
                </a:solidFill>
                <a:latin typeface="+mn-lt"/>
                <a:ea typeface="+mn-ea"/>
                <a:cs typeface="+mn-cs"/>
              </a:defRPr>
            </a:lvl1pPr>
            <a:lvl2pPr marL="684213" indent="-227013" algn="l" rtl="0" eaLnBrk="0" fontAlgn="base" hangingPunct="0">
              <a:lnSpc>
                <a:spcPct val="85000"/>
              </a:lnSpc>
              <a:spcBef>
                <a:spcPct val="20000"/>
              </a:spcBef>
              <a:spcAft>
                <a:spcPct val="0"/>
              </a:spcAft>
              <a:buClr>
                <a:srgbClr val="FF6600"/>
              </a:buClr>
              <a:buFont typeface="Times New Roman" pitchFamily="18" charset="0"/>
              <a:buChar char="–"/>
              <a:defRPr sz="2000">
                <a:solidFill>
                  <a:schemeClr val="tx1"/>
                </a:solidFill>
                <a:latin typeface="+mn-lt"/>
              </a:defRPr>
            </a:lvl2pPr>
            <a:lvl3pPr marL="11430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3pPr>
            <a:lvl4pPr marL="1600200" indent="-228600" algn="l" rtl="0" eaLnBrk="0" fontAlgn="base" hangingPunct="0">
              <a:lnSpc>
                <a:spcPct val="85000"/>
              </a:lnSpc>
              <a:spcBef>
                <a:spcPct val="20000"/>
              </a:spcBef>
              <a:spcAft>
                <a:spcPct val="0"/>
              </a:spcAft>
              <a:buClr>
                <a:srgbClr val="FF6600"/>
              </a:buClr>
              <a:buFont typeface="Times New Roman" pitchFamily="18" charset="0"/>
              <a:buChar char="–"/>
              <a:defRPr sz="2000">
                <a:solidFill>
                  <a:schemeClr val="tx1"/>
                </a:solidFill>
                <a:latin typeface="+mn-lt"/>
              </a:defRPr>
            </a:lvl4pPr>
            <a:lvl5pPr marL="20574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5pPr>
            <a:lvl6pPr marL="25146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9pPr>
          </a:lstStyle>
          <a:p>
            <a:pPr marL="0" indent="0">
              <a:buNone/>
            </a:pPr>
            <a:r>
              <a:rPr lang="en-US" kern="0" dirty="0" smtClean="0"/>
              <a:t>During a transient test, fuel is exposed to a power to cooling mismatch, driving the fuel to high temperatures</a:t>
            </a:r>
          </a:p>
        </p:txBody>
      </p:sp>
      <p:sp>
        <p:nvSpPr>
          <p:cNvPr id="9" name="Content Placeholder 2"/>
          <p:cNvSpPr txBox="1">
            <a:spLocks/>
          </p:cNvSpPr>
          <p:nvPr/>
        </p:nvSpPr>
        <p:spPr>
          <a:xfrm>
            <a:off x="4572000" y="3799552"/>
            <a:ext cx="3833271" cy="1099838"/>
          </a:xfrm>
          <a:prstGeom prst="rect">
            <a:avLst/>
          </a:prstGeom>
        </p:spPr>
        <p:txBody>
          <a:bodyPr/>
          <a:lstStyle>
            <a:lvl1pPr marL="230188" indent="-230188" algn="l" rtl="0" eaLnBrk="0" fontAlgn="base" hangingPunct="0">
              <a:lnSpc>
                <a:spcPct val="85000"/>
              </a:lnSpc>
              <a:spcBef>
                <a:spcPct val="40000"/>
              </a:spcBef>
              <a:spcAft>
                <a:spcPct val="0"/>
              </a:spcAft>
              <a:buClr>
                <a:srgbClr val="FF6600"/>
              </a:buClr>
              <a:buChar char="•"/>
              <a:defRPr sz="2000">
                <a:solidFill>
                  <a:schemeClr val="tx1"/>
                </a:solidFill>
                <a:latin typeface="+mn-lt"/>
                <a:ea typeface="+mn-ea"/>
                <a:cs typeface="+mn-cs"/>
              </a:defRPr>
            </a:lvl1pPr>
            <a:lvl2pPr marL="684213" indent="-227013" algn="l" rtl="0" eaLnBrk="0" fontAlgn="base" hangingPunct="0">
              <a:lnSpc>
                <a:spcPct val="85000"/>
              </a:lnSpc>
              <a:spcBef>
                <a:spcPct val="20000"/>
              </a:spcBef>
              <a:spcAft>
                <a:spcPct val="0"/>
              </a:spcAft>
              <a:buClr>
                <a:srgbClr val="FF6600"/>
              </a:buClr>
              <a:buFont typeface="Times New Roman" pitchFamily="18" charset="0"/>
              <a:buChar char="–"/>
              <a:defRPr sz="2000">
                <a:solidFill>
                  <a:schemeClr val="tx1"/>
                </a:solidFill>
                <a:latin typeface="+mn-lt"/>
              </a:defRPr>
            </a:lvl2pPr>
            <a:lvl3pPr marL="11430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3pPr>
            <a:lvl4pPr marL="1600200" indent="-228600" algn="l" rtl="0" eaLnBrk="0" fontAlgn="base" hangingPunct="0">
              <a:lnSpc>
                <a:spcPct val="85000"/>
              </a:lnSpc>
              <a:spcBef>
                <a:spcPct val="20000"/>
              </a:spcBef>
              <a:spcAft>
                <a:spcPct val="0"/>
              </a:spcAft>
              <a:buClr>
                <a:srgbClr val="FF6600"/>
              </a:buClr>
              <a:buFont typeface="Times New Roman" pitchFamily="18" charset="0"/>
              <a:buChar char="–"/>
              <a:defRPr sz="2000">
                <a:solidFill>
                  <a:schemeClr val="tx1"/>
                </a:solidFill>
                <a:latin typeface="+mn-lt"/>
              </a:defRPr>
            </a:lvl4pPr>
            <a:lvl5pPr marL="20574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5pPr>
            <a:lvl6pPr marL="25146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0" fontAlgn="base" hangingPunct="0">
              <a:lnSpc>
                <a:spcPct val="85000"/>
              </a:lnSpc>
              <a:spcBef>
                <a:spcPct val="20000"/>
              </a:spcBef>
              <a:spcAft>
                <a:spcPct val="0"/>
              </a:spcAft>
              <a:buClr>
                <a:srgbClr val="FF6600"/>
              </a:buClr>
              <a:buChar char="•"/>
              <a:defRPr sz="2000">
                <a:solidFill>
                  <a:schemeClr val="tx1"/>
                </a:solidFill>
                <a:latin typeface="+mn-lt"/>
              </a:defRPr>
            </a:lvl9pPr>
          </a:lstStyle>
          <a:p>
            <a:pPr marL="0" indent="0">
              <a:buNone/>
            </a:pPr>
            <a:r>
              <a:rPr lang="en-US" kern="0" dirty="0" smtClean="0"/>
              <a:t>Transient testing fuel and crash testing cars have a lot in common: </a:t>
            </a:r>
            <a:r>
              <a:rPr lang="en-US" b="1" kern="0" dirty="0" smtClean="0"/>
              <a:t>Design and test for high safety standards</a:t>
            </a:r>
          </a:p>
        </p:txBody>
      </p:sp>
      <p:cxnSp>
        <p:nvCxnSpPr>
          <p:cNvPr id="5" name="Straight Connector 4"/>
          <p:cNvCxnSpPr/>
          <p:nvPr/>
        </p:nvCxnSpPr>
        <p:spPr bwMode="auto">
          <a:xfrm flipH="1" flipV="1">
            <a:off x="7125654" y="2292478"/>
            <a:ext cx="529411" cy="561038"/>
          </a:xfrm>
          <a:prstGeom prst="line">
            <a:avLst/>
          </a:prstGeom>
          <a:solidFill>
            <a:schemeClr val="accent1"/>
          </a:solidFill>
          <a:ln w="63500" cap="flat" cmpd="sng" algn="ctr">
            <a:solidFill>
              <a:srgbClr val="FF0000">
                <a:alpha val="50000"/>
              </a:srgbClr>
            </a:solidFill>
            <a:prstDash val="solid"/>
            <a:round/>
            <a:headEnd type="none" w="med" len="med"/>
            <a:tailEnd type="none" w="med" len="med"/>
          </a:ln>
          <a:effectLst/>
        </p:spPr>
      </p:cxnSp>
      <p:cxnSp>
        <p:nvCxnSpPr>
          <p:cNvPr id="11" name="Straight Connector 10"/>
          <p:cNvCxnSpPr/>
          <p:nvPr/>
        </p:nvCxnSpPr>
        <p:spPr bwMode="auto">
          <a:xfrm flipV="1">
            <a:off x="7125654" y="2292478"/>
            <a:ext cx="529411" cy="561038"/>
          </a:xfrm>
          <a:prstGeom prst="line">
            <a:avLst/>
          </a:prstGeom>
          <a:solidFill>
            <a:schemeClr val="accent1"/>
          </a:solidFill>
          <a:ln w="63500" cap="flat" cmpd="sng" algn="ctr">
            <a:solidFill>
              <a:srgbClr val="FF0000">
                <a:alpha val="50000"/>
              </a:srgbClr>
            </a:solidFill>
            <a:prstDash val="solid"/>
            <a:round/>
            <a:headEnd type="none" w="med" len="med"/>
            <a:tailEnd type="none" w="med" len="med"/>
          </a:ln>
          <a:effectLst/>
        </p:spPr>
      </p:cxn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rot="1172209">
            <a:off x="4798946" y="5532364"/>
            <a:ext cx="210024" cy="308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290961" y="724307"/>
            <a:ext cx="8603008" cy="1465016"/>
          </a:xfrm>
        </p:spPr>
        <p:txBody>
          <a:bodyPr/>
          <a:lstStyle/>
          <a:p>
            <a:r>
              <a:rPr lang="en-US" dirty="0"/>
              <a:t>Nuclear </a:t>
            </a:r>
            <a:r>
              <a:rPr lang="en-US" dirty="0" smtClean="0"/>
              <a:t>Fuels </a:t>
            </a:r>
            <a:r>
              <a:rPr lang="en-US" dirty="0"/>
              <a:t>D</a:t>
            </a:r>
            <a:r>
              <a:rPr lang="en-US" dirty="0" smtClean="0"/>
              <a:t>evelopment </a:t>
            </a:r>
            <a:r>
              <a:rPr lang="en-US" dirty="0"/>
              <a:t>R</a:t>
            </a:r>
            <a:r>
              <a:rPr lang="en-US" dirty="0" smtClean="0"/>
              <a:t>equires </a:t>
            </a:r>
            <a:r>
              <a:rPr lang="en-US" dirty="0"/>
              <a:t>T</a:t>
            </a:r>
            <a:r>
              <a:rPr lang="en-US" dirty="0" smtClean="0"/>
              <a:t>ransient </a:t>
            </a:r>
            <a:r>
              <a:rPr lang="en-US" dirty="0"/>
              <a:t>T</a:t>
            </a:r>
            <a:r>
              <a:rPr lang="en-US" dirty="0" smtClean="0"/>
              <a:t>esting </a:t>
            </a:r>
            <a:r>
              <a:rPr lang="en-US" dirty="0"/>
              <a:t>for </a:t>
            </a:r>
            <a:r>
              <a:rPr lang="en-US" dirty="0" smtClean="0"/>
              <a:t>Design </a:t>
            </a:r>
            <a:r>
              <a:rPr lang="en-US" dirty="0"/>
              <a:t>D</a:t>
            </a:r>
            <a:r>
              <a:rPr lang="en-US" dirty="0" smtClean="0"/>
              <a:t>evelopment </a:t>
            </a:r>
            <a:r>
              <a:rPr lang="en-US" dirty="0"/>
              <a:t>and </a:t>
            </a:r>
            <a:r>
              <a:rPr lang="en-US" dirty="0" smtClean="0"/>
              <a:t>Qualification</a:t>
            </a:r>
            <a:r>
              <a:rPr lang="en-US" dirty="0"/>
              <a:t/>
            </a:r>
            <a:br>
              <a:rPr lang="en-US" dirty="0"/>
            </a:br>
            <a:endParaRPr lang="en-US" dirty="0"/>
          </a:p>
        </p:txBody>
      </p:sp>
      <p:sp>
        <p:nvSpPr>
          <p:cNvPr id="3" name="Slide Number Placeholder 2"/>
          <p:cNvSpPr>
            <a:spLocks noGrp="1"/>
          </p:cNvSpPr>
          <p:nvPr>
            <p:ph type="sldNum" sz="quarter" idx="11"/>
          </p:nvPr>
        </p:nvSpPr>
        <p:spPr/>
        <p:txBody>
          <a:bodyPr/>
          <a:lstStyle/>
          <a:p>
            <a:fld id="{1AED40FA-CC69-394D-BE89-3F7B495FFE38}" type="slidenum">
              <a:rPr lang="en-US" smtClean="0"/>
              <a:pPr/>
              <a:t>3</a:t>
            </a:fld>
            <a:endParaRPr lang="en-US" sz="1400" b="0" dirty="0">
              <a:solidFill>
                <a:schemeClr val="tx1"/>
              </a:solidFill>
              <a:latin typeface="+mn-lt"/>
            </a:endParaRPr>
          </a:p>
        </p:txBody>
      </p:sp>
    </p:spTree>
    <p:extLst>
      <p:ext uri="{BB962C8B-B14F-4D97-AF65-F5344CB8AC3E}">
        <p14:creationId xmlns:p14="http://schemas.microsoft.com/office/powerpoint/2010/main" val="1243657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940" y="732359"/>
            <a:ext cx="8817548" cy="366254"/>
          </a:xfrm>
        </p:spPr>
        <p:txBody>
          <a:bodyPr/>
          <a:lstStyle/>
          <a:p>
            <a:r>
              <a:rPr lang="en-US" dirty="0" smtClean="0"/>
              <a:t>Fuel Development Cycle</a:t>
            </a:r>
            <a:endParaRPr lang="en-US" dirty="0"/>
          </a:p>
        </p:txBody>
      </p:sp>
      <p:pic>
        <p:nvPicPr>
          <p:cNvPr id="1026" name="Picture 2" descr="J:\NS&amp;T\OverviewProducts\INL_NE_R&amp;DCycle_rev0\INL_NE_R&amp;DCycleGraphic_rev2\NuclearR&amp;DCycl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408919" y="793040"/>
            <a:ext cx="5723467" cy="5878694"/>
          </a:xfrm>
          <a:prstGeom prst="rect">
            <a:avLst/>
          </a:prstGeom>
          <a:noFill/>
          <a:effectLst>
            <a:outerShdw blurRad="508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2003887" y="592669"/>
            <a:ext cx="6433401" cy="6433401"/>
            <a:chOff x="2003887" y="592669"/>
            <a:chExt cx="6433401" cy="6433401"/>
          </a:xfrm>
          <a:effectLst>
            <a:outerShdw blurRad="25400" dist="25400" dir="2700000" algn="tl" rotWithShape="0">
              <a:prstClr val="black">
                <a:alpha val="40000"/>
              </a:prstClr>
            </a:outerShdw>
          </a:effectLst>
        </p:grpSpPr>
        <p:cxnSp>
          <p:nvCxnSpPr>
            <p:cNvPr id="4" name="Straight Connector 3"/>
            <p:cNvCxnSpPr/>
            <p:nvPr/>
          </p:nvCxnSpPr>
          <p:spPr bwMode="auto">
            <a:xfrm>
              <a:off x="2698044" y="1811779"/>
              <a:ext cx="2263422" cy="1732932"/>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10" name="Straight Connector 9"/>
            <p:cNvCxnSpPr/>
            <p:nvPr/>
          </p:nvCxnSpPr>
          <p:spPr bwMode="auto">
            <a:xfrm flipV="1">
              <a:off x="3753555" y="4617156"/>
              <a:ext cx="1027289" cy="2054578"/>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14" name="Arc 13"/>
            <p:cNvSpPr/>
            <p:nvPr/>
          </p:nvSpPr>
          <p:spPr bwMode="auto">
            <a:xfrm rot="16200000">
              <a:off x="2003887" y="592669"/>
              <a:ext cx="6433401" cy="6433401"/>
            </a:xfrm>
            <a:prstGeom prst="arc">
              <a:avLst>
                <a:gd name="adj1" fmla="val 12438289"/>
                <a:gd name="adj2" fmla="val 18503133"/>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C00000"/>
                </a:solidFill>
                <a:effectLst/>
                <a:latin typeface="Times New Roman" pitchFamily="18" charset="0"/>
              </a:endParaRPr>
            </a:p>
          </p:txBody>
        </p:sp>
      </p:grpSp>
    </p:spTree>
    <p:extLst>
      <p:ext uri="{BB962C8B-B14F-4D97-AF65-F5344CB8AC3E}">
        <p14:creationId xmlns:p14="http://schemas.microsoft.com/office/powerpoint/2010/main" val="3292565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6406" y="691091"/>
            <a:ext cx="8231187" cy="377026"/>
          </a:xfrm>
        </p:spPr>
        <p:txBody>
          <a:bodyPr/>
          <a:lstStyle/>
          <a:p>
            <a:r>
              <a:rPr lang="en-US" dirty="0" smtClean="0"/>
              <a:t>TREAT Reactor</a:t>
            </a:r>
            <a:endParaRPr lang="en-US" dirty="0"/>
          </a:p>
        </p:txBody>
      </p:sp>
      <p:sp>
        <p:nvSpPr>
          <p:cNvPr id="5" name="Content Placeholder 4"/>
          <p:cNvSpPr>
            <a:spLocks noGrp="1"/>
          </p:cNvSpPr>
          <p:nvPr>
            <p:ph sz="half" idx="1"/>
          </p:nvPr>
        </p:nvSpPr>
        <p:spPr>
          <a:xfrm>
            <a:off x="424225" y="1166813"/>
            <a:ext cx="4209864" cy="2394832"/>
          </a:xfrm>
        </p:spPr>
        <p:txBody>
          <a:bodyPr/>
          <a:lstStyle/>
          <a:p>
            <a:r>
              <a:rPr lang="en-US" sz="1400" dirty="0"/>
              <a:t>Designed to conduct transient testing of fuels and structural materials.</a:t>
            </a:r>
          </a:p>
          <a:p>
            <a:r>
              <a:rPr lang="en-US" sz="1400" dirty="0"/>
              <a:t>Operated from 1959 to 1994.</a:t>
            </a:r>
          </a:p>
          <a:p>
            <a:r>
              <a:rPr lang="en-US" sz="1400" dirty="0"/>
              <a:t>Reactor has performed 6604 reactor startups, 2884 transient irradiations.</a:t>
            </a:r>
          </a:p>
          <a:p>
            <a:r>
              <a:rPr lang="en-US" sz="1400" dirty="0"/>
              <a:t>Major refurbishment completed in the late 1980’s, and upgraded reactor ran from 1989 to 1994.</a:t>
            </a:r>
          </a:p>
          <a:p>
            <a:r>
              <a:rPr lang="en-US" sz="1400" dirty="0"/>
              <a:t>Reactor remained fully fueled during standby from 1994 to now, plant left in excellent condition with all required surveillance and maintenance activities performed</a:t>
            </a:r>
            <a:r>
              <a:rPr lang="en-US" sz="1400" dirty="0" smtClean="0"/>
              <a:t>.</a:t>
            </a:r>
            <a:endParaRPr lang="en-US" sz="1400" dirty="0"/>
          </a:p>
        </p:txBody>
      </p:sp>
      <p:sp>
        <p:nvSpPr>
          <p:cNvPr id="7" name="Content Placeholder 6"/>
          <p:cNvSpPr>
            <a:spLocks noGrp="1"/>
          </p:cNvSpPr>
          <p:nvPr>
            <p:ph sz="half" idx="2"/>
          </p:nvPr>
        </p:nvSpPr>
        <p:spPr>
          <a:xfrm>
            <a:off x="4684888" y="4143022"/>
            <a:ext cx="4312355" cy="3255939"/>
          </a:xfrm>
        </p:spPr>
        <p:txBody>
          <a:bodyPr/>
          <a:lstStyle/>
          <a:p>
            <a:r>
              <a:rPr lang="en-US" sz="1600" dirty="0"/>
              <a:t>Over 20 GW Peak Transient Power (120 kW Steady-state power) .</a:t>
            </a:r>
          </a:p>
          <a:p>
            <a:r>
              <a:rPr lang="en-US" sz="1600" dirty="0"/>
              <a:t>Core: 4 ft. high x roughly 6 ft. dia.; surrounded by 2 ft. graphite reflector.</a:t>
            </a:r>
          </a:p>
          <a:p>
            <a:r>
              <a:rPr lang="en-US" sz="1600" dirty="0"/>
              <a:t>Fuel: 19 x 19 array (approximately 360 fuel elements) of 4 in. X 4 in. fuel and reflector assemblies.</a:t>
            </a:r>
          </a:p>
          <a:p>
            <a:r>
              <a:rPr lang="en-US" sz="1600" dirty="0"/>
              <a:t>LEU conversion work initiated.</a:t>
            </a:r>
          </a:p>
          <a:p>
            <a:endParaRPr lang="en-US" sz="1600" dirty="0"/>
          </a:p>
        </p:txBody>
      </p:sp>
      <p:sp>
        <p:nvSpPr>
          <p:cNvPr id="2" name="Slide Number Placeholder 1"/>
          <p:cNvSpPr>
            <a:spLocks noGrp="1"/>
          </p:cNvSpPr>
          <p:nvPr>
            <p:ph type="sldNum" sz="quarter" idx="11"/>
          </p:nvPr>
        </p:nvSpPr>
        <p:spPr/>
        <p:txBody>
          <a:bodyPr/>
          <a:lstStyle/>
          <a:p>
            <a:fld id="{1AED40FA-CC69-394D-BE89-3F7B495FFE38}" type="slidenum">
              <a:rPr lang="en-US" smtClean="0"/>
              <a:pPr/>
              <a:t>5</a:t>
            </a:fld>
            <a:endParaRPr lang="en-US" sz="1400" b="0" dirty="0">
              <a:solidFill>
                <a:schemeClr val="tx1"/>
              </a:solidFill>
              <a:latin typeface="+mn-lt"/>
            </a:endParaRPr>
          </a:p>
        </p:txBody>
      </p:sp>
      <p:sp>
        <p:nvSpPr>
          <p:cNvPr id="9" name="TextBox 8"/>
          <p:cNvSpPr txBox="1"/>
          <p:nvPr/>
        </p:nvSpPr>
        <p:spPr>
          <a:xfrm>
            <a:off x="5946654" y="725716"/>
            <a:ext cx="1862201" cy="276999"/>
          </a:xfrm>
          <a:prstGeom prst="rect">
            <a:avLst/>
          </a:prstGeom>
          <a:noFill/>
        </p:spPr>
        <p:txBody>
          <a:bodyPr wrap="square" rtlCol="0">
            <a:spAutoFit/>
          </a:bodyPr>
          <a:lstStyle/>
          <a:p>
            <a:pPr algn="ctr"/>
            <a:r>
              <a:rPr lang="en-US" sz="1200" b="1" dirty="0" smtClean="0">
                <a:latin typeface="+mn-lt"/>
              </a:rPr>
              <a:t>Top of the Reactor</a:t>
            </a:r>
            <a:endParaRPr lang="en-US" sz="1200" b="1" dirty="0">
              <a:latin typeface="+mn-lt"/>
            </a:endParaRPr>
          </a:p>
        </p:txBody>
      </p:sp>
      <p:sp>
        <p:nvSpPr>
          <p:cNvPr id="10" name="TextBox 9"/>
          <p:cNvSpPr txBox="1"/>
          <p:nvPr/>
        </p:nvSpPr>
        <p:spPr>
          <a:xfrm>
            <a:off x="1035867" y="6442550"/>
            <a:ext cx="2737332" cy="276999"/>
          </a:xfrm>
          <a:prstGeom prst="rect">
            <a:avLst/>
          </a:prstGeom>
          <a:noFill/>
        </p:spPr>
        <p:txBody>
          <a:bodyPr wrap="square" rtlCol="0">
            <a:spAutoFit/>
          </a:bodyPr>
          <a:lstStyle/>
          <a:p>
            <a:pPr algn="ctr"/>
            <a:r>
              <a:rPr lang="en-US" sz="1200" b="1" dirty="0" smtClean="0">
                <a:latin typeface="+mn-lt"/>
              </a:rPr>
              <a:t>South View of the Reactor</a:t>
            </a:r>
            <a:endParaRPr lang="en-US" sz="1200" b="1" dirty="0">
              <a:latin typeface="+mn-lt"/>
            </a:endParaRPr>
          </a:p>
        </p:txBody>
      </p:sp>
      <p:pic>
        <p:nvPicPr>
          <p:cNvPr id="3074" name="Picture 2" descr="J:\TREAT\TREAT_Photo_05.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758267" y="1012278"/>
            <a:ext cx="4238977" cy="2988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descr="J:\TREAT\P-6721-0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7377" y="3606800"/>
            <a:ext cx="4154312" cy="2816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2063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C:\Users\bessjd\Desktop\TREAT-001\Drawings\from Chris\Core Overview (all done)\Perspective View (Recent).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236453"/>
            <a:ext cx="5564204" cy="535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455613" y="786715"/>
            <a:ext cx="8231187" cy="366254"/>
          </a:xfrm>
        </p:spPr>
        <p:txBody>
          <a:bodyPr/>
          <a:lstStyle/>
          <a:p>
            <a:r>
              <a:rPr lang="en-US" dirty="0" smtClean="0"/>
              <a:t>TREAT Configuration and Unique Features</a:t>
            </a:r>
            <a:endParaRPr lang="en-US" dirty="0"/>
          </a:p>
        </p:txBody>
      </p:sp>
      <p:sp>
        <p:nvSpPr>
          <p:cNvPr id="2" name="Slide Number Placeholder 1"/>
          <p:cNvSpPr>
            <a:spLocks noGrp="1"/>
          </p:cNvSpPr>
          <p:nvPr>
            <p:ph type="sldNum" sz="quarter" idx="11"/>
          </p:nvPr>
        </p:nvSpPr>
        <p:spPr/>
        <p:txBody>
          <a:bodyPr/>
          <a:lstStyle/>
          <a:p>
            <a:fld id="{C929EAEE-0995-0749-B7AD-647638AB54E9}" type="slidenum">
              <a:rPr lang="en-US" smtClean="0"/>
              <a:pPr/>
              <a:t>6</a:t>
            </a:fld>
            <a:endParaRPr lang="en-US" sz="1400" b="0" dirty="0">
              <a:solidFill>
                <a:schemeClr val="tx1"/>
              </a:solidFill>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8479" y="1724023"/>
            <a:ext cx="2813050" cy="421957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395023" y="5943598"/>
            <a:ext cx="3147080" cy="369332"/>
          </a:xfrm>
          <a:prstGeom prst="rect">
            <a:avLst/>
          </a:prstGeom>
          <a:noFill/>
        </p:spPr>
        <p:txBody>
          <a:bodyPr wrap="none" rtlCol="0">
            <a:spAutoFit/>
          </a:bodyPr>
          <a:lstStyle/>
          <a:p>
            <a:r>
              <a:rPr lang="en-US" dirty="0" smtClean="0"/>
              <a:t>Fuel Assembly Lift from Core</a:t>
            </a:r>
            <a:endParaRPr lang="en-US" dirty="0"/>
          </a:p>
        </p:txBody>
      </p:sp>
    </p:spTree>
    <p:extLst>
      <p:ext uri="{BB962C8B-B14F-4D97-AF65-F5344CB8AC3E}">
        <p14:creationId xmlns:p14="http://schemas.microsoft.com/office/powerpoint/2010/main" val="5640639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J:\TREAT\TREAT_Photo_05.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402281" y="1373770"/>
            <a:ext cx="3391764" cy="22048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a:xfrm>
            <a:off x="455613" y="758140"/>
            <a:ext cx="8231187" cy="366254"/>
          </a:xfrm>
        </p:spPr>
        <p:txBody>
          <a:bodyPr/>
          <a:lstStyle/>
          <a:p>
            <a:r>
              <a:rPr lang="en-US" dirty="0" smtClean="0"/>
              <a:t>TREAT Experiments </a:t>
            </a:r>
            <a:endParaRPr lang="en-US" dirty="0"/>
          </a:p>
        </p:txBody>
      </p:sp>
      <p:sp>
        <p:nvSpPr>
          <p:cNvPr id="2" name="Slide Number Placeholder 1"/>
          <p:cNvSpPr>
            <a:spLocks noGrp="1"/>
          </p:cNvSpPr>
          <p:nvPr>
            <p:ph type="sldNum" sz="quarter" idx="11"/>
          </p:nvPr>
        </p:nvSpPr>
        <p:spPr/>
        <p:txBody>
          <a:bodyPr/>
          <a:lstStyle/>
          <a:p>
            <a:fld id="{C929EAEE-0995-0749-B7AD-647638AB54E9}" type="slidenum">
              <a:rPr lang="en-US" smtClean="0"/>
              <a:pPr/>
              <a:t>7</a:t>
            </a:fld>
            <a:endParaRPr lang="en-US" sz="1400" b="0" dirty="0">
              <a:solidFill>
                <a:schemeClr val="tx1"/>
              </a:solidFill>
              <a:latin typeface="+mn-lt"/>
            </a:endParaRPr>
          </a:p>
        </p:txBody>
      </p:sp>
      <p:pic>
        <p:nvPicPr>
          <p:cNvPr id="1026" name="Picture 2" descr="Picture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53151" y="1266825"/>
            <a:ext cx="3965463" cy="40370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4" descr="H:\ATF Transient Testing\FY15 Detailed Design\Multi-SERTTA Design File\Pics for report\16.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20590" y="3977299"/>
            <a:ext cx="2363381" cy="21038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131960" y="6081100"/>
            <a:ext cx="2745089" cy="430887"/>
          </a:xfrm>
          <a:prstGeom prst="rect">
            <a:avLst/>
          </a:prstGeom>
          <a:noFill/>
        </p:spPr>
        <p:txBody>
          <a:bodyPr wrap="square" rtlCol="0">
            <a:spAutoFit/>
          </a:bodyPr>
          <a:lstStyle/>
          <a:p>
            <a:r>
              <a:rPr lang="en-US" sz="1100" b="1" dirty="0" smtClean="0"/>
              <a:t>SERTTA experiment shown in TREAT: secondary containment “can” visible</a:t>
            </a:r>
            <a:endParaRPr lang="en-US" sz="1100" b="1" dirty="0"/>
          </a:p>
        </p:txBody>
      </p:sp>
      <p:cxnSp>
        <p:nvCxnSpPr>
          <p:cNvPr id="23" name="Elbow Connector 22"/>
          <p:cNvCxnSpPr/>
          <p:nvPr/>
        </p:nvCxnSpPr>
        <p:spPr bwMode="auto">
          <a:xfrm>
            <a:off x="678027" y="5345016"/>
            <a:ext cx="4551198" cy="360459"/>
          </a:xfrm>
          <a:prstGeom prst="bentConnector3">
            <a:avLst/>
          </a:prstGeom>
          <a:ln w="38100">
            <a:solidFill>
              <a:srgbClr val="92D050"/>
            </a:solidFill>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28" name="Elbow Connector 27"/>
          <p:cNvCxnSpPr/>
          <p:nvPr/>
        </p:nvCxnSpPr>
        <p:spPr bwMode="auto">
          <a:xfrm rot="5400000" flipH="1" flipV="1">
            <a:off x="4832897" y="3525534"/>
            <a:ext cx="2834713" cy="1518402"/>
          </a:xfrm>
          <a:prstGeom prst="bentConnector3">
            <a:avLst>
              <a:gd name="adj1" fmla="val 21"/>
            </a:avLst>
          </a:prstGeom>
          <a:ln w="38100">
            <a:solidFill>
              <a:srgbClr val="92D050"/>
            </a:solidFill>
            <a:headEnd type="none" w="med" len="med"/>
            <a:tailEnd type="triangle"/>
          </a:ln>
        </p:spPr>
        <p:style>
          <a:lnRef idx="3">
            <a:schemeClr val="accent2"/>
          </a:lnRef>
          <a:fillRef idx="0">
            <a:schemeClr val="accent2"/>
          </a:fillRef>
          <a:effectRef idx="2">
            <a:schemeClr val="accent2"/>
          </a:effectRef>
          <a:fontRef idx="minor">
            <a:schemeClr val="tx1"/>
          </a:fontRef>
        </p:style>
      </p:cxnSp>
      <p:sp>
        <p:nvSpPr>
          <p:cNvPr id="32" name="TextBox 31"/>
          <p:cNvSpPr txBox="1"/>
          <p:nvPr/>
        </p:nvSpPr>
        <p:spPr>
          <a:xfrm>
            <a:off x="5636910" y="1112160"/>
            <a:ext cx="2745089" cy="261610"/>
          </a:xfrm>
          <a:prstGeom prst="rect">
            <a:avLst/>
          </a:prstGeom>
          <a:noFill/>
        </p:spPr>
        <p:txBody>
          <a:bodyPr wrap="square" rtlCol="0">
            <a:spAutoFit/>
          </a:bodyPr>
          <a:lstStyle/>
          <a:p>
            <a:r>
              <a:rPr lang="en-US" sz="1100" b="1" dirty="0" smtClean="0"/>
              <a:t>Experiment placement in core</a:t>
            </a:r>
            <a:endParaRPr lang="en-US" sz="1100" b="1" dirty="0"/>
          </a:p>
        </p:txBody>
      </p:sp>
      <p:sp>
        <p:nvSpPr>
          <p:cNvPr id="29" name="Rectangle 28"/>
          <p:cNvSpPr/>
          <p:nvPr/>
        </p:nvSpPr>
        <p:spPr>
          <a:xfrm>
            <a:off x="251064" y="5399176"/>
            <a:ext cx="2614780" cy="430887"/>
          </a:xfrm>
          <a:prstGeom prst="rect">
            <a:avLst/>
          </a:prstGeom>
        </p:spPr>
        <p:txBody>
          <a:bodyPr wrap="square">
            <a:spAutoFit/>
          </a:bodyPr>
          <a:lstStyle/>
          <a:p>
            <a:r>
              <a:rPr lang="en-US" sz="1100" b="1" dirty="0"/>
              <a:t>Static Environment </a:t>
            </a:r>
            <a:r>
              <a:rPr lang="en-US" sz="1100" b="1" dirty="0" err="1"/>
              <a:t>Rodlet</a:t>
            </a:r>
            <a:r>
              <a:rPr lang="en-US" sz="1100" b="1" dirty="0"/>
              <a:t> Transient Test Apparatus (SERTTA)</a:t>
            </a:r>
          </a:p>
        </p:txBody>
      </p:sp>
    </p:spTree>
    <p:extLst>
      <p:ext uri="{BB962C8B-B14F-4D97-AF65-F5344CB8AC3E}">
        <p14:creationId xmlns:p14="http://schemas.microsoft.com/office/powerpoint/2010/main" val="39239372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236" y="858133"/>
            <a:ext cx="8231187" cy="732508"/>
          </a:xfrm>
        </p:spPr>
        <p:txBody>
          <a:bodyPr/>
          <a:lstStyle/>
          <a:p>
            <a:r>
              <a:rPr lang="en-US" dirty="0"/>
              <a:t>TREAT </a:t>
            </a:r>
            <a:r>
              <a:rPr lang="en-US" dirty="0" smtClean="0"/>
              <a:t>Brings </a:t>
            </a:r>
            <a:r>
              <a:rPr lang="en-US" dirty="0"/>
              <a:t>N</a:t>
            </a:r>
            <a:r>
              <a:rPr lang="en-US" dirty="0" smtClean="0"/>
              <a:t>ew </a:t>
            </a:r>
            <a:r>
              <a:rPr lang="en-US" dirty="0"/>
              <a:t>W</a:t>
            </a:r>
            <a:r>
              <a:rPr lang="en-US" dirty="0" smtClean="0"/>
              <a:t>orld-class Capability </a:t>
            </a:r>
            <a:r>
              <a:rPr lang="en-US" dirty="0"/>
              <a:t>to the </a:t>
            </a:r>
            <a:r>
              <a:rPr lang="en-US" dirty="0" smtClean="0"/>
              <a:t>State </a:t>
            </a:r>
            <a:r>
              <a:rPr lang="en-US" dirty="0"/>
              <a:t>of Idaho</a:t>
            </a:r>
          </a:p>
        </p:txBody>
      </p:sp>
      <p:sp>
        <p:nvSpPr>
          <p:cNvPr id="3" name="Content Placeholder 2"/>
          <p:cNvSpPr>
            <a:spLocks noGrp="1"/>
          </p:cNvSpPr>
          <p:nvPr>
            <p:ph idx="1"/>
          </p:nvPr>
        </p:nvSpPr>
        <p:spPr>
          <a:xfrm>
            <a:off x="456406" y="1778000"/>
            <a:ext cx="8231187" cy="4237744"/>
          </a:xfrm>
        </p:spPr>
        <p:txBody>
          <a:bodyPr/>
          <a:lstStyle/>
          <a:p>
            <a:r>
              <a:rPr lang="en-US" dirty="0"/>
              <a:t>Virtually every nuclear reactor technology in use today has benefited from historical experiment programs conducted at TREAT and transient testing will be required for future reactor testing. </a:t>
            </a:r>
          </a:p>
          <a:p>
            <a:r>
              <a:rPr lang="en-US" dirty="0"/>
              <a:t>In September, Energy Secretary Rick Perry and International Atomic Energy Agency (IAEA) Director General Yukiya Amano celebrated the designation of Oak Ridge National Laboratory (ORNL) and INL as an International Centre based on Research Reactors (ICERR).</a:t>
            </a:r>
          </a:p>
          <a:p>
            <a:r>
              <a:rPr lang="en-US" dirty="0"/>
              <a:t>Restarting TREAT was much more economical than building a new reactor.</a:t>
            </a:r>
          </a:p>
          <a:p>
            <a:endParaRPr lang="en-US" dirty="0"/>
          </a:p>
          <a:p>
            <a:endParaRPr lang="en-US" dirty="0"/>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3600" y="4271050"/>
            <a:ext cx="4273197" cy="24043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3089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947" y="858132"/>
            <a:ext cx="8231187" cy="377026"/>
          </a:xfrm>
        </p:spPr>
        <p:txBody>
          <a:bodyPr/>
          <a:lstStyle/>
          <a:p>
            <a:r>
              <a:rPr lang="en-US" dirty="0"/>
              <a:t>RTTP R</a:t>
            </a:r>
            <a:r>
              <a:rPr lang="en-US" dirty="0" smtClean="0"/>
              <a:t>ecap </a:t>
            </a:r>
            <a:r>
              <a:rPr lang="en-US" dirty="0"/>
              <a:t>and H</a:t>
            </a:r>
            <a:r>
              <a:rPr lang="en-US" dirty="0" smtClean="0"/>
              <a:t>ighlights</a:t>
            </a:r>
            <a:endParaRPr lang="en-US" dirty="0"/>
          </a:p>
        </p:txBody>
      </p:sp>
      <p:sp>
        <p:nvSpPr>
          <p:cNvPr id="3" name="Content Placeholder 2"/>
          <p:cNvSpPr>
            <a:spLocks noGrp="1"/>
          </p:cNvSpPr>
          <p:nvPr>
            <p:ph idx="1"/>
          </p:nvPr>
        </p:nvSpPr>
        <p:spPr>
          <a:xfrm>
            <a:off x="333351" y="1380999"/>
            <a:ext cx="5053364" cy="4524375"/>
          </a:xfrm>
        </p:spPr>
        <p:txBody>
          <a:bodyPr/>
          <a:lstStyle/>
          <a:p>
            <a:r>
              <a:rPr lang="en-US" sz="1600" dirty="0"/>
              <a:t>Managed as a reactor being returned to service following an extended </a:t>
            </a:r>
            <a:r>
              <a:rPr lang="en-US" sz="1600" dirty="0" smtClean="0"/>
              <a:t>outage.</a:t>
            </a:r>
            <a:endParaRPr lang="en-US" sz="1600" dirty="0"/>
          </a:p>
          <a:p>
            <a:r>
              <a:rPr lang="en-US" sz="1600" dirty="0"/>
              <a:t>Relied on operations and maintenance history and experienced operating personnel.</a:t>
            </a:r>
          </a:p>
          <a:p>
            <a:r>
              <a:rPr lang="en-US" sz="1600" dirty="0"/>
              <a:t>All activities required for restart have been completed: </a:t>
            </a:r>
          </a:p>
          <a:p>
            <a:pPr lvl="1"/>
            <a:r>
              <a:rPr lang="en-US" sz="1600" dirty="0"/>
              <a:t>Systematic approach used to returning facility systems and equipment to service.</a:t>
            </a:r>
          </a:p>
          <a:p>
            <a:pPr lvl="1"/>
            <a:r>
              <a:rPr lang="en-US" sz="1600" dirty="0"/>
              <a:t>Procedures and processes revised to current standards.</a:t>
            </a:r>
          </a:p>
          <a:p>
            <a:pPr lvl="1"/>
            <a:r>
              <a:rPr lang="en-US" sz="1600" dirty="0"/>
              <a:t>Hired and trained full operating staff.</a:t>
            </a:r>
          </a:p>
          <a:p>
            <a:pPr lvl="1"/>
            <a:r>
              <a:rPr lang="en-US" sz="1600" dirty="0"/>
              <a:t>Thoroughly tested and exercised all equipment and systems supporting reactor operations. </a:t>
            </a:r>
          </a:p>
          <a:p>
            <a:r>
              <a:rPr lang="en-US" sz="1600" dirty="0"/>
              <a:t>Extremely good safety record with no significant injuries.</a:t>
            </a:r>
          </a:p>
          <a:p>
            <a:r>
              <a:rPr lang="en-US" sz="1600" dirty="0"/>
              <a:t>Resumption of Transient Testing Program (RTTP) was completed August 31, 2017, more than twelve months ahead of the baseline schedule of September 2018 and </a:t>
            </a:r>
            <a:r>
              <a:rPr lang="en-US" sz="1600" dirty="0" smtClean="0"/>
              <a:t>for about </a:t>
            </a:r>
            <a:r>
              <a:rPr lang="en-US" sz="1600" dirty="0"/>
              <a:t>$17M less than the baseline cost estimate of $75M</a:t>
            </a:r>
            <a:r>
              <a:rPr lang="en-US" sz="1600" dirty="0" smtClean="0"/>
              <a:t>.</a:t>
            </a:r>
            <a:endParaRPr lang="en-US" sz="1600" dirty="0"/>
          </a:p>
          <a:p>
            <a:endParaRPr lang="en-US" sz="1600" dirty="0"/>
          </a:p>
          <a:p>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8610" y="1540933"/>
            <a:ext cx="3346099" cy="34656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1758509"/>
      </p:ext>
    </p:extLst>
  </p:cSld>
  <p:clrMapOvr>
    <a:masterClrMapping/>
  </p:clrMapOvr>
</p:sld>
</file>

<file path=ppt/theme/theme1.xml><?xml version="1.0" encoding="utf-8"?>
<a:theme xmlns:a="http://schemas.openxmlformats.org/drawingml/2006/main" name="Standard_Presentation-2016">
  <a:themeElements>
    <a:clrScheme name="INL 2016">
      <a:dk1>
        <a:srgbClr val="000000"/>
      </a:dk1>
      <a:lt1>
        <a:srgbClr val="FFFFFF"/>
      </a:lt1>
      <a:dk2>
        <a:srgbClr val="005875"/>
      </a:dk2>
      <a:lt2>
        <a:srgbClr val="808080"/>
      </a:lt2>
      <a:accent1>
        <a:srgbClr val="7895A4"/>
      </a:accent1>
      <a:accent2>
        <a:srgbClr val="8B9E6C"/>
      </a:accent2>
      <a:accent3>
        <a:srgbClr val="BFB896"/>
      </a:accent3>
      <a:accent4>
        <a:srgbClr val="ECE09C"/>
      </a:accent4>
      <a:accent5>
        <a:srgbClr val="DDDDDD"/>
      </a:accent5>
      <a:accent6>
        <a:srgbClr val="FFFFFF"/>
      </a:accent6>
      <a:hlink>
        <a:srgbClr val="7895A4"/>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tandard_Presentation-2016" id="{AA70F70C-FE74-4105-B56D-A478567CF02D}" vid="{32DB2BA5-14E2-4538-A7F0-90025315B3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6C255676BE044408856C5C66FC5842F" ma:contentTypeVersion="0" ma:contentTypeDescription="Create a new document." ma:contentTypeScope="" ma:versionID="6e87924a3c1adc4a425af901172f9f59">
  <xsd:schema xmlns:xsd="http://www.w3.org/2001/XMLSchema" xmlns:xs="http://www.w3.org/2001/XMLSchema" xmlns:p="http://schemas.microsoft.com/office/2006/metadata/properties" targetNamespace="http://schemas.microsoft.com/office/2006/metadata/properties" ma:root="true" ma:fieldsID="06e0e3112098b4d1518554ee266199a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F6FEB2-2A2B-42C0-A0BE-DB6FCB8EBCAE}">
  <ds:schemaRefs>
    <ds:schemaRef ds:uri="http://purl.org/dc/elements/1.1/"/>
    <ds:schemaRef ds:uri="http://purl.org/dc/terms/"/>
    <ds:schemaRef ds:uri="http://schemas.microsoft.com/office/2006/documentManagement/types"/>
    <ds:schemaRef ds:uri="http://www.w3.org/XML/1998/namespace"/>
    <ds:schemaRef ds:uri="http://schemas.microsoft.com/office/2006/metadata/properties"/>
    <ds:schemaRef ds:uri="http://purl.org/dc/dcmityp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4A4C2D5B-5EF2-4373-B421-BF98377A1311}">
  <ds:schemaRefs>
    <ds:schemaRef ds:uri="http://schemas.microsoft.com/sharepoint/v3/contenttype/forms"/>
  </ds:schemaRefs>
</ds:datastoreItem>
</file>

<file path=customXml/itemProps3.xml><?xml version="1.0" encoding="utf-8"?>
<ds:datastoreItem xmlns:ds="http://schemas.openxmlformats.org/officeDocument/2006/customXml" ds:itemID="{4E0BEE9E-377C-4E91-A7FC-4AE45A2EDF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Standard_Presentation-2016</Template>
  <TotalTime>11021</TotalTime>
  <Words>834</Words>
  <Application>Microsoft Office PowerPoint</Application>
  <PresentationFormat>On-screen Show (4:3)</PresentationFormat>
  <Paragraphs>88</Paragraphs>
  <Slides>12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ＭＳ Ｐゴシック</vt:lpstr>
      <vt:lpstr>Arial</vt:lpstr>
      <vt:lpstr>Arial Narrow</vt:lpstr>
      <vt:lpstr>Calibri</vt:lpstr>
      <vt:lpstr>Times New Roman</vt:lpstr>
      <vt:lpstr>Standard_Presentation-2016</vt:lpstr>
      <vt:lpstr>Resumption of Transient Testing Program  Line Commission Status Meeting</vt:lpstr>
      <vt:lpstr>Facility Location</vt:lpstr>
      <vt:lpstr>Nuclear Fuels Development Requires Transient Testing for Design Development and Qualification </vt:lpstr>
      <vt:lpstr>Fuel Development Cycle</vt:lpstr>
      <vt:lpstr>TREAT Reactor</vt:lpstr>
      <vt:lpstr>TREAT Configuration and Unique Features</vt:lpstr>
      <vt:lpstr>TREAT Experiments </vt:lpstr>
      <vt:lpstr>TREAT Brings New World-class Capability to the State of Idaho</vt:lpstr>
      <vt:lpstr>RTTP Recap and Highlights</vt:lpstr>
      <vt:lpstr>Equipment Readiness Journey</vt:lpstr>
      <vt:lpstr>Future of TREAT Operations</vt:lpstr>
      <vt:lpstr>Transient Testing Experiment Readiness</vt:lpstr>
    </vt:vector>
  </TitlesOfParts>
  <Company>INL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 Combs</dc:creator>
  <cp:lastModifiedBy>Elli F. Brown</cp:lastModifiedBy>
  <cp:revision>194</cp:revision>
  <cp:lastPrinted>2017-09-25T20:25:35Z</cp:lastPrinted>
  <dcterms:created xsi:type="dcterms:W3CDTF">2016-09-09T18:28:57Z</dcterms:created>
  <dcterms:modified xsi:type="dcterms:W3CDTF">2017-10-02T19:58:26Z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0x01010086C255676BE044408856C5C66FC5842F</vt:lpwstr>
  </property>
</Properties>
</file>