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12" r:id="rId1"/>
  </p:sldMasterIdLst>
  <p:notesMasterIdLst>
    <p:notesMasterId r:id="rId14"/>
  </p:notesMasterIdLst>
  <p:handoutMasterIdLst>
    <p:handoutMasterId r:id="rId15"/>
  </p:handoutMasterIdLst>
  <p:sldIdLst>
    <p:sldId id="929" r:id="rId2"/>
    <p:sldId id="1006" r:id="rId3"/>
    <p:sldId id="992" r:id="rId4"/>
    <p:sldId id="998" r:id="rId5"/>
    <p:sldId id="999" r:id="rId6"/>
    <p:sldId id="1000" r:id="rId7"/>
    <p:sldId id="1001" r:id="rId8"/>
    <p:sldId id="1002" r:id="rId9"/>
    <p:sldId id="1003" r:id="rId10"/>
    <p:sldId id="1004" r:id="rId11"/>
    <p:sldId id="1005" r:id="rId12"/>
    <p:sldId id="870"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Irish" initials="SI" lastIdx="1" clrIdx="0"/>
  <p:cmAuthor id="1" name="Jeffrey S. Merrifield" initials="JSM" lastIdx="42" clrIdx="1"/>
  <p:cmAuthor id="2" name="UnknownUser2" initials="U2"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C41"/>
    <a:srgbClr val="1E282D"/>
    <a:srgbClr val="FECA61"/>
    <a:srgbClr val="28A1AC"/>
    <a:srgbClr val="2AA1AC"/>
    <a:srgbClr val="9DCC4D"/>
    <a:srgbClr val="696A6D"/>
    <a:srgbClr val="D9D9D9"/>
    <a:srgbClr val="007C8A"/>
    <a:srgbClr val="007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3" autoAdjust="0"/>
    <p:restoredTop sz="93475" autoAdjust="0"/>
  </p:normalViewPr>
  <p:slideViewPr>
    <p:cSldViewPr snapToGrid="0" snapToObjects="1">
      <p:cViewPr varScale="1">
        <p:scale>
          <a:sx n="123" d="100"/>
          <a:sy n="123" d="100"/>
        </p:scale>
        <p:origin x="126" y="90"/>
      </p:cViewPr>
      <p:guideLst>
        <p:guide orient="horz"/>
        <p:guide/>
      </p:guideLst>
    </p:cSldViewPr>
  </p:slideViewPr>
  <p:outlineViewPr>
    <p:cViewPr>
      <p:scale>
        <a:sx n="33" d="100"/>
        <a:sy n="33" d="100"/>
      </p:scale>
      <p:origin x="0" y="-128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8" tIns="48324" rIns="96648" bIns="48324" rtlCol="0"/>
          <a:lstStyle>
            <a:lvl1pPr algn="r">
              <a:defRPr sz="1200"/>
            </a:lvl1pPr>
          </a:lstStyle>
          <a:p>
            <a:fld id="{874762F8-8260-0E4B-8E29-DBA2B27CC9AA}" type="datetimeFigureOut">
              <a:rPr lang="en-US" smtClean="0"/>
              <a:t>10/2/2017</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8" tIns="48324" rIns="96648" bIns="48324" rtlCol="0" anchor="b"/>
          <a:lstStyle>
            <a:lvl1pPr algn="r">
              <a:defRPr sz="1200"/>
            </a:lvl1pPr>
          </a:lstStyle>
          <a:p>
            <a:fld id="{0CB22C52-ED13-A248-9361-714112CB520C}" type="slidenum">
              <a:rPr lang="en-US" smtClean="0"/>
              <a:t>‹#›</a:t>
            </a:fld>
            <a:endParaRPr lang="en-US"/>
          </a:p>
        </p:txBody>
      </p:sp>
    </p:spTree>
    <p:extLst>
      <p:ext uri="{BB962C8B-B14F-4D97-AF65-F5344CB8AC3E}">
        <p14:creationId xmlns:p14="http://schemas.microsoft.com/office/powerpoint/2010/main" val="1779511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48" tIns="48324" rIns="96648" bIns="48324" rtlCol="0"/>
          <a:lstStyle>
            <a:lvl1pPr algn="r">
              <a:defRPr sz="1200"/>
            </a:lvl1pPr>
          </a:lstStyle>
          <a:p>
            <a:fld id="{389388B0-EF09-451B-B128-609B1B78B5D2}" type="datetimeFigureOut">
              <a:rPr lang="en-CA" smtClean="0"/>
              <a:t>02/10/2017</a:t>
            </a:fld>
            <a:endParaRPr lang="en-CA"/>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8" tIns="48324" rIns="96648" bIns="48324" rtlCol="0" anchor="ctr"/>
          <a:lstStyle/>
          <a:p>
            <a:endParaRPr lang="en-CA"/>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3"/>
            <a:ext cx="3169920" cy="480060"/>
          </a:xfrm>
          <a:prstGeom prst="rect">
            <a:avLst/>
          </a:prstGeom>
        </p:spPr>
        <p:txBody>
          <a:bodyPr vert="horz" lIns="96648" tIns="48324" rIns="96648" bIns="48324"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8" tIns="48324" rIns="96648" bIns="48324" rtlCol="0" anchor="b"/>
          <a:lstStyle>
            <a:lvl1pPr algn="r">
              <a:defRPr sz="1200"/>
            </a:lvl1pPr>
          </a:lstStyle>
          <a:p>
            <a:fld id="{AB7295DE-7A82-49F6-91B5-C4813A109447}" type="slidenum">
              <a:rPr lang="en-CA" smtClean="0"/>
              <a:t>‹#›</a:t>
            </a:fld>
            <a:endParaRPr lang="en-CA"/>
          </a:p>
        </p:txBody>
      </p:sp>
    </p:spTree>
    <p:extLst>
      <p:ext uri="{BB962C8B-B14F-4D97-AF65-F5344CB8AC3E}">
        <p14:creationId xmlns:p14="http://schemas.microsoft.com/office/powerpoint/2010/main" val="2249986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picture of the PLANT on the cover emphasizes that this is a COMMERCIAL project, not just a Technology.  </a:t>
            </a:r>
          </a:p>
          <a:p>
            <a:r>
              <a:rPr lang="en-US" dirty="0"/>
              <a:t>The pic of the PLANT is better than a picture of a reactor.  </a:t>
            </a:r>
          </a:p>
        </p:txBody>
      </p:sp>
      <p:sp>
        <p:nvSpPr>
          <p:cNvPr id="4" name="Slide Number Placeholder 3"/>
          <p:cNvSpPr>
            <a:spLocks noGrp="1"/>
          </p:cNvSpPr>
          <p:nvPr>
            <p:ph type="sldNum" sz="quarter" idx="10"/>
          </p:nvPr>
        </p:nvSpPr>
        <p:spPr/>
        <p:txBody>
          <a:bodyPr/>
          <a:lstStyle/>
          <a:p>
            <a:fld id="{AB7295DE-7A82-49F6-91B5-C4813A109447}" type="slidenum">
              <a:rPr lang="en-CA" smtClean="0"/>
              <a:t>1</a:t>
            </a:fld>
            <a:endParaRPr lang="en-CA" dirty="0"/>
          </a:p>
        </p:txBody>
      </p:sp>
    </p:spTree>
    <p:extLst>
      <p:ext uri="{BB962C8B-B14F-4D97-AF65-F5344CB8AC3E}">
        <p14:creationId xmlns:p14="http://schemas.microsoft.com/office/powerpoint/2010/main" val="59904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Management philosophy as we described it in our Part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build on the existing skills and knowledge base already present in the participating companies, experienced personnel will be initially assigned into the ProjectCo1 LLC project to ensure that objectives and milestones are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give sufficient technical knowledge of the services being provided to competently specify requirements and manage delivery of these services. Over time as the projects are repeated, resources will be recruited to build increased in-house resources and capability.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be delivered through a structured training plan and a program of knowledge transfer which will not only build in-house capability but will also ensure that a scalable molten salt reactor technology and operations knowledge base is established in the US.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Staffing – skinny now, as project evolves and we grow, for standing up the project, have we thought through the skills sets we need and that management will include the necessary planning of necessary manning.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7295DE-7A82-49F6-91B5-C4813A109447}" type="slidenum">
              <a:rPr lang="en-CA" smtClean="0"/>
              <a:t>2</a:t>
            </a:fld>
            <a:endParaRPr lang="en-CA" dirty="0"/>
          </a:p>
        </p:txBody>
      </p:sp>
    </p:spTree>
    <p:extLst>
      <p:ext uri="{BB962C8B-B14F-4D97-AF65-F5344CB8AC3E}">
        <p14:creationId xmlns:p14="http://schemas.microsoft.com/office/powerpoint/2010/main" val="64522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1E282D"/>
                </a:solidFill>
              </a:rPr>
              <a:t>Private and sovereign capital is today seeking opportunities in Advanced Reactor sector</a:t>
            </a:r>
          </a:p>
          <a:p>
            <a:pPr lvl="1"/>
            <a:r>
              <a:rPr lang="en-US" sz="1400" dirty="0">
                <a:solidFill>
                  <a:srgbClr val="1E282D"/>
                </a:solidFill>
              </a:rPr>
              <a:t>Est $300 Mn in </a:t>
            </a:r>
            <a:r>
              <a:rPr lang="en-US" sz="1400" dirty="0" err="1">
                <a:solidFill>
                  <a:srgbClr val="1E282D"/>
                </a:solidFill>
              </a:rPr>
              <a:t>Terrapower</a:t>
            </a:r>
            <a:r>
              <a:rPr lang="en-US" sz="1400" dirty="0">
                <a:solidFill>
                  <a:srgbClr val="1E282D"/>
                </a:solidFill>
              </a:rPr>
              <a:t> by Bill Gates</a:t>
            </a:r>
          </a:p>
          <a:p>
            <a:pPr lvl="1"/>
            <a:r>
              <a:rPr lang="en-US" sz="1400" dirty="0">
                <a:solidFill>
                  <a:srgbClr val="1E282D"/>
                </a:solidFill>
              </a:rPr>
              <a:t>$400 Mn by Chinese Government in a sovereign development program</a:t>
            </a:r>
          </a:p>
          <a:p>
            <a:pPr lvl="1"/>
            <a:r>
              <a:rPr lang="en-US" sz="1400" dirty="0">
                <a:solidFill>
                  <a:srgbClr val="1E282D"/>
                </a:solidFill>
              </a:rPr>
              <a:t>$200 Mn </a:t>
            </a:r>
            <a:r>
              <a:rPr lang="en-US" sz="1400" dirty="0" err="1">
                <a:solidFill>
                  <a:srgbClr val="1E282D"/>
                </a:solidFill>
              </a:rPr>
              <a:t>Essel</a:t>
            </a:r>
            <a:r>
              <a:rPr lang="en-US" sz="1400" dirty="0">
                <a:solidFill>
                  <a:srgbClr val="1E282D"/>
                </a:solidFill>
              </a:rPr>
              <a:t> Group investment in </a:t>
            </a:r>
            <a:r>
              <a:rPr lang="en-US" sz="1400" dirty="0" err="1">
                <a:solidFill>
                  <a:srgbClr val="1E282D"/>
                </a:solidFill>
              </a:rPr>
              <a:t>LeadCold</a:t>
            </a:r>
            <a:endParaRPr lang="en-US" sz="1400" dirty="0">
              <a:solidFill>
                <a:srgbClr val="1E282D"/>
              </a:solidFill>
            </a:endParaRPr>
          </a:p>
          <a:p>
            <a:pPr lvl="1"/>
            <a:r>
              <a:rPr lang="en-US" sz="1400" dirty="0">
                <a:solidFill>
                  <a:srgbClr val="1E282D"/>
                </a:solidFill>
              </a:rPr>
              <a:t>$1.5 Bn invested already in US Advanced Reactor Companies</a:t>
            </a:r>
          </a:p>
          <a:p>
            <a:r>
              <a:rPr lang="en-US" sz="1400" dirty="0">
                <a:solidFill>
                  <a:srgbClr val="1E282D"/>
                </a:solidFill>
              </a:rPr>
              <a:t>Governments are supporting Advanced Reactor development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7295DE-7A82-49F6-91B5-C4813A10944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90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7295DE-7A82-49F6-91B5-C4813A10944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09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1"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sp>
        <p:nvSpPr>
          <p:cNvPr id="10" name="Text Placeholder 3"/>
          <p:cNvSpPr>
            <a:spLocks noGrp="1"/>
          </p:cNvSpPr>
          <p:nvPr>
            <p:ph type="body" sz="quarter" idx="16" hasCustomPrompt="1"/>
          </p:nvPr>
        </p:nvSpPr>
        <p:spPr>
          <a:xfrm>
            <a:off x="631825" y="6022262"/>
            <a:ext cx="7883525" cy="374304"/>
          </a:xfrm>
        </p:spPr>
        <p:txBody>
          <a:bodyPr anchor="ctr" anchorCtr="0">
            <a:noAutofit/>
          </a:bodyPr>
          <a:lstStyle>
            <a:lvl1pPr algn="ctr">
              <a:lnSpc>
                <a:spcPct val="90000"/>
              </a:lnSpc>
              <a:spcBef>
                <a:spcPts val="0"/>
              </a:spcBef>
              <a:spcAft>
                <a:spcPts val="0"/>
              </a:spcAft>
              <a:defRPr sz="1800" b="1" i="1" spc="50" baseline="0">
                <a:solidFill>
                  <a:schemeClr val="accent2"/>
                </a:solidFill>
              </a:defRPr>
            </a:lvl1pPr>
            <a:lvl2pPr marL="0" indent="0">
              <a:buNone/>
              <a:defRPr/>
            </a:lvl2pPr>
          </a:lstStyle>
          <a:p>
            <a:pPr lvl="0"/>
            <a:r>
              <a:rPr lang="en-US" dirty="0"/>
              <a:t>Click to edit Footer</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9"/>
          </p:nvPr>
        </p:nvSpPr>
        <p:spPr>
          <a:xfrm>
            <a:off x="631825" y="990600"/>
            <a:ext cx="7883525" cy="48006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9047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9"/>
          </p:nvPr>
        </p:nvSpPr>
        <p:spPr>
          <a:xfrm>
            <a:off x="631825" y="990600"/>
            <a:ext cx="7883525" cy="48006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816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Rectangle 7"/>
          <p:cNvSpPr/>
          <p:nvPr userDrawn="1"/>
        </p:nvSpPr>
        <p:spPr>
          <a:xfrm>
            <a:off x="-1"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sp>
        <p:nvSpPr>
          <p:cNvPr id="7" name="Text Placeholder 3"/>
          <p:cNvSpPr>
            <a:spLocks noGrp="1"/>
          </p:cNvSpPr>
          <p:nvPr>
            <p:ph type="body" sz="quarter" idx="16" hasCustomPrompt="1"/>
          </p:nvPr>
        </p:nvSpPr>
        <p:spPr>
          <a:xfrm>
            <a:off x="631825" y="6022262"/>
            <a:ext cx="7883525" cy="374304"/>
          </a:xfrm>
        </p:spPr>
        <p:txBody>
          <a:bodyPr anchor="ctr" anchorCtr="0">
            <a:noAutofit/>
          </a:bodyPr>
          <a:lstStyle>
            <a:lvl1pPr algn="ctr">
              <a:lnSpc>
                <a:spcPct val="90000"/>
              </a:lnSpc>
              <a:spcBef>
                <a:spcPts val="0"/>
              </a:spcBef>
              <a:spcAft>
                <a:spcPts val="0"/>
              </a:spcAft>
              <a:defRPr sz="1800" b="1" i="1" spc="50" baseline="0">
                <a:solidFill>
                  <a:schemeClr val="accent2"/>
                </a:solidFill>
              </a:defRPr>
            </a:lvl1pPr>
            <a:lvl2pPr marL="0" indent="0">
              <a:buNone/>
              <a:defRPr/>
            </a:lvl2pPr>
          </a:lstStyle>
          <a:p>
            <a:pPr lvl="0"/>
            <a:r>
              <a:rPr lang="en-US" dirty="0"/>
              <a:t>Click to edit Footer</a:t>
            </a:r>
          </a:p>
        </p:txBody>
      </p:sp>
    </p:spTree>
    <p:extLst>
      <p:ext uri="{BB962C8B-B14F-4D97-AF65-F5344CB8AC3E}">
        <p14:creationId xmlns:p14="http://schemas.microsoft.com/office/powerpoint/2010/main" val="192253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Rectangle 7"/>
          <p:cNvSpPr/>
          <p:nvPr userDrawn="1"/>
        </p:nvSpPr>
        <p:spPr>
          <a:xfrm>
            <a:off x="-1"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spTree>
    <p:extLst>
      <p:ext uri="{BB962C8B-B14F-4D97-AF65-F5344CB8AC3E}">
        <p14:creationId xmlns:p14="http://schemas.microsoft.com/office/powerpoint/2010/main" val="311406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13F404C-587C-4B06-AE01-B5DE3E959B31}"/>
              </a:ext>
            </a:extLst>
          </p:cNvPr>
          <p:cNvSpPr>
            <a:spLocks noGrp="1"/>
          </p:cNvSpPr>
          <p:nvPr>
            <p:ph type="title" hasCustomPrompt="1"/>
          </p:nvPr>
        </p:nvSpPr>
        <p:spPr>
          <a:xfrm>
            <a:off x="628650" y="338916"/>
            <a:ext cx="7886700" cy="628399"/>
          </a:xfrm>
        </p:spPr>
        <p:txBody>
          <a:bodyPr/>
          <a:lstStyle/>
          <a:p>
            <a:r>
              <a:rPr lang="en-US" dirty="0"/>
              <a:t>CLICK TO EDIT MASTER TITLE STYLE</a:t>
            </a:r>
          </a:p>
        </p:txBody>
      </p:sp>
    </p:spTree>
    <p:extLst>
      <p:ext uri="{BB962C8B-B14F-4D97-AF65-F5344CB8AC3E}">
        <p14:creationId xmlns:p14="http://schemas.microsoft.com/office/powerpoint/2010/main" val="331039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64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1260031"/>
            <a:ext cx="8229600" cy="4717843"/>
          </a:xfrm>
        </p:spPr>
        <p:txBody>
          <a:bodyPr/>
          <a:lstStyle>
            <a:lvl1pPr marL="0" indent="0">
              <a:spcBef>
                <a:spcPts val="1200"/>
              </a:spcBef>
              <a:buFont typeface="Arial"/>
              <a:buNone/>
              <a:defRPr b="1" spc="50" baseline="0">
                <a:solidFill>
                  <a:srgbClr val="1E282D"/>
                </a:solidFill>
              </a:defRPr>
            </a:lvl1pPr>
            <a:lvl2pPr>
              <a:defRPr spc="50" baseline="0">
                <a:solidFill>
                  <a:srgbClr val="1E282D"/>
                </a:solidFill>
              </a:defRPr>
            </a:lvl2pPr>
            <a:lvl3pPr>
              <a:defRPr spc="50" baseline="0">
                <a:solidFill>
                  <a:srgbClr val="1E282D"/>
                </a:solidFill>
              </a:defRPr>
            </a:lvl3pPr>
            <a:lvl4pPr>
              <a:defRPr spc="50" baseline="0">
                <a:solidFill>
                  <a:srgbClr val="1E282D"/>
                </a:solidFill>
              </a:defRPr>
            </a:lvl4pPr>
            <a:lvl5pPr>
              <a:defRPr spc="50" baseline="0">
                <a:solidFill>
                  <a:srgbClr val="1E282D"/>
                </a:solidFill>
              </a:defRPr>
            </a:lvl5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Title 1">
            <a:extLst>
              <a:ext uri="{FF2B5EF4-FFF2-40B4-BE49-F238E27FC236}">
                <a16:creationId xmlns:a16="http://schemas.microsoft.com/office/drawing/2014/main" xmlns="" id="{7F4F4637-7306-40CC-A478-6FAD1950D90A}"/>
              </a:ext>
            </a:extLst>
          </p:cNvPr>
          <p:cNvSpPr>
            <a:spLocks noGrp="1"/>
          </p:cNvSpPr>
          <p:nvPr>
            <p:ph type="title" hasCustomPrompt="1"/>
          </p:nvPr>
        </p:nvSpPr>
        <p:spPr>
          <a:xfrm>
            <a:off x="628650" y="338916"/>
            <a:ext cx="7886700" cy="628399"/>
          </a:xfrm>
        </p:spPr>
        <p:txBody>
          <a:bodyPr/>
          <a:lstStyle/>
          <a:p>
            <a:r>
              <a:rPr lang="en-US" dirty="0"/>
              <a:t>CLICK TO EDIT MASTER TITLE STYLE</a:t>
            </a:r>
          </a:p>
        </p:txBody>
      </p:sp>
    </p:spTree>
    <p:extLst>
      <p:ext uri="{BB962C8B-B14F-4D97-AF65-F5344CB8AC3E}">
        <p14:creationId xmlns:p14="http://schemas.microsoft.com/office/powerpoint/2010/main" val="268170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2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Rectangle 7"/>
          <p:cNvSpPr/>
          <p:nvPr userDrawn="1"/>
        </p:nvSpPr>
        <p:spPr>
          <a:xfrm>
            <a:off x="-1"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4791" y="6415459"/>
            <a:ext cx="1126543" cy="378197"/>
          </a:xfrm>
          <a:prstGeom prst="rect">
            <a:avLst/>
          </a:prstGeom>
        </p:spPr>
      </p:pic>
      <p:sp>
        <p:nvSpPr>
          <p:cNvPr id="11" name="Content Placeholder 5"/>
          <p:cNvSpPr>
            <a:spLocks noGrp="1"/>
          </p:cNvSpPr>
          <p:nvPr>
            <p:ph sz="quarter" idx="19"/>
          </p:nvPr>
        </p:nvSpPr>
        <p:spPr>
          <a:xfrm>
            <a:off x="628650" y="990600"/>
            <a:ext cx="3867150" cy="48006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5"/>
          <p:cNvSpPr>
            <a:spLocks noGrp="1"/>
          </p:cNvSpPr>
          <p:nvPr>
            <p:ph sz="quarter" idx="20"/>
          </p:nvPr>
        </p:nvSpPr>
        <p:spPr>
          <a:xfrm>
            <a:off x="4652010" y="990600"/>
            <a:ext cx="3867150" cy="48006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3"/>
          <p:cNvSpPr>
            <a:spLocks noGrp="1"/>
          </p:cNvSpPr>
          <p:nvPr>
            <p:ph type="body" sz="quarter" idx="16" hasCustomPrompt="1"/>
          </p:nvPr>
        </p:nvSpPr>
        <p:spPr>
          <a:xfrm>
            <a:off x="631825" y="6022262"/>
            <a:ext cx="7883525" cy="374304"/>
          </a:xfrm>
        </p:spPr>
        <p:txBody>
          <a:bodyPr anchor="ctr" anchorCtr="0">
            <a:noAutofit/>
          </a:bodyPr>
          <a:lstStyle>
            <a:lvl1pPr algn="ctr">
              <a:lnSpc>
                <a:spcPct val="90000"/>
              </a:lnSpc>
              <a:spcBef>
                <a:spcPts val="0"/>
              </a:spcBef>
              <a:spcAft>
                <a:spcPts val="0"/>
              </a:spcAft>
              <a:defRPr sz="1800" b="1" i="1" spc="50" baseline="0">
                <a:solidFill>
                  <a:schemeClr val="accent2"/>
                </a:solidFill>
              </a:defRPr>
            </a:lvl1pPr>
            <a:lvl2pPr marL="0" indent="0">
              <a:buNone/>
              <a:defRPr/>
            </a:lvl2pPr>
          </a:lstStyle>
          <a:p>
            <a:pPr lvl="0"/>
            <a:r>
              <a:rPr lang="en-US" dirty="0"/>
              <a:t>Click to edit Footer</a:t>
            </a:r>
          </a:p>
        </p:txBody>
      </p:sp>
    </p:spTree>
    <p:extLst>
      <p:ext uri="{BB962C8B-B14F-4D97-AF65-F5344CB8AC3E}">
        <p14:creationId xmlns:p14="http://schemas.microsoft.com/office/powerpoint/2010/main" val="175745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38916"/>
            <a:ext cx="7886700" cy="628399"/>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143001"/>
            <a:ext cx="7886700" cy="52578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p:nvGrpSpPr>
        <p:grpSpPr>
          <a:xfrm>
            <a:off x="-1219200" y="498475"/>
            <a:ext cx="1088626" cy="2438196"/>
            <a:chOff x="-1752601" y="3465394"/>
            <a:chExt cx="1088626" cy="2438196"/>
          </a:xfrm>
        </p:grpSpPr>
        <p:sp>
          <p:nvSpPr>
            <p:cNvPr id="7" name="Rectangle 6"/>
            <p:cNvSpPr/>
            <p:nvPr userDrawn="1"/>
          </p:nvSpPr>
          <p:spPr>
            <a:xfrm>
              <a:off x="-1752601" y="4367094"/>
              <a:ext cx="1073803" cy="672896"/>
            </a:xfrm>
            <a:prstGeom prst="rect">
              <a:avLst/>
            </a:prstGeom>
            <a:solidFill>
              <a:schemeClr val="tx2"/>
            </a:solidFill>
            <a:ln w="2857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600" dirty="0">
                  <a:ln>
                    <a:noFill/>
                  </a:ln>
                  <a:solidFill>
                    <a:schemeClr val="bg1"/>
                  </a:solidFill>
                </a:rPr>
                <a:t>Rule/Lines</a:t>
              </a:r>
            </a:p>
            <a:p>
              <a:pPr algn="ctr"/>
              <a:r>
                <a:rPr lang="en-US" sz="1600" dirty="0">
                  <a:solidFill>
                    <a:schemeClr val="bg1"/>
                  </a:solidFill>
                </a:rPr>
                <a:t>0/124/138</a:t>
              </a:r>
            </a:p>
          </p:txBody>
        </p:sp>
        <p:sp>
          <p:nvSpPr>
            <p:cNvPr id="8" name="Rectangle 7"/>
            <p:cNvSpPr/>
            <p:nvPr userDrawn="1"/>
          </p:nvSpPr>
          <p:spPr>
            <a:xfrm>
              <a:off x="-1737778" y="3465394"/>
              <a:ext cx="1073803" cy="672896"/>
            </a:xfrm>
            <a:prstGeom prst="rect">
              <a:avLst/>
            </a:prstGeom>
            <a:solidFill>
              <a:srgbClr val="1E282D"/>
            </a:solidFill>
            <a:ln w="28575">
              <a:solidFill>
                <a:srgbClr val="2D3C4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600" dirty="0">
                  <a:solidFill>
                    <a:schemeClr val="bg1"/>
                  </a:solidFill>
                </a:rPr>
                <a:t>Text 30/40/45</a:t>
              </a:r>
            </a:p>
          </p:txBody>
        </p:sp>
        <p:sp>
          <p:nvSpPr>
            <p:cNvPr id="9" name="Rectangle 8"/>
            <p:cNvSpPr/>
            <p:nvPr userDrawn="1"/>
          </p:nvSpPr>
          <p:spPr>
            <a:xfrm>
              <a:off x="-1752601" y="5230694"/>
              <a:ext cx="1073803" cy="672896"/>
            </a:xfrm>
            <a:prstGeom prst="rect">
              <a:avLst/>
            </a:prstGeom>
            <a:solidFill>
              <a:srgbClr val="007C8A"/>
            </a:solidFill>
            <a:ln w="2857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600" dirty="0">
                  <a:solidFill>
                    <a:schemeClr val="bg1"/>
                  </a:solidFill>
                </a:rPr>
                <a:t>Bottom</a:t>
              </a:r>
            </a:p>
            <a:p>
              <a:pPr algn="ctr"/>
              <a:r>
                <a:rPr lang="en-US" sz="1600" dirty="0">
                  <a:solidFill>
                    <a:schemeClr val="bg1"/>
                  </a:solidFill>
                </a:rPr>
                <a:t>0/124/138</a:t>
              </a:r>
            </a:p>
          </p:txBody>
        </p:sp>
      </p:grpSp>
      <p:pic>
        <p:nvPicPr>
          <p:cNvPr id="10" name="Picture 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299974" y="490008"/>
            <a:ext cx="1073746" cy="5705839"/>
          </a:xfrm>
          <a:prstGeom prst="rect">
            <a:avLst/>
          </a:prstGeom>
        </p:spPr>
      </p:pic>
      <p:sp>
        <p:nvSpPr>
          <p:cNvPr id="11" name="Rectangle 10"/>
          <p:cNvSpPr/>
          <p:nvPr userDrawn="1"/>
        </p:nvSpPr>
        <p:spPr>
          <a:xfrm>
            <a:off x="0" y="0"/>
            <a:ext cx="9144001" cy="284670"/>
          </a:xfrm>
          <a:prstGeom prst="rect">
            <a:avLst/>
          </a:prstGeom>
          <a:solidFill>
            <a:srgbClr val="007B8A"/>
          </a:solidFill>
          <a:ln w="12700">
            <a:noFill/>
          </a:ln>
          <a:effectLst/>
        </p:spPr>
        <p:style>
          <a:lnRef idx="1">
            <a:schemeClr val="accent1"/>
          </a:lnRef>
          <a:fillRef idx="3">
            <a:schemeClr val="accent1"/>
          </a:fillRef>
          <a:effectRef idx="2">
            <a:schemeClr val="accent1"/>
          </a:effectRef>
          <a:fontRef idx="minor">
            <a:schemeClr val="lt1"/>
          </a:fontRef>
        </p:style>
        <p:txBody>
          <a:bodyPr rIns="640080" rtlCol="0" anchor="ctr"/>
          <a:lstStyle/>
          <a:p>
            <a:pPr algn="r"/>
            <a:r>
              <a:rPr lang="en-US" sz="900" i="1" dirty="0"/>
              <a:t>THE FUTURE OF ENERGY IS IMSR®</a:t>
            </a:r>
          </a:p>
        </p:txBody>
      </p:sp>
      <p:sp>
        <p:nvSpPr>
          <p:cNvPr id="13" name="Footer Placeholder 4"/>
          <p:cNvSpPr txBox="1">
            <a:spLocks/>
          </p:cNvSpPr>
          <p:nvPr userDrawn="1"/>
        </p:nvSpPr>
        <p:spPr>
          <a:xfrm>
            <a:off x="628651" y="6576486"/>
            <a:ext cx="3086100" cy="1968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10"/>
          <p:cNvSpPr txBox="1">
            <a:spLocks/>
          </p:cNvSpPr>
          <p:nvPr userDrawn="1"/>
        </p:nvSpPr>
        <p:spPr>
          <a:xfrm>
            <a:off x="3505200" y="6498697"/>
            <a:ext cx="2133600" cy="274637"/>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D0EE3AF-5793-E84B-AE84-C7AD7B0C802F}" type="slidenum">
              <a:rPr lang="en-US" sz="900" noProof="0" smtClean="0">
                <a:solidFill>
                  <a:schemeClr val="bg1">
                    <a:lumMod val="50000"/>
                  </a:schemeClr>
                </a:solidFill>
                <a:latin typeface="Avenir Book"/>
                <a:cs typeface="Avenir Book"/>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Avenir Book"/>
              <a:ea typeface="+mn-ea"/>
              <a:cs typeface="Avenir Book"/>
            </a:endParaRPr>
          </a:p>
        </p:txBody>
      </p:sp>
      <p:sp>
        <p:nvSpPr>
          <p:cNvPr id="15" name="TextBox 14"/>
          <p:cNvSpPr txBox="1"/>
          <p:nvPr userDrawn="1"/>
        </p:nvSpPr>
        <p:spPr>
          <a:xfrm>
            <a:off x="490800" y="6557890"/>
            <a:ext cx="2833110" cy="215444"/>
          </a:xfrm>
          <a:prstGeom prst="rect">
            <a:avLst/>
          </a:prstGeom>
          <a:noFill/>
        </p:spPr>
        <p:txBody>
          <a:bodyPr wrap="square" rtlCol="0" anchor="ctr">
            <a:spAutoFit/>
          </a:bodyPr>
          <a:lstStyle/>
          <a:p>
            <a:r>
              <a:rPr lang="en-US" sz="800" i="1" dirty="0">
                <a:solidFill>
                  <a:schemeClr val="bg1">
                    <a:lumMod val="50000"/>
                  </a:schemeClr>
                </a:solidFill>
              </a:rPr>
              <a:t>Confidential</a:t>
            </a:r>
            <a:r>
              <a:rPr lang="en-US" sz="800" i="1" baseline="0" dirty="0">
                <a:solidFill>
                  <a:schemeClr val="bg1">
                    <a:lumMod val="50000"/>
                  </a:schemeClr>
                </a:solidFill>
              </a:rPr>
              <a:t> </a:t>
            </a:r>
            <a:r>
              <a:rPr lang="de-DE" sz="800" i="0" dirty="0">
                <a:solidFill>
                  <a:schemeClr val="bg1">
                    <a:lumMod val="50000"/>
                  </a:schemeClr>
                </a:solidFill>
              </a:rPr>
              <a:t>© </a:t>
            </a:r>
            <a:r>
              <a:rPr lang="en-US" sz="800" i="0" baseline="0" dirty="0">
                <a:solidFill>
                  <a:schemeClr val="bg1">
                    <a:lumMod val="50000"/>
                  </a:schemeClr>
                </a:solidFill>
              </a:rPr>
              <a:t>Terrestrial Energy USA Ltd. 2017</a:t>
            </a:r>
            <a:endParaRPr lang="en-US" sz="1050" i="1" dirty="0">
              <a:solidFill>
                <a:schemeClr val="bg1">
                  <a:lumMod val="50000"/>
                </a:schemeClr>
              </a:solidFill>
            </a:endParaRPr>
          </a:p>
        </p:txBody>
      </p:sp>
      <p:pic>
        <p:nvPicPr>
          <p:cNvPr id="16" name="Picture 15">
            <a:extLst>
              <a:ext uri="{FF2B5EF4-FFF2-40B4-BE49-F238E27FC236}">
                <a16:creationId xmlns:a16="http://schemas.microsoft.com/office/drawing/2014/main" xmlns="" id="{A008045B-1C61-4495-8473-FC794D0E570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424928" y="6419088"/>
            <a:ext cx="1089498" cy="365760"/>
          </a:xfrm>
          <a:prstGeom prst="rect">
            <a:avLst/>
          </a:prstGeom>
        </p:spPr>
      </p:pic>
    </p:spTree>
    <p:extLst>
      <p:ext uri="{BB962C8B-B14F-4D97-AF65-F5344CB8AC3E}">
        <p14:creationId xmlns:p14="http://schemas.microsoft.com/office/powerpoint/2010/main" val="26876588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4" r:id="rId5"/>
    <p:sldLayoutId id="2147483726" r:id="rId6"/>
    <p:sldLayoutId id="2147483727" r:id="rId7"/>
    <p:sldLayoutId id="2147483730" r:id="rId8"/>
    <p:sldLayoutId id="2147483731" r:id="rId9"/>
  </p:sldLayoutIdLst>
  <p:hf hdr="0" dt="0"/>
  <p:txStyles>
    <p:titleStyle>
      <a:lvl1pPr algn="l" defTabSz="914400" rtl="0" eaLnBrk="1" latinLnBrk="0" hangingPunct="1">
        <a:lnSpc>
          <a:spcPct val="100000"/>
        </a:lnSpc>
        <a:spcBef>
          <a:spcPct val="0"/>
        </a:spcBef>
        <a:buNone/>
        <a:defRPr sz="2000" b="1" kern="1200" cap="all" spc="5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600" b="1" kern="1200">
          <a:solidFill>
            <a:schemeClr val="tx1"/>
          </a:solidFill>
          <a:latin typeface="+mn-lt"/>
          <a:ea typeface="+mn-ea"/>
          <a:cs typeface="+mn-cs"/>
        </a:defRPr>
      </a:lvl1pPr>
      <a:lvl2pPr marL="182880" indent="-182880" algn="l" defTabSz="914400" rtl="0" eaLnBrk="1" latinLnBrk="0" hangingPunct="1">
        <a:lnSpc>
          <a:spcPct val="110000"/>
        </a:lnSpc>
        <a:spcBef>
          <a:spcPts val="300"/>
        </a:spcBef>
        <a:spcAft>
          <a:spcPts val="300"/>
        </a:spcAft>
        <a:buClr>
          <a:schemeClr val="accent2"/>
        </a:buClr>
        <a:buFont typeface="Arial" panose="020B0604020202020204" pitchFamily="34" charset="0"/>
        <a:buChar char="•"/>
        <a:defRPr sz="1400" kern="1200">
          <a:solidFill>
            <a:schemeClr val="tx1"/>
          </a:solidFill>
          <a:latin typeface="+mn-lt"/>
          <a:ea typeface="+mn-ea"/>
          <a:cs typeface="+mn-cs"/>
        </a:defRPr>
      </a:lvl2pPr>
      <a:lvl3pPr marL="365760" indent="-182880" algn="l" defTabSz="914400" rtl="0" eaLnBrk="1" latinLnBrk="0" hangingPunct="1">
        <a:lnSpc>
          <a:spcPct val="110000"/>
        </a:lnSpc>
        <a:spcBef>
          <a:spcPts val="300"/>
        </a:spcBef>
        <a:spcAft>
          <a:spcPts val="300"/>
        </a:spcAft>
        <a:buClr>
          <a:schemeClr val="accent2"/>
        </a:buClr>
        <a:buSzPct val="70000"/>
        <a:buFont typeface="Courier New" panose="02070309020205020404" pitchFamily="49" charset="0"/>
        <a:buChar char="o"/>
        <a:defRPr sz="1400" kern="1200">
          <a:solidFill>
            <a:schemeClr val="tx1"/>
          </a:solidFill>
          <a:latin typeface="+mn-lt"/>
          <a:ea typeface="+mn-ea"/>
          <a:cs typeface="+mn-cs"/>
        </a:defRPr>
      </a:lvl3pPr>
      <a:lvl4pPr marL="548640" indent="-182880" algn="l" defTabSz="914400" rtl="0" eaLnBrk="1" latinLnBrk="0" hangingPunct="1">
        <a:lnSpc>
          <a:spcPct val="110000"/>
        </a:lnSpc>
        <a:spcBef>
          <a:spcPts val="300"/>
        </a:spcBef>
        <a:spcAft>
          <a:spcPts val="300"/>
        </a:spcAft>
        <a:buClr>
          <a:schemeClr val="accent2"/>
        </a:buClr>
        <a:buSzPct val="80000"/>
        <a:buFont typeface="Calibri" panose="020F0502020204030204" pitchFamily="34" charset="0"/>
        <a:buChar char="–"/>
        <a:defRPr sz="1200" kern="1200">
          <a:solidFill>
            <a:schemeClr val="tx1"/>
          </a:solidFill>
          <a:latin typeface="+mn-lt"/>
          <a:ea typeface="+mn-ea"/>
          <a:cs typeface="+mn-cs"/>
        </a:defRPr>
      </a:lvl4pPr>
      <a:lvl5pPr marL="868680" indent="-182880" algn="l" defTabSz="914400" rtl="0" eaLnBrk="1" latinLnBrk="0" hangingPunct="1">
        <a:lnSpc>
          <a:spcPct val="90000"/>
        </a:lnSpc>
        <a:spcBef>
          <a:spcPts val="250"/>
        </a:spcBef>
        <a:spcAft>
          <a:spcPts val="250"/>
        </a:spcAft>
        <a:buClr>
          <a:schemeClr val="accent2"/>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367">
          <p15:clr>
            <a:srgbClr val="F26B43"/>
          </p15:clr>
        </p15:guide>
        <p15:guide id="3" orient="horz" pos="208">
          <p15:clr>
            <a:srgbClr val="F26B43"/>
          </p15:clr>
        </p15:guide>
        <p15:guide id="4" orient="horz" pos="720">
          <p15:clr>
            <a:srgbClr val="F26B43"/>
          </p15:clr>
        </p15:guide>
        <p15:guide id="5" orient="horz" pos="4032">
          <p15:clr>
            <a:srgbClr val="F26B43"/>
          </p15:clr>
        </p15:guide>
        <p15:guide id="6" orient="horz" pos="3744">
          <p15:clr>
            <a:srgbClr val="F26B43"/>
          </p15:clr>
        </p15:guide>
        <p15:guide id="7" pos="39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Red_Checkmark.svg"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TerrestrialUSA.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terrestrialus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xmlns="" id="{421E4164-E653-421E-9F40-D1D3A08A4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3" y="0"/>
            <a:ext cx="13596465" cy="7470585"/>
          </a:xfrm>
          <a:prstGeom prst="rect">
            <a:avLst/>
          </a:prstGeom>
        </p:spPr>
      </p:pic>
      <p:sp>
        <p:nvSpPr>
          <p:cNvPr id="4" name="Rectangle 3"/>
          <p:cNvSpPr/>
          <p:nvPr/>
        </p:nvSpPr>
        <p:spPr>
          <a:xfrm>
            <a:off x="83334" y="0"/>
            <a:ext cx="16106775" cy="9048750"/>
          </a:xfrm>
          <a:prstGeom prst="rect">
            <a:avLst/>
          </a:prstGeom>
          <a:solidFill>
            <a:schemeClr val="bg1">
              <a:alpha val="46000"/>
            </a:schemeClr>
          </a:solidFill>
          <a:ln w="2857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dirty="0">
              <a:solidFill>
                <a:srgbClr val="2A3636"/>
              </a:solidFill>
            </a:endParaRPr>
          </a:p>
        </p:txBody>
      </p:sp>
      <p:cxnSp>
        <p:nvCxnSpPr>
          <p:cNvPr id="3" name="Straight Connector 2"/>
          <p:cNvCxnSpPr/>
          <p:nvPr/>
        </p:nvCxnSpPr>
        <p:spPr>
          <a:xfrm>
            <a:off x="990199" y="2994748"/>
            <a:ext cx="7163603" cy="0"/>
          </a:xfrm>
          <a:prstGeom prst="line">
            <a:avLst/>
          </a:prstGeom>
          <a:ln w="28575">
            <a:solidFill>
              <a:srgbClr val="2AA1AC"/>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34" y="3671471"/>
            <a:ext cx="9124949" cy="781168"/>
          </a:xfrm>
          <a:prstGeom prst="rect">
            <a:avLst/>
          </a:prstGeom>
          <a:noFill/>
        </p:spPr>
        <p:txBody>
          <a:bodyPr wrap="square" rtlCol="0">
            <a:noAutofit/>
          </a:bodyPr>
          <a:lstStyle/>
          <a:p>
            <a:pPr algn="ctr">
              <a:spcBef>
                <a:spcPts val="600"/>
              </a:spcBef>
            </a:pPr>
            <a:r>
              <a:rPr lang="en-US" sz="2000" i="1" spc="50" dirty="0">
                <a:solidFill>
                  <a:srgbClr val="1E282D"/>
                </a:solidFill>
                <a:effectLst/>
                <a:latin typeface="Calibri" charset="0"/>
                <a:ea typeface="Calibri" charset="0"/>
                <a:cs typeface="Calibri" charset="0"/>
              </a:rPr>
              <a:t>“Restoring America’s Nuclear Competitive Edge with the </a:t>
            </a:r>
          </a:p>
          <a:p>
            <a:pPr algn="ctr"/>
            <a:r>
              <a:rPr lang="en-US" sz="2000" i="1" spc="50" dirty="0">
                <a:solidFill>
                  <a:srgbClr val="1E282D"/>
                </a:solidFill>
                <a:effectLst/>
                <a:latin typeface="Calibri" charset="0"/>
                <a:ea typeface="Calibri" charset="0"/>
                <a:cs typeface="Calibri" charset="0"/>
              </a:rPr>
              <a:t>Cost Competitive and Highly Reliable IMSR400”</a:t>
            </a:r>
          </a:p>
          <a:p>
            <a:pPr algn="ctr"/>
            <a:endParaRPr lang="en-US" sz="2000" i="1" spc="50" dirty="0">
              <a:solidFill>
                <a:srgbClr val="1E282D"/>
              </a:solidFill>
              <a:effectLst/>
              <a:latin typeface="Calibri" charset="0"/>
              <a:ea typeface="Calibri" charset="0"/>
              <a:cs typeface="Calibri" charset="0"/>
            </a:endParaRPr>
          </a:p>
          <a:p>
            <a:pPr algn="ctr"/>
            <a:endParaRPr lang="en-US" sz="2000" spc="50" dirty="0">
              <a:solidFill>
                <a:srgbClr val="1E282D"/>
              </a:solidFill>
              <a:effectLst/>
              <a:latin typeface="Calibri" charset="0"/>
              <a:ea typeface="Calibri" charset="0"/>
              <a:cs typeface="Calibri" charset="0"/>
            </a:endParaRPr>
          </a:p>
          <a:p>
            <a:pPr algn="ctr"/>
            <a:endParaRPr lang="en-US" sz="2000" spc="50" dirty="0">
              <a:solidFill>
                <a:srgbClr val="1E282D"/>
              </a:solidFill>
              <a:effectLst/>
              <a:latin typeface="Calibri" charset="0"/>
              <a:ea typeface="Calibri" charset="0"/>
              <a:cs typeface="Calibri" charset="0"/>
            </a:endParaRPr>
          </a:p>
        </p:txBody>
      </p:sp>
      <p:cxnSp>
        <p:nvCxnSpPr>
          <p:cNvPr id="6" name="Straight Connector 5"/>
          <p:cNvCxnSpPr/>
          <p:nvPr/>
        </p:nvCxnSpPr>
        <p:spPr>
          <a:xfrm>
            <a:off x="3706385" y="4888867"/>
            <a:ext cx="1731230" cy="0"/>
          </a:xfrm>
          <a:prstGeom prst="line">
            <a:avLst/>
          </a:prstGeom>
          <a:ln w="28575">
            <a:solidFill>
              <a:srgbClr val="2AA1AC"/>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4640" y="468928"/>
            <a:ext cx="3474720" cy="1085088"/>
          </a:xfrm>
          <a:prstGeom prst="rect">
            <a:avLst/>
          </a:prstGeom>
        </p:spPr>
      </p:pic>
      <p:sp>
        <p:nvSpPr>
          <p:cNvPr id="7" name="TextBox 6"/>
          <p:cNvSpPr txBox="1"/>
          <p:nvPr/>
        </p:nvSpPr>
        <p:spPr>
          <a:xfrm>
            <a:off x="2272781" y="5325096"/>
            <a:ext cx="4746056" cy="1532904"/>
          </a:xfrm>
          <a:prstGeom prst="rect">
            <a:avLst/>
          </a:prstGeom>
          <a:noFill/>
        </p:spPr>
        <p:txBody>
          <a:bodyPr wrap="square" rtlCol="0">
            <a:noAutofit/>
          </a:bodyPr>
          <a:lstStyle/>
          <a:p>
            <a:pPr algn="ctr"/>
            <a:r>
              <a:rPr lang="en-US" spc="50" dirty="0">
                <a:solidFill>
                  <a:srgbClr val="1E282D"/>
                </a:solidFill>
                <a:latin typeface="Calibri" charset="0"/>
                <a:ea typeface="Calibri" charset="0"/>
                <a:cs typeface="Calibri" charset="0"/>
              </a:rPr>
              <a:t>October 2017</a:t>
            </a:r>
          </a:p>
          <a:p>
            <a:pPr algn="ctr"/>
            <a:r>
              <a:rPr lang="en-US" sz="1600" i="1" spc="50" dirty="0">
                <a:solidFill>
                  <a:srgbClr val="1E282D"/>
                </a:solidFill>
                <a:latin typeface="Calibri" charset="0"/>
                <a:ea typeface="Calibri" charset="0"/>
                <a:cs typeface="Calibri" charset="0"/>
              </a:rPr>
              <a:t> - Private and Confidential - </a:t>
            </a:r>
          </a:p>
          <a:p>
            <a:pPr algn="ctr"/>
            <a:endParaRPr lang="en-US" sz="2000" i="1" spc="50" dirty="0">
              <a:solidFill>
                <a:srgbClr val="1E282D"/>
              </a:solidFill>
              <a:latin typeface="Calibri" charset="0"/>
              <a:ea typeface="Calibri" charset="0"/>
              <a:cs typeface="Calibri" charset="0"/>
            </a:endParaRPr>
          </a:p>
        </p:txBody>
      </p:sp>
      <p:sp>
        <p:nvSpPr>
          <p:cNvPr id="9" name="TextBox 8"/>
          <p:cNvSpPr txBox="1"/>
          <p:nvPr/>
        </p:nvSpPr>
        <p:spPr>
          <a:xfrm>
            <a:off x="83334" y="1896459"/>
            <a:ext cx="9124949" cy="947602"/>
          </a:xfrm>
          <a:prstGeom prst="rect">
            <a:avLst/>
          </a:prstGeom>
          <a:noFill/>
        </p:spPr>
        <p:txBody>
          <a:bodyPr wrap="square" rtlCol="0">
            <a:noAutofit/>
          </a:bodyPr>
          <a:lstStyle/>
          <a:p>
            <a:pPr algn="ctr"/>
            <a:r>
              <a:rPr lang="en-US" sz="2400" b="1" spc="50" dirty="0">
                <a:solidFill>
                  <a:srgbClr val="1E282D"/>
                </a:solidFill>
                <a:effectLst/>
                <a:latin typeface="Calibri" charset="0"/>
                <a:ea typeface="Calibri" charset="0"/>
                <a:cs typeface="Calibri" charset="0"/>
              </a:rPr>
              <a:t>Commercial Deployment of </a:t>
            </a:r>
          </a:p>
          <a:p>
            <a:pPr algn="ctr"/>
            <a:r>
              <a:rPr lang="en-US" sz="2400" b="1" spc="50" dirty="0">
                <a:solidFill>
                  <a:srgbClr val="1E282D"/>
                </a:solidFill>
                <a:effectLst/>
                <a:latin typeface="Calibri" charset="0"/>
                <a:ea typeface="Calibri" charset="0"/>
                <a:cs typeface="Calibri" charset="0"/>
              </a:rPr>
              <a:t>TEUSA’s Innovative Gen IV Integral Molten Salt Reactor</a:t>
            </a:r>
            <a:endParaRPr lang="en-US" sz="2000" spc="50" dirty="0">
              <a:solidFill>
                <a:srgbClr val="1E282D"/>
              </a:solidFill>
              <a:effectLst/>
              <a:latin typeface="Calibri" charset="0"/>
              <a:ea typeface="Calibri" charset="0"/>
              <a:cs typeface="Calibri" charset="0"/>
            </a:endParaRPr>
          </a:p>
          <a:p>
            <a:pPr algn="ctr"/>
            <a:endParaRPr lang="en-US" sz="2000" spc="50" dirty="0">
              <a:solidFill>
                <a:srgbClr val="1E282D"/>
              </a:solidFill>
              <a:effectLst/>
              <a:latin typeface="Calibri" charset="0"/>
              <a:ea typeface="Calibri" charset="0"/>
              <a:cs typeface="Calibri" charset="0"/>
            </a:endParaRPr>
          </a:p>
        </p:txBody>
      </p:sp>
      <p:sp>
        <p:nvSpPr>
          <p:cNvPr id="12" name="TextBox 11">
            <a:extLst>
              <a:ext uri="{FF2B5EF4-FFF2-40B4-BE49-F238E27FC236}">
                <a16:creationId xmlns:a16="http://schemas.microsoft.com/office/drawing/2014/main" xmlns="" id="{46B42E72-8DAE-4941-B84B-9EBC216AF7F6}"/>
              </a:ext>
            </a:extLst>
          </p:cNvPr>
          <p:cNvSpPr txBox="1"/>
          <p:nvPr/>
        </p:nvSpPr>
        <p:spPr>
          <a:xfrm>
            <a:off x="1822772" y="6865694"/>
            <a:ext cx="5498455" cy="230832"/>
          </a:xfrm>
          <a:prstGeom prst="rect">
            <a:avLst/>
          </a:prstGeom>
          <a:ln w="3175" cmpd="sng">
            <a:solidFill>
              <a:srgbClr val="696A6D"/>
            </a:solid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r>
              <a:rPr lang="en-US" sz="900">
                <a:hlinkClick r:id="rId5" tooltip="http://commons.wikimedia.org/wiki/File:Red_Checkmark.sv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5558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IMSR®HAS MANY ADVANTAGES OVER THE CURRENT PRODUCT</a:t>
            </a:r>
          </a:p>
        </p:txBody>
      </p:sp>
      <p:graphicFrame>
        <p:nvGraphicFramePr>
          <p:cNvPr id="6" name="Table 5"/>
          <p:cNvGraphicFramePr>
            <a:graphicFrameLocks noGrp="1"/>
          </p:cNvGraphicFramePr>
          <p:nvPr>
            <p:extLst/>
          </p:nvPr>
        </p:nvGraphicFramePr>
        <p:xfrm>
          <a:off x="581025" y="1058542"/>
          <a:ext cx="7967889" cy="5085182"/>
        </p:xfrm>
        <a:graphic>
          <a:graphicData uri="http://schemas.openxmlformats.org/drawingml/2006/table">
            <a:tbl>
              <a:tblPr firstRow="1" firstCol="1" bandRow="1">
                <a:tableStyleId>{72833802-FEF1-4C79-8D5D-14CF1EAF98D9}</a:tableStyleId>
              </a:tblPr>
              <a:tblGrid>
                <a:gridCol w="1915432">
                  <a:extLst>
                    <a:ext uri="{9D8B030D-6E8A-4147-A177-3AD203B41FA5}">
                      <a16:colId xmlns:a16="http://schemas.microsoft.com/office/drawing/2014/main" xmlns="" val="20000"/>
                    </a:ext>
                  </a:extLst>
                </a:gridCol>
                <a:gridCol w="3149600">
                  <a:extLst>
                    <a:ext uri="{9D8B030D-6E8A-4147-A177-3AD203B41FA5}">
                      <a16:colId xmlns:a16="http://schemas.microsoft.com/office/drawing/2014/main" xmlns="" val="20001"/>
                    </a:ext>
                  </a:extLst>
                </a:gridCol>
                <a:gridCol w="2902857">
                  <a:extLst>
                    <a:ext uri="{9D8B030D-6E8A-4147-A177-3AD203B41FA5}">
                      <a16:colId xmlns:a16="http://schemas.microsoft.com/office/drawing/2014/main" xmlns="" val="20002"/>
                    </a:ext>
                  </a:extLst>
                </a:gridCol>
              </a:tblGrid>
              <a:tr h="240891">
                <a:tc>
                  <a:txBody>
                    <a:bodyPr/>
                    <a:lstStyle/>
                    <a:p>
                      <a:r>
                        <a:rPr lang="en-US" sz="1200" dirty="0"/>
                        <a:t>ADVANTAGE</a:t>
                      </a:r>
                      <a:endParaRPr lang="en-US" sz="1200" dirty="0">
                        <a:solidFill>
                          <a:schemeClr val="bg1"/>
                        </a:solidFill>
                      </a:endParaRPr>
                    </a:p>
                  </a:txBody>
                  <a:tcPr/>
                </a:tc>
                <a:tc>
                  <a:txBody>
                    <a:bodyPr/>
                    <a:lstStyle/>
                    <a:p>
                      <a:pPr algn="ctr"/>
                      <a:r>
                        <a:rPr lang="en-US" sz="1400" dirty="0"/>
                        <a:t>IMSR®</a:t>
                      </a:r>
                      <a:r>
                        <a:rPr lang="en-US" sz="1400" baseline="0" dirty="0"/>
                        <a:t> </a:t>
                      </a:r>
                      <a:endParaRPr lang="en-US" sz="1400" dirty="0">
                        <a:solidFill>
                          <a:schemeClr val="bg1"/>
                        </a:solidFill>
                      </a:endParaRPr>
                    </a:p>
                  </a:txBody>
                  <a:tcPr/>
                </a:tc>
                <a:tc>
                  <a:txBody>
                    <a:bodyPr/>
                    <a:lstStyle/>
                    <a:p>
                      <a:pPr algn="ctr"/>
                      <a:r>
                        <a:rPr lang="en-US" sz="1400" dirty="0"/>
                        <a:t>PWR</a:t>
                      </a:r>
                      <a:endParaRPr lang="en-US" sz="1400" dirty="0">
                        <a:solidFill>
                          <a:schemeClr val="bg1"/>
                        </a:solidFill>
                      </a:endParaRPr>
                    </a:p>
                  </a:txBody>
                  <a:tcPr/>
                </a:tc>
                <a:extLst>
                  <a:ext uri="{0D108BD9-81ED-4DB2-BD59-A6C34878D82A}">
                    <a16:rowId xmlns:a16="http://schemas.microsoft.com/office/drawing/2014/main" xmlns="" val="10000"/>
                  </a:ext>
                </a:extLst>
              </a:tr>
              <a:tr h="240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Smaller reactor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E282D"/>
                        </a:solidFill>
                      </a:endParaRPr>
                    </a:p>
                  </a:txBody>
                  <a:tcPr/>
                </a:tc>
                <a:tc>
                  <a:txBody>
                    <a:bodyPr/>
                    <a:lstStyle/>
                    <a:p>
                      <a:pPr algn="ctr"/>
                      <a:r>
                        <a:rPr lang="en-US" sz="1100" dirty="0"/>
                        <a:t>400 MWth</a:t>
                      </a:r>
                      <a:endParaRPr lang="en-US" sz="1100" dirty="0">
                        <a:solidFill>
                          <a:srgbClr val="1E282D"/>
                        </a:solidFill>
                      </a:endParaRPr>
                    </a:p>
                  </a:txBody>
                  <a:tcPr/>
                </a:tc>
                <a:tc>
                  <a:txBody>
                    <a:bodyPr/>
                    <a:lstStyle/>
                    <a:p>
                      <a:pPr algn="ctr"/>
                      <a:r>
                        <a:rPr lang="en-US" sz="1100" dirty="0"/>
                        <a:t>3,000 MWth</a:t>
                      </a:r>
                      <a:endParaRPr lang="en-US" sz="1100" dirty="0">
                        <a:solidFill>
                          <a:srgbClr val="1E282D"/>
                        </a:solidFill>
                      </a:endParaRPr>
                    </a:p>
                  </a:txBody>
                  <a:tcPr/>
                </a:tc>
                <a:extLst>
                  <a:ext uri="{0D108BD9-81ED-4DB2-BD59-A6C34878D82A}">
                    <a16:rowId xmlns:a16="http://schemas.microsoft.com/office/drawing/2014/main" xmlns="" val="10001"/>
                  </a:ext>
                </a:extLst>
              </a:tr>
              <a:tr h="240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Lower total CAPEX</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E282D"/>
                        </a:solidFill>
                      </a:endParaRPr>
                    </a:p>
                  </a:txBody>
                  <a:tcPr/>
                </a:tc>
                <a:tc>
                  <a:txBody>
                    <a:bodyPr/>
                    <a:lstStyle/>
                    <a:p>
                      <a:pPr algn="ctr"/>
                      <a:r>
                        <a:rPr lang="en-US" sz="1100" dirty="0"/>
                        <a:t>$700 </a:t>
                      </a:r>
                      <a:r>
                        <a:rPr lang="en-US" sz="1100" dirty="0" err="1"/>
                        <a:t>Mn</a:t>
                      </a:r>
                      <a:r>
                        <a:rPr lang="en-US" sz="1100" dirty="0"/>
                        <a:t> to $800 </a:t>
                      </a:r>
                      <a:r>
                        <a:rPr lang="en-US" sz="1100" dirty="0" err="1"/>
                        <a:t>Mn</a:t>
                      </a:r>
                      <a:r>
                        <a:rPr lang="en-US" sz="1100" dirty="0"/>
                        <a:t> </a:t>
                      </a:r>
                      <a:endParaRPr lang="en-US" sz="1100" dirty="0">
                        <a:solidFill>
                          <a:srgbClr val="1E282D"/>
                        </a:solidFill>
                      </a:endParaRPr>
                    </a:p>
                  </a:txBody>
                  <a:tcPr/>
                </a:tc>
                <a:tc>
                  <a:txBody>
                    <a:bodyPr/>
                    <a:lstStyle/>
                    <a:p>
                      <a:pPr algn="ctr"/>
                      <a:r>
                        <a:rPr lang="en-US" sz="1100" dirty="0"/>
                        <a:t>$8,000+ </a:t>
                      </a:r>
                      <a:r>
                        <a:rPr lang="en-US" sz="1100" dirty="0" err="1"/>
                        <a:t>Mn</a:t>
                      </a:r>
                      <a:endParaRPr lang="en-US" sz="1100" dirty="0">
                        <a:solidFill>
                          <a:srgbClr val="1E282D"/>
                        </a:solidFill>
                      </a:endParaRPr>
                    </a:p>
                  </a:txBody>
                  <a:tcPr/>
                </a:tc>
                <a:extLst>
                  <a:ext uri="{0D108BD9-81ED-4DB2-BD59-A6C34878D82A}">
                    <a16:rowId xmlns:a16="http://schemas.microsoft.com/office/drawing/2014/main" xmlns="" val="10002"/>
                  </a:ext>
                </a:extLst>
              </a:tr>
              <a:tr h="4828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Lower pressure operation</a:t>
                      </a:r>
                      <a:endParaRPr lang="en-US" sz="1200" b="1" dirty="0">
                        <a:solidFill>
                          <a:srgbClr val="1E282D"/>
                        </a:solidFill>
                      </a:endParaRP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dirty="0"/>
                        <a:t>1 </a:t>
                      </a:r>
                      <a:r>
                        <a:rPr lang="en-US" sz="1100" dirty="0" err="1"/>
                        <a:t>Atm</a:t>
                      </a:r>
                      <a:r>
                        <a:rPr lang="en-US" sz="1100" baseline="0" dirty="0"/>
                        <a:t> with many </a:t>
                      </a:r>
                      <a:r>
                        <a:rPr lang="en-US" sz="1100" dirty="0"/>
                        <a:t>cost, engineering and safety benefits</a:t>
                      </a:r>
                      <a:endParaRPr lang="en-US" sz="1100" dirty="0">
                        <a:solidFill>
                          <a:srgbClr val="1E282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t>172 </a:t>
                      </a:r>
                      <a:r>
                        <a:rPr lang="en-US" sz="1100" dirty="0" err="1"/>
                        <a:t>Atms</a:t>
                      </a:r>
                      <a:r>
                        <a:rPr lang="en-US" sz="1100" dirty="0"/>
                        <a:t> </a:t>
                      </a:r>
                      <a:r>
                        <a:rPr lang="en-US" sz="1100" baseline="0" dirty="0"/>
                        <a:t>leading to increased complexity and economic penalty</a:t>
                      </a:r>
                      <a:endParaRPr lang="en-US" sz="1100" dirty="0">
                        <a:solidFill>
                          <a:srgbClr val="1E282D"/>
                        </a:solidFill>
                      </a:endParaRPr>
                    </a:p>
                  </a:txBody>
                  <a:tcPr/>
                </a:tc>
                <a:extLst>
                  <a:ext uri="{0D108BD9-81ED-4DB2-BD59-A6C34878D82A}">
                    <a16:rowId xmlns:a16="http://schemas.microsoft.com/office/drawing/2014/main" xmlns="" val="10003"/>
                  </a:ext>
                </a:extLst>
              </a:tr>
              <a:tr h="401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Highly modular</a:t>
                      </a:r>
                      <a:r>
                        <a:rPr lang="en-US" sz="1200" baseline="0" dirty="0"/>
                        <a:t> design</a:t>
                      </a:r>
                      <a:endParaRPr lang="en-US" sz="1200" b="1" dirty="0">
                        <a:solidFill>
                          <a:srgbClr val="1E282D"/>
                        </a:solidFill>
                      </a:endParaRP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dirty="0"/>
                        <a:t>Standardization of components for factory production</a:t>
                      </a:r>
                      <a:endParaRPr lang="en-US" sz="1100" dirty="0">
                        <a:solidFill>
                          <a:srgbClr val="1E282D"/>
                        </a:solidFill>
                      </a:endParaRPr>
                    </a:p>
                  </a:txBody>
                  <a:tcPr/>
                </a:tc>
                <a:tc>
                  <a:txBody>
                    <a:bodyPr/>
                    <a:lstStyle/>
                    <a:p>
                      <a:pPr algn="ctr"/>
                      <a:r>
                        <a:rPr lang="en-US" sz="1100" dirty="0"/>
                        <a:t>Non standard</a:t>
                      </a:r>
                      <a:r>
                        <a:rPr lang="en-US" sz="1100" baseline="0" dirty="0"/>
                        <a:t> and bespoke components</a:t>
                      </a:r>
                      <a:endParaRPr lang="en-US" sz="1100" dirty="0">
                        <a:solidFill>
                          <a:srgbClr val="1E282D"/>
                        </a:solidFill>
                      </a:endParaRPr>
                    </a:p>
                  </a:txBody>
                  <a:tcPr/>
                </a:tc>
                <a:extLst>
                  <a:ext uri="{0D108BD9-81ED-4DB2-BD59-A6C34878D82A}">
                    <a16:rowId xmlns:a16="http://schemas.microsoft.com/office/drawing/2014/main" xmlns="" val="10004"/>
                  </a:ext>
                </a:extLst>
              </a:tr>
              <a:tr h="240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High temperature output</a:t>
                      </a:r>
                      <a:endParaRPr lang="en-US" sz="1200" b="1" dirty="0">
                        <a:solidFill>
                          <a:srgbClr val="1E282D"/>
                        </a:solidFill>
                      </a:endParaRPr>
                    </a:p>
                  </a:txBody>
                  <a:tcPr/>
                </a:tc>
                <a:tc>
                  <a:txBody>
                    <a:bodyPr/>
                    <a:lstStyle/>
                    <a:p>
                      <a:pPr algn="ctr"/>
                      <a:r>
                        <a:rPr lang="en-US" sz="1100" dirty="0"/>
                        <a:t>600 </a:t>
                      </a:r>
                      <a:r>
                        <a:rPr lang="en-US" sz="1100" baseline="30000" dirty="0" err="1"/>
                        <a:t>o</a:t>
                      </a:r>
                      <a:r>
                        <a:rPr lang="en-US" sz="1100" dirty="0" err="1"/>
                        <a:t>C</a:t>
                      </a:r>
                      <a:endParaRPr lang="en-US" sz="1100" dirty="0">
                        <a:solidFill>
                          <a:srgbClr val="1E282D"/>
                        </a:solidFill>
                      </a:endParaRPr>
                    </a:p>
                  </a:txBody>
                  <a:tcPr/>
                </a:tc>
                <a:tc>
                  <a:txBody>
                    <a:bodyPr/>
                    <a:lstStyle/>
                    <a:p>
                      <a:pPr algn="ctr"/>
                      <a:r>
                        <a:rPr lang="en-US" sz="1100" dirty="0"/>
                        <a:t>290 </a:t>
                      </a:r>
                      <a:r>
                        <a:rPr lang="en-US" sz="1100" baseline="30000" dirty="0" err="1"/>
                        <a:t>o</a:t>
                      </a:r>
                      <a:r>
                        <a:rPr lang="en-US" sz="1100" dirty="0" err="1"/>
                        <a:t>C</a:t>
                      </a:r>
                      <a:endParaRPr lang="en-US" sz="1100" dirty="0">
                        <a:solidFill>
                          <a:srgbClr val="1E282D"/>
                        </a:solidFill>
                      </a:endParaRPr>
                    </a:p>
                  </a:txBody>
                  <a:tcPr/>
                </a:tc>
                <a:extLst>
                  <a:ext uri="{0D108BD9-81ED-4DB2-BD59-A6C34878D82A}">
                    <a16:rowId xmlns:a16="http://schemas.microsoft.com/office/drawing/2014/main" xmlns="" val="10005"/>
                  </a:ext>
                </a:extLst>
              </a:tr>
              <a:tr h="401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High thermal efficiency</a:t>
                      </a:r>
                      <a:endParaRPr lang="en-US" sz="1200" b="1" dirty="0">
                        <a:solidFill>
                          <a:srgbClr val="1E282D"/>
                        </a:solidFill>
                      </a:endParaRPr>
                    </a:p>
                  </a:txBody>
                  <a:tcPr/>
                </a:tc>
                <a:tc>
                  <a:txBody>
                    <a:bodyPr/>
                    <a:lstStyle/>
                    <a:p>
                      <a:pPr algn="ctr"/>
                      <a:r>
                        <a:rPr lang="en-US" sz="1100" dirty="0"/>
                        <a:t>48% thermal</a:t>
                      </a:r>
                      <a:r>
                        <a:rPr lang="en-US" sz="1100" baseline="0" dirty="0"/>
                        <a:t> efficiency and 40%+ greater revenues for electric power provision</a:t>
                      </a:r>
                      <a:endParaRPr lang="en-US" sz="1100" dirty="0">
                        <a:solidFill>
                          <a:srgbClr val="1E282D"/>
                        </a:solidFill>
                      </a:endParaRPr>
                    </a:p>
                  </a:txBody>
                  <a:tcPr/>
                </a:tc>
                <a:tc>
                  <a:txBody>
                    <a:bodyPr/>
                    <a:lstStyle/>
                    <a:p>
                      <a:pPr algn="ctr"/>
                      <a:r>
                        <a:rPr lang="en-US" sz="1100" dirty="0"/>
                        <a:t>33% thermal efficiency resulting in low capital efficiency</a:t>
                      </a:r>
                      <a:endParaRPr lang="en-US" sz="1100" dirty="0">
                        <a:solidFill>
                          <a:srgbClr val="1E282D"/>
                        </a:solidFill>
                      </a:endParaRPr>
                    </a:p>
                  </a:txBody>
                  <a:tcPr/>
                </a:tc>
                <a:extLst>
                  <a:ext uri="{0D108BD9-81ED-4DB2-BD59-A6C34878D82A}">
                    <a16:rowId xmlns:a16="http://schemas.microsoft.com/office/drawing/2014/main" xmlns="" val="10006"/>
                  </a:ext>
                </a:extLst>
              </a:tr>
              <a:tr h="401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Load following</a:t>
                      </a:r>
                      <a:endParaRPr lang="en-US" sz="1200" b="1" dirty="0">
                        <a:solidFill>
                          <a:srgbClr val="1E282D"/>
                        </a:solidFill>
                      </a:endParaRPr>
                    </a:p>
                  </a:txBody>
                  <a:tcPr/>
                </a:tc>
                <a:tc>
                  <a:txBody>
                    <a:bodyPr/>
                    <a:lstStyle/>
                    <a:p>
                      <a:pPr algn="ctr"/>
                      <a:r>
                        <a:rPr lang="en-US" sz="1100" dirty="0"/>
                        <a:t>Dynamic core and turbine</a:t>
                      </a:r>
                      <a:r>
                        <a:rPr lang="en-US" sz="1100" baseline="0" dirty="0"/>
                        <a:t> for fast </a:t>
                      </a:r>
                      <a:r>
                        <a:rPr lang="en-US" sz="1100" dirty="0"/>
                        <a:t>load response</a:t>
                      </a:r>
                      <a:endParaRPr lang="en-US" sz="1100" dirty="0">
                        <a:solidFill>
                          <a:srgbClr val="1E282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t>Un-dynamic core and turbine</a:t>
                      </a:r>
                      <a:r>
                        <a:rPr lang="en-US" sz="1100" baseline="0" dirty="0"/>
                        <a:t> limits use to </a:t>
                      </a:r>
                      <a:endParaRPr lang="en-US" sz="1100" dirty="0"/>
                    </a:p>
                    <a:p>
                      <a:pPr algn="ctr"/>
                      <a:r>
                        <a:rPr lang="en-US" sz="1100" dirty="0"/>
                        <a:t>grid baseload only</a:t>
                      </a:r>
                      <a:endParaRPr lang="en-US" sz="1100" dirty="0">
                        <a:solidFill>
                          <a:srgbClr val="1E282D"/>
                        </a:solidFill>
                      </a:endParaRPr>
                    </a:p>
                  </a:txBody>
                  <a:tcPr/>
                </a:tc>
                <a:extLst>
                  <a:ext uri="{0D108BD9-81ED-4DB2-BD59-A6C34878D82A}">
                    <a16:rowId xmlns:a16="http://schemas.microsoft.com/office/drawing/2014/main" xmlns="" val="10007"/>
                  </a:ext>
                </a:extLst>
              </a:tr>
              <a:tr h="4766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Inherent reactor control</a:t>
                      </a:r>
                      <a:endParaRPr lang="en-US" sz="1200" b="1" dirty="0">
                        <a:solidFill>
                          <a:srgbClr val="1E282D"/>
                        </a:solidFill>
                      </a:endParaRPr>
                    </a:p>
                  </a:txBody>
                  <a:tcPr/>
                </a:tc>
                <a:tc>
                  <a:txBody>
                    <a:bodyPr/>
                    <a:lstStyle/>
                    <a:p>
                      <a:pPr algn="ctr"/>
                      <a:r>
                        <a:rPr lang="en-US" sz="1100" dirty="0"/>
                        <a:t>Passive power management with many</a:t>
                      </a:r>
                      <a:r>
                        <a:rPr lang="en-US" sz="1100" baseline="0" dirty="0"/>
                        <a:t> cost, engineering and safety benefits</a:t>
                      </a:r>
                      <a:endParaRPr lang="en-US" sz="1100" dirty="0">
                        <a:solidFill>
                          <a:srgbClr val="1E282D"/>
                        </a:solidFill>
                      </a:endParaRPr>
                    </a:p>
                  </a:txBody>
                  <a:tcPr/>
                </a:tc>
                <a:tc>
                  <a:txBody>
                    <a:bodyPr/>
                    <a:lstStyle/>
                    <a:p>
                      <a:pPr algn="ctr"/>
                      <a:r>
                        <a:rPr lang="en-US" sz="1100" dirty="0"/>
                        <a:t>Active engineered reactor control</a:t>
                      </a:r>
                      <a:r>
                        <a:rPr lang="en-US" sz="1100" baseline="0" dirty="0"/>
                        <a:t> leading to increased complexity and economic penalty</a:t>
                      </a:r>
                      <a:endParaRPr lang="en-US" sz="1100" dirty="0">
                        <a:solidFill>
                          <a:srgbClr val="1E282D"/>
                        </a:solidFill>
                      </a:endParaRPr>
                    </a:p>
                  </a:txBody>
                  <a:tcPr/>
                </a:tc>
                <a:extLst>
                  <a:ext uri="{0D108BD9-81ED-4DB2-BD59-A6C34878D82A}">
                    <a16:rowId xmlns:a16="http://schemas.microsoft.com/office/drawing/2014/main" xmlns="" val="10008"/>
                  </a:ext>
                </a:extLst>
              </a:tr>
              <a:tr h="498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Passive</a:t>
                      </a:r>
                      <a:r>
                        <a:rPr lang="en-US" sz="1200" baseline="0" dirty="0"/>
                        <a:t> d</a:t>
                      </a:r>
                      <a:r>
                        <a:rPr lang="en-US" sz="1200" dirty="0"/>
                        <a:t>ecay</a:t>
                      </a:r>
                      <a:r>
                        <a:rPr lang="en-US" sz="1200" baseline="0" dirty="0"/>
                        <a:t> heat management </a:t>
                      </a:r>
                      <a:endParaRPr lang="en-US" sz="1200" b="1" dirty="0">
                        <a:solidFill>
                          <a:srgbClr val="1E282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t>Passive decay heat management with many</a:t>
                      </a:r>
                      <a:r>
                        <a:rPr lang="en-US" sz="1100" baseline="0" dirty="0"/>
                        <a:t> cost, engineering and safety benefits</a:t>
                      </a:r>
                      <a:endParaRPr lang="en-US" sz="1100" dirty="0">
                        <a:solidFill>
                          <a:srgbClr val="1E282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t>Active decay heat management </a:t>
                      </a:r>
                      <a:r>
                        <a:rPr lang="en-US" sz="1100" baseline="0" dirty="0"/>
                        <a:t>leading to increased complexity and economic penalty</a:t>
                      </a:r>
                      <a:endParaRPr lang="en-US" sz="1100" dirty="0">
                        <a:solidFill>
                          <a:srgbClr val="1E282D"/>
                        </a:solidFill>
                      </a:endParaRPr>
                    </a:p>
                  </a:txBody>
                  <a:tcPr/>
                </a:tc>
                <a:extLst>
                  <a:ext uri="{0D108BD9-81ED-4DB2-BD59-A6C34878D82A}">
                    <a16:rowId xmlns:a16="http://schemas.microsoft.com/office/drawing/2014/main" xmlns="" val="10009"/>
                  </a:ext>
                </a:extLst>
              </a:tr>
              <a:tr h="3747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Broader industrial </a:t>
                      </a:r>
                      <a:r>
                        <a:rPr lang="en-US" sz="1200" baseline="0" dirty="0"/>
                        <a:t>utility</a:t>
                      </a:r>
                      <a:endParaRPr lang="en-US" sz="1200" b="1" dirty="0">
                        <a:solidFill>
                          <a:srgbClr val="1E282D"/>
                        </a:solidFill>
                      </a:endParaRPr>
                    </a:p>
                  </a:txBody>
                  <a:tcPr/>
                </a:tc>
                <a:tc>
                  <a:txBody>
                    <a:bodyPr/>
                    <a:lstStyle/>
                    <a:p>
                      <a:pPr algn="ctr"/>
                      <a:r>
                        <a:rPr lang="en-US" sz="1100" dirty="0"/>
                        <a:t>Heat</a:t>
                      </a:r>
                      <a:r>
                        <a:rPr lang="en-US" sz="1100" baseline="0" dirty="0"/>
                        <a:t> for many industrial processes and for power generation</a:t>
                      </a:r>
                      <a:endParaRPr lang="en-US" sz="1100" dirty="0">
                        <a:solidFill>
                          <a:srgbClr val="1E282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t>Grid baseload power generation only</a:t>
                      </a:r>
                      <a:endParaRPr lang="en-US" sz="1100" dirty="0">
                        <a:solidFill>
                          <a:srgbClr val="1E282D"/>
                        </a:solidFill>
                      </a:endParaRPr>
                    </a:p>
                  </a:txBody>
                  <a:tcPr/>
                </a:tc>
                <a:extLst>
                  <a:ext uri="{0D108BD9-81ED-4DB2-BD59-A6C34878D82A}">
                    <a16:rowId xmlns:a16="http://schemas.microsoft.com/office/drawing/2014/main" xmlns="" val="10010"/>
                  </a:ext>
                </a:extLst>
              </a:tr>
              <a:tr h="3747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Higher value product</a:t>
                      </a:r>
                      <a:endParaRPr lang="en-US" sz="1200" b="1" dirty="0">
                        <a:solidFill>
                          <a:srgbClr val="1E282D"/>
                        </a:solidFill>
                      </a:endParaRPr>
                    </a:p>
                  </a:txBody>
                  <a:tcPr/>
                </a:tc>
                <a:tc>
                  <a:txBody>
                    <a:bodyPr/>
                    <a:lstStyle/>
                    <a:p>
                      <a:pPr algn="ctr"/>
                      <a:r>
                        <a:rPr lang="en-US" sz="1100" dirty="0"/>
                        <a:t>High-grade</a:t>
                      </a:r>
                      <a:r>
                        <a:rPr lang="en-US" sz="1100" baseline="0" dirty="0"/>
                        <a:t> heat delivered in the form of a common industrial salt circulating in a low pressure system </a:t>
                      </a:r>
                      <a:endParaRPr lang="en-US" sz="1100" dirty="0">
                        <a:solidFill>
                          <a:srgbClr val="1E282D"/>
                        </a:solidFill>
                      </a:endParaRPr>
                    </a:p>
                  </a:txBody>
                  <a:tcPr/>
                </a:tc>
                <a:tc>
                  <a:txBody>
                    <a:bodyPr/>
                    <a:lstStyle/>
                    <a:p>
                      <a:pPr algn="ctr"/>
                      <a:r>
                        <a:rPr lang="en-US" sz="1100" dirty="0"/>
                        <a:t>Low</a:t>
                      </a:r>
                      <a:r>
                        <a:rPr lang="en-US" sz="1100" baseline="0" dirty="0"/>
                        <a:t> grade heat circulating in a high pressure system </a:t>
                      </a:r>
                      <a:endParaRPr lang="en-US" sz="1100" dirty="0">
                        <a:solidFill>
                          <a:srgbClr val="1E282D"/>
                        </a:solidFill>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102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COMMERCIAL VALUE OF IMSR® POWER PLANTS</a:t>
            </a:r>
          </a:p>
        </p:txBody>
      </p:sp>
      <p:sp>
        <p:nvSpPr>
          <p:cNvPr id="5" name="Content Placeholder 4"/>
          <p:cNvSpPr>
            <a:spLocks noGrp="1"/>
          </p:cNvSpPr>
          <p:nvPr>
            <p:ph sz="quarter" idx="19"/>
          </p:nvPr>
        </p:nvSpPr>
        <p:spPr>
          <a:xfrm>
            <a:off x="628650" y="967315"/>
            <a:ext cx="3867150" cy="4800600"/>
          </a:xfrm>
        </p:spPr>
        <p:txBody>
          <a:bodyPr>
            <a:normAutofit lnSpcReduction="10000"/>
          </a:bodyPr>
          <a:lstStyle/>
          <a:p>
            <a:pPr lvl="0"/>
            <a:r>
              <a:rPr lang="en-US" dirty="0"/>
              <a:t>Cost competitive</a:t>
            </a:r>
          </a:p>
          <a:p>
            <a:pPr lvl="1"/>
            <a:r>
              <a:rPr lang="en-US" dirty="0"/>
              <a:t>Compared to Conventional Reactor power plants, IMSR® power plants:</a:t>
            </a:r>
          </a:p>
          <a:p>
            <a:pPr lvl="2"/>
            <a:r>
              <a:rPr lang="en-US" dirty="0"/>
              <a:t>Take half the time to build</a:t>
            </a:r>
          </a:p>
          <a:p>
            <a:pPr lvl="2"/>
            <a:r>
              <a:rPr lang="en-US" dirty="0"/>
              <a:t>Require &lt;1/7th of the absolute CAPEX </a:t>
            </a:r>
          </a:p>
          <a:p>
            <a:pPr lvl="2"/>
            <a:r>
              <a:rPr lang="en-US" dirty="0"/>
              <a:t>Provide electric power at half the cost</a:t>
            </a:r>
          </a:p>
          <a:p>
            <a:pPr lvl="2"/>
            <a:r>
              <a:rPr lang="en-US" dirty="0"/>
              <a:t>Provide heat that is cost competitive with a natural gas fueled boiler package</a:t>
            </a:r>
          </a:p>
          <a:p>
            <a:pPr lvl="1"/>
            <a:r>
              <a:rPr lang="en-US" dirty="0"/>
              <a:t>Power and heat that is cost competitive with fossil fuel combustion</a:t>
            </a:r>
          </a:p>
          <a:p>
            <a:pPr lvl="0"/>
            <a:r>
              <a:rPr lang="en-US" dirty="0"/>
              <a:t>Versatile</a:t>
            </a:r>
          </a:p>
          <a:p>
            <a:pPr lvl="1"/>
            <a:r>
              <a:rPr lang="en-US" dirty="0"/>
              <a:t>Dispatchable heat and power </a:t>
            </a:r>
          </a:p>
          <a:p>
            <a:pPr lvl="1"/>
            <a:r>
              <a:rPr lang="en-US" dirty="0"/>
              <a:t>Coupled simply to industrial processes</a:t>
            </a:r>
          </a:p>
          <a:p>
            <a:pPr lvl="2"/>
            <a:r>
              <a:rPr lang="en-US" dirty="0"/>
              <a:t>Heat delivered by common industrial salt</a:t>
            </a:r>
          </a:p>
          <a:p>
            <a:pPr lvl="1"/>
            <a:r>
              <a:rPr lang="en-US" dirty="0"/>
              <a:t>Small land footprint</a:t>
            </a:r>
          </a:p>
          <a:p>
            <a:pPr lvl="1"/>
            <a:r>
              <a:rPr lang="en-US" dirty="0"/>
              <a:t>Low water requirement</a:t>
            </a:r>
          </a:p>
          <a:p>
            <a:endParaRPr lang="en-US" dirty="0"/>
          </a:p>
          <a:p>
            <a:endParaRPr lang="en-US" dirty="0"/>
          </a:p>
        </p:txBody>
      </p:sp>
      <p:sp>
        <p:nvSpPr>
          <p:cNvPr id="12" name="Content Placeholder 11"/>
          <p:cNvSpPr>
            <a:spLocks noGrp="1"/>
          </p:cNvSpPr>
          <p:nvPr>
            <p:ph sz="quarter" idx="20"/>
          </p:nvPr>
        </p:nvSpPr>
        <p:spPr>
          <a:xfrm>
            <a:off x="4648200" y="967315"/>
            <a:ext cx="3867150" cy="4800600"/>
          </a:xfrm>
        </p:spPr>
        <p:txBody>
          <a:bodyPr>
            <a:normAutofit fontScale="92500"/>
          </a:bodyPr>
          <a:lstStyle/>
          <a:p>
            <a:pPr lvl="0"/>
            <a:r>
              <a:rPr lang="en-US" dirty="0"/>
              <a:t>Clean</a:t>
            </a:r>
          </a:p>
          <a:p>
            <a:pPr lvl="1"/>
            <a:r>
              <a:rPr lang="en-US" dirty="0"/>
              <a:t>No NOX, SOX or CO2 emissions</a:t>
            </a:r>
          </a:p>
          <a:p>
            <a:r>
              <a:rPr lang="en-US" dirty="0"/>
              <a:t>Deployable</a:t>
            </a:r>
          </a:p>
          <a:p>
            <a:pPr lvl="1"/>
            <a:r>
              <a:rPr lang="en-US" dirty="0"/>
              <a:t>First deployments in Canada and US in 2020s</a:t>
            </a:r>
          </a:p>
          <a:p>
            <a:pPr lvl="1"/>
            <a:r>
              <a:rPr lang="en-US" dirty="0"/>
              <a:t>Technology proven and demonstrated</a:t>
            </a:r>
          </a:p>
          <a:p>
            <a:r>
              <a:rPr lang="en-US" dirty="0"/>
              <a:t>Scalable</a:t>
            </a:r>
          </a:p>
          <a:p>
            <a:pPr lvl="1"/>
            <a:r>
              <a:rPr lang="en-US" dirty="0"/>
              <a:t>Modular design for factory production of modular components</a:t>
            </a:r>
          </a:p>
          <a:p>
            <a:pPr lvl="1"/>
            <a:r>
              <a:rPr lang="en-US" dirty="0"/>
              <a:t>Uses fuels and materials from current supply chain</a:t>
            </a:r>
          </a:p>
          <a:p>
            <a:pPr lvl="1"/>
            <a:r>
              <a:rPr lang="en-US" dirty="0"/>
              <a:t>Ordinarily financeable with much lower project risks</a:t>
            </a:r>
          </a:p>
          <a:p>
            <a:pPr lvl="2"/>
            <a:r>
              <a:rPr lang="en-US" dirty="0"/>
              <a:t>&lt;4 year construction time</a:t>
            </a:r>
          </a:p>
          <a:p>
            <a:r>
              <a:rPr lang="en-US" dirty="0"/>
              <a:t>Credible</a:t>
            </a:r>
          </a:p>
          <a:p>
            <a:pPr lvl="1"/>
            <a:r>
              <a:rPr lang="en-US" dirty="0"/>
              <a:t>Commenced regulatory actions </a:t>
            </a:r>
          </a:p>
          <a:p>
            <a:pPr lvl="1"/>
            <a:r>
              <a:rPr lang="en-US" dirty="0"/>
              <a:t>Secured Canadian and US government funding</a:t>
            </a:r>
          </a:p>
          <a:p>
            <a:pPr lvl="1"/>
            <a:r>
              <a:rPr lang="en-US" dirty="0"/>
              <a:t>Engaged with power utilities</a:t>
            </a:r>
          </a:p>
          <a:p>
            <a:pPr lvl="1"/>
            <a:endParaRPr lang="en-US" dirty="0"/>
          </a:p>
          <a:p>
            <a:endParaRPr lang="en-US" dirty="0"/>
          </a:p>
        </p:txBody>
      </p:sp>
      <p:sp>
        <p:nvSpPr>
          <p:cNvPr id="6" name="Content Placeholder 5"/>
          <p:cNvSpPr>
            <a:spLocks noGrp="1"/>
          </p:cNvSpPr>
          <p:nvPr>
            <p:ph type="body" sz="quarter" idx="16"/>
          </p:nvPr>
        </p:nvSpPr>
        <p:spPr/>
        <p:txBody>
          <a:bodyPr/>
          <a:lstStyle/>
          <a:p>
            <a:r>
              <a:rPr lang="is-IS" dirty="0"/>
              <a:t>We are </a:t>
            </a:r>
            <a:r>
              <a:rPr lang="en-US" dirty="0"/>
              <a:t>deploying IMSR® power plants at a time of escalating global market and policy need for clean and cost-competitive energy</a:t>
            </a:r>
          </a:p>
          <a:p>
            <a:endParaRPr lang="en-US" dirty="0"/>
          </a:p>
        </p:txBody>
      </p:sp>
    </p:spTree>
    <p:extLst>
      <p:ext uri="{BB962C8B-B14F-4D97-AF65-F5344CB8AC3E}">
        <p14:creationId xmlns:p14="http://schemas.microsoft.com/office/powerpoint/2010/main" val="33881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8320"/>
            <a:ext cx="8229600" cy="3306033"/>
          </a:xfrm>
          <a:noFill/>
        </p:spPr>
        <p:txBody>
          <a:bodyPr wrap="square" rtlCol="0">
            <a:spAutoFit/>
          </a:bodyPr>
          <a:lstStyle/>
          <a:p>
            <a:pPr algn="ctr"/>
            <a:endParaRPr lang="en-US" sz="1800" dirty="0"/>
          </a:p>
          <a:p>
            <a:pPr algn="ctr"/>
            <a:endParaRPr lang="en-US" sz="1800" b="0" dirty="0">
              <a:solidFill>
                <a:schemeClr val="tx1"/>
              </a:solidFill>
            </a:endParaRPr>
          </a:p>
          <a:p>
            <a:pPr algn="ctr">
              <a:lnSpc>
                <a:spcPts val="1600"/>
              </a:lnSpc>
              <a:spcBef>
                <a:spcPts val="0"/>
              </a:spcBef>
            </a:pPr>
            <a:r>
              <a:rPr lang="en-US" sz="1800" dirty="0">
                <a:solidFill>
                  <a:srgbClr val="007C8A"/>
                </a:solidFill>
              </a:rPr>
              <a:t>Terrestrial Energy USA Ltd</a:t>
            </a:r>
          </a:p>
          <a:p>
            <a:pPr algn="ctr"/>
            <a:endParaRPr lang="en-US" sz="1800" dirty="0">
              <a:solidFill>
                <a:srgbClr val="007C8A"/>
              </a:solidFill>
            </a:endParaRPr>
          </a:p>
          <a:p>
            <a:pPr algn="ctr">
              <a:lnSpc>
                <a:spcPts val="1100"/>
              </a:lnSpc>
            </a:pPr>
            <a:r>
              <a:rPr lang="en-US" sz="1600" b="0" dirty="0"/>
              <a:t>150 East 58th Street, Suite 2413</a:t>
            </a:r>
          </a:p>
          <a:p>
            <a:pPr algn="ctr">
              <a:lnSpc>
                <a:spcPts val="1100"/>
              </a:lnSpc>
            </a:pPr>
            <a:r>
              <a:rPr lang="en-US" sz="1600" b="0" dirty="0"/>
              <a:t>NY, New York, 10155</a:t>
            </a:r>
            <a:endParaRPr lang="en-US" sz="1600" b="0" dirty="0">
              <a:solidFill>
                <a:srgbClr val="1E282D"/>
              </a:solidFill>
            </a:endParaRPr>
          </a:p>
          <a:p>
            <a:pPr algn="ctr">
              <a:lnSpc>
                <a:spcPts val="1100"/>
              </a:lnSpc>
            </a:pPr>
            <a:r>
              <a:rPr lang="en-US" sz="1600" b="0" dirty="0">
                <a:solidFill>
                  <a:srgbClr val="1E282D"/>
                </a:solidFill>
              </a:rPr>
              <a:t>T:  </a:t>
            </a:r>
            <a:r>
              <a:rPr lang="is-IS" sz="1600" b="0" dirty="0"/>
              <a:t>+1 (646) 687-8212</a:t>
            </a:r>
          </a:p>
          <a:p>
            <a:pPr algn="ctr">
              <a:lnSpc>
                <a:spcPts val="1200"/>
              </a:lnSpc>
            </a:pPr>
            <a:r>
              <a:rPr lang="en-US" sz="1600" b="0" dirty="0">
                <a:solidFill>
                  <a:srgbClr val="1E282D"/>
                </a:solidFill>
              </a:rPr>
              <a:t>E</a:t>
            </a:r>
            <a:r>
              <a:rPr lang="en-US" sz="1600" b="0" dirty="0">
                <a:solidFill>
                  <a:srgbClr val="007C8A"/>
                </a:solidFill>
              </a:rPr>
              <a:t>:  </a:t>
            </a:r>
            <a:r>
              <a:rPr lang="hu-HU" sz="1600" b="0" dirty="0">
                <a:solidFill>
                  <a:srgbClr val="007C8A"/>
                </a:solidFill>
                <a:hlinkClick r:id="rId3"/>
              </a:rPr>
              <a:t>info@TerrestrialUSA.com</a:t>
            </a:r>
            <a:r>
              <a:rPr lang="en-US" sz="1600" b="0" dirty="0">
                <a:solidFill>
                  <a:srgbClr val="007C8A"/>
                </a:solidFill>
              </a:rPr>
              <a:t> </a:t>
            </a:r>
          </a:p>
          <a:p>
            <a:pPr algn="ctr">
              <a:lnSpc>
                <a:spcPts val="1200"/>
              </a:lnSpc>
            </a:pPr>
            <a:r>
              <a:rPr lang="en-US" sz="1600" b="0" dirty="0">
                <a:solidFill>
                  <a:srgbClr val="007C8A"/>
                </a:solidFill>
                <a:hlinkClick r:id="rId4"/>
              </a:rPr>
              <a:t>www.TerrestrialUSA.com</a:t>
            </a:r>
            <a:endParaRPr lang="en-US" sz="1600" b="0" dirty="0">
              <a:solidFill>
                <a:srgbClr val="007C8A"/>
              </a:solidFill>
            </a:endParaRPr>
          </a:p>
          <a:p>
            <a:pPr algn="ctr"/>
            <a:endParaRPr lang="en-US" sz="1400" dirty="0"/>
          </a:p>
        </p:txBody>
      </p:sp>
      <p:sp>
        <p:nvSpPr>
          <p:cNvPr id="5" name="Title 4">
            <a:extLst>
              <a:ext uri="{FF2B5EF4-FFF2-40B4-BE49-F238E27FC236}">
                <a16:creationId xmlns:a16="http://schemas.microsoft.com/office/drawing/2014/main" xmlns="" id="{BD610D14-8204-4B89-8A46-88340A362646}"/>
              </a:ext>
            </a:extLst>
          </p:cNvPr>
          <p:cNvSpPr>
            <a:spLocks noGrp="1"/>
          </p:cNvSpPr>
          <p:nvPr>
            <p:ph type="title"/>
          </p:nvPr>
        </p:nvSpPr>
        <p:spPr/>
        <p:txBody>
          <a:bodyPr/>
          <a:lstStyle/>
          <a:p>
            <a:r>
              <a:rPr lang="en-US" dirty="0"/>
              <a:t>Contact Details</a:t>
            </a:r>
          </a:p>
        </p:txBody>
      </p:sp>
    </p:spTree>
    <p:extLst>
      <p:ext uri="{BB962C8B-B14F-4D97-AF65-F5344CB8AC3E}">
        <p14:creationId xmlns:p14="http://schemas.microsoft.com/office/powerpoint/2010/main" val="1852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850604" y="856145"/>
          <a:ext cx="7081283" cy="2708154"/>
        </p:xfrm>
        <a:graphic>
          <a:graphicData uri="http://schemas.openxmlformats.org/drawingml/2006/table">
            <a:tbl>
              <a:tblPr firstRow="1" firstCol="1" bandRow="1">
                <a:tableStyleId>{3B4B98B0-60AC-42C2-AFA5-B58CD77FA1E5}</a:tableStyleId>
              </a:tblPr>
              <a:tblGrid>
                <a:gridCol w="2934124">
                  <a:extLst>
                    <a:ext uri="{9D8B030D-6E8A-4147-A177-3AD203B41FA5}">
                      <a16:colId xmlns:a16="http://schemas.microsoft.com/office/drawing/2014/main" xmlns="" val="20000"/>
                    </a:ext>
                  </a:extLst>
                </a:gridCol>
                <a:gridCol w="4147159">
                  <a:extLst>
                    <a:ext uri="{9D8B030D-6E8A-4147-A177-3AD203B41FA5}">
                      <a16:colId xmlns:a16="http://schemas.microsoft.com/office/drawing/2014/main" xmlns="" val="20001"/>
                    </a:ext>
                  </a:extLst>
                </a:gridCol>
              </a:tblGrid>
              <a:tr h="312319">
                <a:tc>
                  <a:txBody>
                    <a:bodyPr/>
                    <a:lstStyle/>
                    <a:p>
                      <a:pPr algn="l"/>
                      <a:r>
                        <a:rPr lang="en-US" sz="1600" dirty="0"/>
                        <a:t>NAME</a:t>
                      </a:r>
                      <a:endParaRPr lang="en-US" sz="1600" dirty="0">
                        <a:solidFill>
                          <a:schemeClr val="bg1"/>
                        </a:solidFill>
                      </a:endParaRPr>
                    </a:p>
                  </a:txBody>
                  <a:tcPr anchor="ctr"/>
                </a:tc>
                <a:tc>
                  <a:txBody>
                    <a:bodyPr/>
                    <a:lstStyle/>
                    <a:p>
                      <a:pPr algn="ctr"/>
                      <a:r>
                        <a:rPr lang="en-US" sz="1800" dirty="0"/>
                        <a:t>TEUSA ROLE</a:t>
                      </a:r>
                      <a:endParaRPr lang="en-US" sz="1800" dirty="0">
                        <a:solidFill>
                          <a:schemeClr val="bg1"/>
                        </a:solidFill>
                      </a:endParaRPr>
                    </a:p>
                  </a:txBody>
                  <a:tcPr anchor="ctr"/>
                </a:tc>
                <a:extLst>
                  <a:ext uri="{0D108BD9-81ED-4DB2-BD59-A6C34878D82A}">
                    <a16:rowId xmlns:a16="http://schemas.microsoft.com/office/drawing/2014/main" xmlns="" val="10000"/>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Mr. Simon Irish</a:t>
                      </a:r>
                      <a:endParaRPr lang="en-US" sz="1600" b="1" dirty="0">
                        <a:solidFill>
                          <a:srgbClr val="1E282D"/>
                        </a:solidFill>
                      </a:endParaRPr>
                    </a:p>
                  </a:txBody>
                  <a:tcPr anchor="ctr"/>
                </a:tc>
                <a:tc>
                  <a:txBody>
                    <a:bodyPr/>
                    <a:lstStyle/>
                    <a:p>
                      <a:pPr algn="ctr"/>
                      <a:r>
                        <a:rPr lang="en-US" sz="1600" dirty="0"/>
                        <a:t>Director and Chief Executive Officer</a:t>
                      </a:r>
                      <a:endParaRPr lang="en-US" sz="1600" dirty="0">
                        <a:solidFill>
                          <a:srgbClr val="1E282D"/>
                        </a:solidFill>
                      </a:endParaRPr>
                    </a:p>
                  </a:txBody>
                  <a:tcPr anchor="ctr"/>
                </a:tc>
                <a:extLst>
                  <a:ext uri="{0D108BD9-81ED-4DB2-BD59-A6C34878D82A}">
                    <a16:rowId xmlns:a16="http://schemas.microsoft.com/office/drawing/2014/main" xmlns="" val="10001"/>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Dr. David Hill</a:t>
                      </a:r>
                      <a:endParaRPr lang="en-US" sz="1600" b="1" dirty="0">
                        <a:solidFill>
                          <a:srgbClr val="1E282D"/>
                        </a:solidFill>
                      </a:endParaRPr>
                    </a:p>
                  </a:txBody>
                  <a:tcPr anchor="ctr"/>
                </a:tc>
                <a:tc>
                  <a:txBody>
                    <a:bodyPr/>
                    <a:lstStyle/>
                    <a:p>
                      <a:pPr algn="ctr"/>
                      <a:r>
                        <a:rPr lang="en-US" sz="1600" dirty="0"/>
                        <a:t>Director and Chief Technology Officer</a:t>
                      </a:r>
                      <a:endParaRPr lang="en-US" sz="1600" dirty="0">
                        <a:solidFill>
                          <a:srgbClr val="1E282D"/>
                        </a:solidFill>
                      </a:endParaRPr>
                    </a:p>
                  </a:txBody>
                  <a:tcPr anchor="ctr"/>
                </a:tc>
                <a:extLst>
                  <a:ext uri="{0D108BD9-81ED-4DB2-BD59-A6C34878D82A}">
                    <a16:rowId xmlns:a16="http://schemas.microsoft.com/office/drawing/2014/main" xmlns="" val="10002"/>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Dr. Ray O. Johnson</a:t>
                      </a:r>
                      <a:endParaRPr lang="en-US" sz="1600" b="1" dirty="0">
                        <a:solidFill>
                          <a:srgbClr val="1E282D"/>
                        </a:solidFill>
                      </a:endParaRP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t>Director</a:t>
                      </a:r>
                      <a:endParaRPr lang="en-US" sz="1600" dirty="0">
                        <a:solidFill>
                          <a:srgbClr val="1E282D"/>
                        </a:solidFill>
                      </a:endParaRPr>
                    </a:p>
                  </a:txBody>
                  <a:tcPr anchor="ctr"/>
                </a:tc>
                <a:extLst>
                  <a:ext uri="{0D108BD9-81ED-4DB2-BD59-A6C34878D82A}">
                    <a16:rowId xmlns:a16="http://schemas.microsoft.com/office/drawing/2014/main" xmlns="" val="10003"/>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Mr. Robin Rickman</a:t>
                      </a:r>
                      <a:endParaRPr lang="en-US" sz="1600" b="1" dirty="0">
                        <a:solidFill>
                          <a:srgbClr val="1E282D"/>
                        </a:solidFill>
                      </a:endParaRP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t>VP Business Development</a:t>
                      </a:r>
                      <a:endParaRPr lang="en-US" sz="1600" dirty="0">
                        <a:solidFill>
                          <a:srgbClr val="1E282D"/>
                        </a:solidFill>
                      </a:endParaRPr>
                    </a:p>
                  </a:txBody>
                  <a:tcPr anchor="ctr"/>
                </a:tc>
                <a:extLst>
                  <a:ext uri="{0D108BD9-81ED-4DB2-BD59-A6C34878D82A}">
                    <a16:rowId xmlns:a16="http://schemas.microsoft.com/office/drawing/2014/main" xmlns="" val="10004"/>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Mr. John Kutsch</a:t>
                      </a:r>
                      <a:endParaRPr lang="en-US" sz="1600" b="1" dirty="0">
                        <a:solidFill>
                          <a:srgbClr val="1E282D"/>
                        </a:solidFill>
                      </a:endParaRP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t>VP Business Development</a:t>
                      </a:r>
                      <a:endParaRPr lang="en-US" sz="1600" dirty="0">
                        <a:solidFill>
                          <a:srgbClr val="1E282D"/>
                        </a:solidFill>
                      </a:endParaRPr>
                    </a:p>
                  </a:txBody>
                  <a:tcPr anchor="ctr"/>
                </a:tc>
                <a:extLst>
                  <a:ext uri="{0D108BD9-81ED-4DB2-BD59-A6C34878D82A}">
                    <a16:rowId xmlns:a16="http://schemas.microsoft.com/office/drawing/2014/main" xmlns="" val="10005"/>
                  </a:ext>
                </a:extLst>
              </a:tr>
              <a:tr h="39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Dr. David LeBlanc</a:t>
                      </a:r>
                      <a:endParaRPr lang="en-US" sz="1600" b="1" dirty="0">
                        <a:solidFill>
                          <a:srgbClr val="1E282D"/>
                        </a:solidFill>
                      </a:endParaRPr>
                    </a:p>
                  </a:txBody>
                  <a:tcPr anchor="ctr"/>
                </a:tc>
                <a:tc>
                  <a:txBody>
                    <a:bodyPr/>
                    <a:lstStyle/>
                    <a:p>
                      <a:pPr algn="ctr"/>
                      <a:r>
                        <a:rPr lang="en-US" sz="1600" dirty="0"/>
                        <a:t>Technical Consultant to TEUSA</a:t>
                      </a:r>
                      <a:endParaRPr lang="en-US" sz="1600" dirty="0">
                        <a:solidFill>
                          <a:srgbClr val="1E282D"/>
                        </a:solidFill>
                      </a:endParaRPr>
                    </a:p>
                  </a:txBody>
                  <a:tcPr anchor="ctr"/>
                </a:tc>
                <a:extLst>
                  <a:ext uri="{0D108BD9-81ED-4DB2-BD59-A6C34878D82A}">
                    <a16:rowId xmlns:a16="http://schemas.microsoft.com/office/drawing/2014/main" xmlns="" val="10006"/>
                  </a:ext>
                </a:extLst>
              </a:tr>
            </a:tbl>
          </a:graphicData>
        </a:graphic>
      </p:graphicFrame>
      <p:sp>
        <p:nvSpPr>
          <p:cNvPr id="4" name="Rectangle 3"/>
          <p:cNvSpPr/>
          <p:nvPr/>
        </p:nvSpPr>
        <p:spPr>
          <a:xfrm>
            <a:off x="726203" y="3820695"/>
            <a:ext cx="6853238" cy="2462213"/>
          </a:xfrm>
          <a:prstGeom prst="rect">
            <a:avLst/>
          </a:prstGeom>
        </p:spPr>
        <p:txBody>
          <a:bodyPr wrap="square">
            <a:spAutoFit/>
          </a:bodyPr>
          <a:lstStyle/>
          <a:p>
            <a:r>
              <a:rPr lang="en-US" sz="1400" dirty="0">
                <a:solidFill>
                  <a:srgbClr val="2D3C41"/>
                </a:solidFill>
                <a:ea typeface="Times" panose="02020603050405020304" pitchFamily="18" charset="0"/>
              </a:rPr>
              <a:t>Extensive </a:t>
            </a:r>
            <a:r>
              <a:rPr lang="en-US" sz="1400" dirty="0">
                <a:solidFill>
                  <a:srgbClr val="1E282D"/>
                </a:solidFill>
                <a:ea typeface="Times" panose="02020603050405020304" pitchFamily="18" charset="0"/>
              </a:rPr>
              <a:t>breadth and depth in prior experience and capabilities with</a:t>
            </a:r>
            <a:r>
              <a:rPr lang="en-US" sz="1400" dirty="0">
                <a:solidFill>
                  <a:srgbClr val="1E282D"/>
                </a:solidFill>
              </a:rPr>
              <a:t> a variety of projects including new nuclear plants and nuclear facilities </a:t>
            </a:r>
            <a:r>
              <a:rPr lang="en-US" sz="1400" dirty="0">
                <a:solidFill>
                  <a:srgbClr val="1E282D"/>
                </a:solidFill>
                <a:ea typeface="Times" panose="02020603050405020304" pitchFamily="18" charset="0"/>
              </a:rPr>
              <a:t>underpinned with a long history of</a:t>
            </a:r>
            <a:r>
              <a:rPr lang="en-US" sz="1400" dirty="0">
                <a:solidFill>
                  <a:srgbClr val="1E282D"/>
                </a:solidFill>
              </a:rPr>
              <a:t>:</a:t>
            </a:r>
          </a:p>
          <a:p>
            <a:endParaRPr lang="en-US" sz="1200" dirty="0">
              <a:solidFill>
                <a:srgbClr val="1E282D"/>
              </a:solidFill>
            </a:endParaRP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New product development</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Systems engineering</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Component design</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Equipment manufacturing</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Nuclear construction</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Financial engineering</a:t>
            </a:r>
          </a:p>
          <a:p>
            <a:pPr marL="742950" lvl="1" indent="-285750">
              <a:buFont typeface="Arial" panose="020B0604020202020204" pitchFamily="34" charset="0"/>
              <a:buChar char="•"/>
            </a:pPr>
            <a:r>
              <a:rPr lang="en-US" sz="1600" b="1" i="1" dirty="0">
                <a:solidFill>
                  <a:srgbClr val="1E282D"/>
                </a:solidFill>
                <a:ea typeface="Times" panose="02020603050405020304" pitchFamily="18" charset="0"/>
              </a:rPr>
              <a:t>Project management</a:t>
            </a:r>
            <a:endParaRPr lang="en-US" sz="1600" b="1" i="1" dirty="0">
              <a:solidFill>
                <a:srgbClr val="1E282D"/>
              </a:solidFill>
            </a:endParaRPr>
          </a:p>
        </p:txBody>
      </p:sp>
      <p:sp>
        <p:nvSpPr>
          <p:cNvPr id="5" name="Title 4">
            <a:extLst>
              <a:ext uri="{FF2B5EF4-FFF2-40B4-BE49-F238E27FC236}">
                <a16:creationId xmlns:a16="http://schemas.microsoft.com/office/drawing/2014/main" xmlns="" id="{7209ABA0-946E-4340-8F4C-984B5064030A}"/>
              </a:ext>
            </a:extLst>
          </p:cNvPr>
          <p:cNvSpPr txBox="1">
            <a:spLocks/>
          </p:cNvSpPr>
          <p:nvPr/>
        </p:nvSpPr>
        <p:spPr>
          <a:xfrm>
            <a:off x="628650" y="338916"/>
            <a:ext cx="7886700" cy="62839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000" b="1" kern="1200" cap="all" spc="50" baseline="0">
                <a:solidFill>
                  <a:schemeClr val="tx1"/>
                </a:solidFill>
                <a:latin typeface="+mj-lt"/>
                <a:ea typeface="+mj-ea"/>
                <a:cs typeface="+mj-cs"/>
              </a:defRPr>
            </a:lvl1pPr>
          </a:lstStyle>
          <a:p>
            <a:r>
              <a:rPr lang="en-US" dirty="0"/>
              <a:t>TEUSA Core Team</a:t>
            </a:r>
          </a:p>
        </p:txBody>
      </p:sp>
    </p:spTree>
    <p:extLst>
      <p:ext uri="{BB962C8B-B14F-4D97-AF65-F5344CB8AC3E}">
        <p14:creationId xmlns:p14="http://schemas.microsoft.com/office/powerpoint/2010/main" val="381818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6"/>
          </p:nvPr>
        </p:nvSpPr>
        <p:spPr>
          <a:xfrm>
            <a:off x="631825" y="5744981"/>
            <a:ext cx="7883525" cy="374304"/>
          </a:xfrm>
        </p:spPr>
        <p:txBody>
          <a:bodyPr/>
          <a:lstStyle/>
          <a:p>
            <a:r>
              <a:rPr lang="en-US" dirty="0"/>
              <a:t>Terrestrial Energy’s key commercial claim: </a:t>
            </a:r>
          </a:p>
          <a:p>
            <a:endParaRPr lang="en-US" dirty="0"/>
          </a:p>
          <a:p>
            <a:r>
              <a:rPr lang="en-US" dirty="0"/>
              <a:t>IMSR® power plants are a low cost clean energy alternative to fossil fuel combustion and they can be deployed in the 2020s</a:t>
            </a:r>
          </a:p>
          <a:p>
            <a:endParaRPr lang="en-US" dirty="0"/>
          </a:p>
        </p:txBody>
      </p:sp>
      <p:sp>
        <p:nvSpPr>
          <p:cNvPr id="5" name="Title 4"/>
          <p:cNvSpPr>
            <a:spLocks noGrp="1"/>
          </p:cNvSpPr>
          <p:nvPr>
            <p:ph type="title"/>
          </p:nvPr>
        </p:nvSpPr>
        <p:spPr/>
        <p:txBody>
          <a:bodyPr/>
          <a:lstStyle/>
          <a:p>
            <a:r>
              <a:rPr lang="en-US" dirty="0"/>
              <a:t>the Integral Molten Salt Reactor – IMSR®</a:t>
            </a:r>
          </a:p>
        </p:txBody>
      </p:sp>
      <p:sp>
        <p:nvSpPr>
          <p:cNvPr id="6" name="Content Placeholder 5"/>
          <p:cNvSpPr>
            <a:spLocks noGrp="1"/>
          </p:cNvSpPr>
          <p:nvPr>
            <p:ph idx="19"/>
          </p:nvPr>
        </p:nvSpPr>
        <p:spPr>
          <a:xfrm>
            <a:off x="631825" y="990600"/>
            <a:ext cx="6226175" cy="4800600"/>
          </a:xfrm>
        </p:spPr>
        <p:txBody>
          <a:bodyPr/>
          <a:lstStyle/>
          <a:p>
            <a:r>
              <a:rPr lang="en-US" dirty="0"/>
              <a:t>An Advanced Reactor</a:t>
            </a:r>
          </a:p>
          <a:p>
            <a:pPr lvl="1"/>
            <a:r>
              <a:rPr lang="en-US" dirty="0"/>
              <a:t>Liquid-fueled reactor system - fundamentally different</a:t>
            </a:r>
          </a:p>
          <a:p>
            <a:r>
              <a:rPr lang="en-US" dirty="0"/>
              <a:t>Proven and demonstrated technology</a:t>
            </a:r>
          </a:p>
          <a:p>
            <a:pPr lvl="1"/>
            <a:r>
              <a:rPr lang="en-US" dirty="0"/>
              <a:t>Ran successfully for over 4 years at Oak Ridge National Laboratory</a:t>
            </a:r>
          </a:p>
          <a:p>
            <a:r>
              <a:rPr lang="en-US" dirty="0"/>
              <a:t>Canadian and US government support</a:t>
            </a:r>
          </a:p>
          <a:p>
            <a:pPr lvl="1"/>
            <a:r>
              <a:rPr lang="en-US" dirty="0"/>
              <a:t>First and only Advanced Reactor to reach the ‘invitation only’ second stage of US Department of Energy loan guarantee program ($1 Bn)</a:t>
            </a:r>
          </a:p>
          <a:p>
            <a:pPr lvl="1"/>
            <a:r>
              <a:rPr lang="en-US" dirty="0"/>
              <a:t>First Advanced Reactor awarded Canadian government grant (C$6 Mn) from Sustainable Development Technology Canada program</a:t>
            </a:r>
          </a:p>
          <a:p>
            <a:pPr lvl="1"/>
            <a:r>
              <a:rPr lang="en-US" dirty="0"/>
              <a:t>Two US government “Gateway for Accelerated Innovation in Nuclear” (GAIN)     grant awards ($500k) - US Department of Energy</a:t>
            </a:r>
          </a:p>
          <a:p>
            <a:r>
              <a:rPr lang="en-US" dirty="0"/>
              <a:t>Patents on IMSR® technology in nationalization phase and part of Company’s broader portfolio of IP rights</a:t>
            </a:r>
          </a:p>
          <a:p>
            <a:pPr lvl="1"/>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9400" y="1295400"/>
            <a:ext cx="2438400" cy="4064000"/>
          </a:xfrm>
          <a:prstGeom prst="rect">
            <a:avLst/>
          </a:prstGeom>
        </p:spPr>
      </p:pic>
    </p:spTree>
    <p:extLst>
      <p:ext uri="{BB962C8B-B14F-4D97-AF65-F5344CB8AC3E}">
        <p14:creationId xmlns:p14="http://schemas.microsoft.com/office/powerpoint/2010/main" val="22153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sers\crodenburg\AppData\Local\Microsoft\Windows\Temporary Internet Files\Content.IE5\NQO496PZ\VESSLE2_fine.jpg"/>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l="17518" t="4973" b="5948"/>
          <a:stretch/>
        </p:blipFill>
        <p:spPr bwMode="auto">
          <a:xfrm>
            <a:off x="774435" y="1127273"/>
            <a:ext cx="3431934" cy="5039637"/>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9405" y="1253263"/>
            <a:ext cx="3072499" cy="4893940"/>
          </a:xfrm>
          <a:prstGeom prst="rect">
            <a:avLst/>
          </a:prstGeom>
          <a:effectLst/>
        </p:spPr>
      </p:pic>
      <p:sp>
        <p:nvSpPr>
          <p:cNvPr id="2" name="Title 1"/>
          <p:cNvSpPr>
            <a:spLocks noGrp="1"/>
          </p:cNvSpPr>
          <p:nvPr>
            <p:ph type="title"/>
          </p:nvPr>
        </p:nvSpPr>
        <p:spPr/>
        <p:txBody>
          <a:bodyPr/>
          <a:lstStyle/>
          <a:p>
            <a:r>
              <a:rPr lang="en-US" dirty="0"/>
              <a:t>THE INTEGRAL MOLTEN SALT REACTOR (IMSR®)</a:t>
            </a:r>
          </a:p>
        </p:txBody>
      </p:sp>
      <p:sp>
        <p:nvSpPr>
          <p:cNvPr id="3" name="Content Placeholder 2"/>
          <p:cNvSpPr>
            <a:spLocks noGrp="1"/>
          </p:cNvSpPr>
          <p:nvPr>
            <p:ph sz="quarter" idx="19"/>
          </p:nvPr>
        </p:nvSpPr>
        <p:spPr>
          <a:xfrm>
            <a:off x="631826" y="2550726"/>
            <a:ext cx="3121852" cy="3392873"/>
          </a:xfrm>
        </p:spPr>
        <p:txBody>
          <a:bodyPr>
            <a:normAutofit fontScale="77500" lnSpcReduction="20000"/>
          </a:bodyPr>
          <a:lstStyle/>
          <a:p>
            <a:r>
              <a:rPr lang="en-US" dirty="0"/>
              <a:t>Key innovation is the integration of primary reactor components</a:t>
            </a:r>
          </a:p>
          <a:p>
            <a:pPr lvl="1"/>
            <a:r>
              <a:rPr lang="en-US" dirty="0"/>
              <a:t>Reactor core</a:t>
            </a:r>
          </a:p>
          <a:p>
            <a:pPr lvl="1"/>
            <a:r>
              <a:rPr lang="en-US" dirty="0"/>
              <a:t>Primary heat exchanger</a:t>
            </a:r>
          </a:p>
          <a:p>
            <a:pPr lvl="1"/>
            <a:r>
              <a:rPr lang="en-US" dirty="0"/>
              <a:t>Pumps</a:t>
            </a:r>
          </a:p>
          <a:p>
            <a:r>
              <a:rPr lang="en-US" dirty="0"/>
              <a:t>..into a sealed reactor vessel within a compact and replaceable unit</a:t>
            </a:r>
          </a:p>
          <a:p>
            <a:pPr lvl="1"/>
            <a:r>
              <a:rPr lang="en-US" dirty="0"/>
              <a:t>For a 7-year operational life </a:t>
            </a:r>
          </a:p>
          <a:p>
            <a:r>
              <a:rPr lang="en-US" dirty="0"/>
              <a:t>This integral design promises high industrial value through</a:t>
            </a:r>
          </a:p>
          <a:p>
            <a:pPr lvl="1"/>
            <a:r>
              <a:rPr lang="en-US" dirty="0"/>
              <a:t>Inherent safety</a:t>
            </a:r>
          </a:p>
          <a:p>
            <a:pPr lvl="1"/>
            <a:r>
              <a:rPr lang="en-US" dirty="0"/>
              <a:t>Operational simplicity</a:t>
            </a:r>
          </a:p>
          <a:p>
            <a:pPr lvl="1"/>
            <a:r>
              <a:rPr lang="en-US" dirty="0"/>
              <a:t>High capital recovery</a:t>
            </a:r>
          </a:p>
          <a:p>
            <a:r>
              <a:rPr lang="en-US" dirty="0"/>
              <a:t>Patent applications filed</a:t>
            </a:r>
          </a:p>
        </p:txBody>
      </p:sp>
      <p:sp>
        <p:nvSpPr>
          <p:cNvPr id="15" name="Up Arrow 14"/>
          <p:cNvSpPr/>
          <p:nvPr/>
        </p:nvSpPr>
        <p:spPr>
          <a:xfrm>
            <a:off x="5155911" y="2833301"/>
            <a:ext cx="183759" cy="1138333"/>
          </a:xfrm>
          <a:prstGeom prst="up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282D"/>
              </a:solidFill>
              <a:effectLst/>
              <a:uLnTx/>
              <a:uFillTx/>
              <a:latin typeface="Calibri"/>
              <a:ea typeface="+mn-ea"/>
              <a:cs typeface="+mn-cs"/>
            </a:endParaRPr>
          </a:p>
        </p:txBody>
      </p:sp>
      <p:sp>
        <p:nvSpPr>
          <p:cNvPr id="19" name="Rectangle 18"/>
          <p:cNvSpPr/>
          <p:nvPr/>
        </p:nvSpPr>
        <p:spPr>
          <a:xfrm>
            <a:off x="6864981" y="5031070"/>
            <a:ext cx="1972353" cy="512176"/>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dirty="0">
                <a:ln>
                  <a:noFill/>
                </a:ln>
                <a:solidFill>
                  <a:srgbClr val="1E282D"/>
                </a:solidFill>
                <a:effectLst/>
                <a:uLnTx/>
                <a:uFillTx/>
                <a:latin typeface="Calibri"/>
                <a:ea typeface="+mn-ea"/>
                <a:cs typeface="+mn-cs"/>
              </a:rPr>
              <a:t>Guard Vessel and Containment</a:t>
            </a:r>
          </a:p>
        </p:txBody>
      </p:sp>
      <p:sp>
        <p:nvSpPr>
          <p:cNvPr id="22" name="Rectangle 21"/>
          <p:cNvSpPr/>
          <p:nvPr/>
        </p:nvSpPr>
        <p:spPr>
          <a:xfrm>
            <a:off x="6854178" y="2863633"/>
            <a:ext cx="1972353" cy="317889"/>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 normalizeH="0" baseline="0" noProof="0" dirty="0">
                <a:ln>
                  <a:noFill/>
                </a:ln>
                <a:solidFill>
                  <a:srgbClr val="1E282D"/>
                </a:solidFill>
                <a:effectLst/>
                <a:uLnTx/>
                <a:uFillTx/>
                <a:latin typeface="Calibri"/>
                <a:ea typeface="+mn-ea"/>
                <a:cs typeface="+mn-cs"/>
              </a:rPr>
              <a:t>Primary Heat Exchanger</a:t>
            </a:r>
          </a:p>
        </p:txBody>
      </p:sp>
      <p:sp>
        <p:nvSpPr>
          <p:cNvPr id="23" name="Rectangle 22"/>
          <p:cNvSpPr/>
          <p:nvPr/>
        </p:nvSpPr>
        <p:spPr>
          <a:xfrm>
            <a:off x="6854179" y="3360651"/>
            <a:ext cx="1972353" cy="317889"/>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dirty="0">
                <a:ln>
                  <a:noFill/>
                </a:ln>
                <a:solidFill>
                  <a:srgbClr val="1E282D"/>
                </a:solidFill>
                <a:effectLst/>
                <a:uLnTx/>
                <a:uFillTx/>
                <a:latin typeface="Calibri"/>
                <a:ea typeface="+mn-ea"/>
                <a:cs typeface="+mn-cs"/>
              </a:rPr>
              <a:t>Flow of salt</a:t>
            </a:r>
          </a:p>
        </p:txBody>
      </p:sp>
      <p:sp>
        <p:nvSpPr>
          <p:cNvPr id="25" name="Rectangle 24"/>
          <p:cNvSpPr/>
          <p:nvPr/>
        </p:nvSpPr>
        <p:spPr>
          <a:xfrm>
            <a:off x="6854179" y="3957814"/>
            <a:ext cx="1972353" cy="317889"/>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dirty="0">
                <a:ln>
                  <a:noFill/>
                </a:ln>
                <a:solidFill>
                  <a:srgbClr val="1E282D"/>
                </a:solidFill>
                <a:effectLst/>
                <a:uLnTx/>
                <a:uFillTx/>
                <a:latin typeface="Calibri"/>
                <a:ea typeface="+mn-ea"/>
                <a:cs typeface="+mn-cs"/>
              </a:rPr>
              <a:t>Graphite Moderator</a:t>
            </a:r>
          </a:p>
        </p:txBody>
      </p:sp>
      <p:sp>
        <p:nvSpPr>
          <p:cNvPr id="26" name="Rectangle 25"/>
          <p:cNvSpPr/>
          <p:nvPr/>
        </p:nvSpPr>
        <p:spPr>
          <a:xfrm>
            <a:off x="6854179" y="4617931"/>
            <a:ext cx="1972353" cy="317889"/>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dirty="0">
                <a:ln>
                  <a:noFill/>
                </a:ln>
                <a:solidFill>
                  <a:srgbClr val="1E282D"/>
                </a:solidFill>
                <a:effectLst/>
                <a:uLnTx/>
                <a:uFillTx/>
                <a:latin typeface="Calibri"/>
                <a:ea typeface="+mn-ea"/>
                <a:cs typeface="+mn-cs"/>
              </a:rPr>
              <a:t>400 </a:t>
            </a:r>
            <a:r>
              <a:rPr kumimoji="0" lang="en-US" sz="1400" b="0" i="0" u="none" strike="noStrike" kern="1200" cap="none" spc="50" normalizeH="0" baseline="0" noProof="0" dirty="0" err="1">
                <a:ln>
                  <a:noFill/>
                </a:ln>
                <a:solidFill>
                  <a:srgbClr val="1E282D"/>
                </a:solidFill>
                <a:effectLst/>
                <a:uLnTx/>
                <a:uFillTx/>
                <a:latin typeface="Calibri"/>
                <a:ea typeface="+mn-ea"/>
                <a:cs typeface="+mn-cs"/>
              </a:rPr>
              <a:t>MWth</a:t>
            </a:r>
            <a:r>
              <a:rPr kumimoji="0" lang="en-US" sz="1400" b="0" i="0" u="none" strike="noStrike" kern="1200" cap="none" spc="50" normalizeH="0" baseline="0" noProof="0" dirty="0">
                <a:ln>
                  <a:noFill/>
                </a:ln>
                <a:solidFill>
                  <a:srgbClr val="1E282D"/>
                </a:solidFill>
                <a:effectLst/>
                <a:uLnTx/>
                <a:uFillTx/>
                <a:latin typeface="Calibri"/>
                <a:ea typeface="+mn-ea"/>
                <a:cs typeface="+mn-cs"/>
              </a:rPr>
              <a:t> Core-unit </a:t>
            </a:r>
          </a:p>
        </p:txBody>
      </p:sp>
      <p:sp>
        <p:nvSpPr>
          <p:cNvPr id="27" name="Rectangle 26"/>
          <p:cNvSpPr/>
          <p:nvPr/>
        </p:nvSpPr>
        <p:spPr>
          <a:xfrm>
            <a:off x="6874920" y="5691186"/>
            <a:ext cx="1972353" cy="317889"/>
          </a:xfrm>
          <a:prstGeom prst="rect">
            <a:avLst/>
          </a:prstGeom>
          <a:ln w="19050">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dirty="0">
                <a:ln>
                  <a:noFill/>
                </a:ln>
                <a:solidFill>
                  <a:srgbClr val="1E282D"/>
                </a:solidFill>
                <a:effectLst/>
                <a:uLnTx/>
                <a:uFillTx/>
                <a:latin typeface="Calibri"/>
                <a:ea typeface="+mn-ea"/>
                <a:cs typeface="+mn-cs"/>
              </a:rPr>
              <a:t>Operating Silo</a:t>
            </a:r>
          </a:p>
        </p:txBody>
      </p:sp>
      <p:sp>
        <p:nvSpPr>
          <p:cNvPr id="29" name="Rectangle 28"/>
          <p:cNvSpPr/>
          <p:nvPr/>
        </p:nvSpPr>
        <p:spPr>
          <a:xfrm>
            <a:off x="6854178" y="1441969"/>
            <a:ext cx="1972353" cy="722014"/>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0" normalizeH="0" baseline="0" noProof="0" dirty="0">
                <a:ln>
                  <a:noFill/>
                </a:ln>
                <a:solidFill>
                  <a:srgbClr val="1E282D"/>
                </a:solidFill>
                <a:effectLst/>
                <a:uLnTx/>
                <a:uFillTx/>
                <a:latin typeface="Calibri"/>
                <a:ea typeface="+mn-ea"/>
                <a:cs typeface="+mn-cs"/>
              </a:rPr>
              <a:t>IMSR® Core-unit in Containment and Silo</a:t>
            </a:r>
          </a:p>
        </p:txBody>
      </p:sp>
      <p:sp>
        <p:nvSpPr>
          <p:cNvPr id="5" name="TextBox 4"/>
          <p:cNvSpPr txBox="1"/>
          <p:nvPr/>
        </p:nvSpPr>
        <p:spPr>
          <a:xfrm>
            <a:off x="544448" y="1529033"/>
            <a:ext cx="1307567" cy="646331"/>
          </a:xfrm>
          <a:prstGeom prst="rect">
            <a:avLst/>
          </a:prstGeom>
          <a:solidFill>
            <a:schemeClr val="bg1"/>
          </a:solidFill>
          <a:ln w="190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1E282D"/>
                </a:solidFill>
                <a:effectLst/>
                <a:uLnTx/>
                <a:uFillTx/>
                <a:latin typeface="Calibri"/>
                <a:ea typeface="+mn-ea"/>
                <a:cs typeface="+mn-cs"/>
              </a:rPr>
              <a:t>IMSR® size: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82D"/>
                </a:solidFill>
                <a:effectLst/>
                <a:uLnTx/>
                <a:uFillTx/>
                <a:latin typeface="Calibri"/>
                <a:ea typeface="+mn-ea"/>
                <a:cs typeface="+mn-cs"/>
              </a:rPr>
              <a:t>3.6 m x 8 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82D"/>
                </a:solidFill>
                <a:effectLst/>
                <a:uLnTx/>
                <a:uFillTx/>
                <a:latin typeface="Calibri"/>
                <a:ea typeface="+mn-ea"/>
                <a:cs typeface="+mn-cs"/>
              </a:rPr>
              <a:t>(12 </a:t>
            </a:r>
            <a:r>
              <a:rPr kumimoji="0" lang="en-US" sz="1200" b="0" i="0" u="none" strike="noStrike" kern="1200" cap="none" spc="0" normalizeH="0" baseline="0" noProof="0" dirty="0" err="1">
                <a:ln>
                  <a:noFill/>
                </a:ln>
                <a:solidFill>
                  <a:srgbClr val="1E282D"/>
                </a:solidFill>
                <a:effectLst/>
                <a:uLnTx/>
                <a:uFillTx/>
                <a:latin typeface="Calibri"/>
                <a:ea typeface="+mn-ea"/>
                <a:cs typeface="+mn-cs"/>
              </a:rPr>
              <a:t>ft</a:t>
            </a:r>
            <a:r>
              <a:rPr kumimoji="0" lang="en-US" sz="1200" b="0" i="0" u="none" strike="noStrike" kern="1200" cap="none" spc="0" normalizeH="0" baseline="0" noProof="0" dirty="0">
                <a:ln>
                  <a:noFill/>
                </a:ln>
                <a:solidFill>
                  <a:srgbClr val="1E282D"/>
                </a:solidFill>
                <a:effectLst/>
                <a:uLnTx/>
                <a:uFillTx/>
                <a:latin typeface="Calibri"/>
                <a:ea typeface="+mn-ea"/>
                <a:cs typeface="+mn-cs"/>
              </a:rPr>
              <a:t> x 26.7 </a:t>
            </a:r>
            <a:r>
              <a:rPr kumimoji="0" lang="en-US" sz="1200" b="0" i="0" u="none" strike="noStrike" kern="1200" cap="none" spc="0" normalizeH="0" baseline="0" noProof="0" dirty="0" err="1">
                <a:ln>
                  <a:noFill/>
                </a:ln>
                <a:solidFill>
                  <a:srgbClr val="1E282D"/>
                </a:solidFill>
                <a:effectLst/>
                <a:uLnTx/>
                <a:uFillTx/>
                <a:latin typeface="Calibri"/>
                <a:ea typeface="+mn-ea"/>
                <a:cs typeface="+mn-cs"/>
              </a:rPr>
              <a:t>ft</a:t>
            </a:r>
            <a:r>
              <a:rPr kumimoji="0" lang="en-US" sz="1200" b="0" i="0" u="none" strike="noStrike" kern="1200" cap="none" spc="0" normalizeH="0" baseline="0" noProof="0" dirty="0">
                <a:ln>
                  <a:noFill/>
                </a:ln>
                <a:solidFill>
                  <a:srgbClr val="1E282D"/>
                </a:solidFill>
                <a:effectLst/>
                <a:uLnTx/>
                <a:uFillTx/>
                <a:latin typeface="Calibri"/>
                <a:ea typeface="+mn-ea"/>
                <a:cs typeface="+mn-cs"/>
              </a:rPr>
              <a:t>)</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9445" y="1198243"/>
            <a:ext cx="2812931" cy="5069573"/>
          </a:xfrm>
          <a:prstGeom prst="rect">
            <a:avLst/>
          </a:prstGeom>
        </p:spPr>
      </p:pic>
      <p:cxnSp>
        <p:nvCxnSpPr>
          <p:cNvPr id="30" name="Straight Arrow Connector 29"/>
          <p:cNvCxnSpPr/>
          <p:nvPr/>
        </p:nvCxnSpPr>
        <p:spPr>
          <a:xfrm flipH="1" flipV="1">
            <a:off x="5602224" y="3007392"/>
            <a:ext cx="1241962" cy="3336"/>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11282" y="3525051"/>
            <a:ext cx="1545943" cy="20451"/>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70169" y="4116759"/>
            <a:ext cx="1485900" cy="5213"/>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15000" y="4776875"/>
            <a:ext cx="1144138" cy="2272"/>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91200" y="5299737"/>
            <a:ext cx="1062981" cy="8544"/>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237609" y="5850130"/>
            <a:ext cx="637837" cy="7707"/>
          </a:xfrm>
          <a:prstGeom prst="straightConnector1">
            <a:avLst/>
          </a:prstGeom>
          <a:ln w="31750">
            <a:solidFill>
              <a:srgbClr val="9DCC4C"/>
            </a:solidFill>
            <a:tailEnd type="triangle"/>
          </a:ln>
        </p:spPr>
        <p:style>
          <a:lnRef idx="1">
            <a:schemeClr val="accent1"/>
          </a:lnRef>
          <a:fillRef idx="0">
            <a:schemeClr val="accent1"/>
          </a:fillRef>
          <a:effectRef idx="0">
            <a:schemeClr val="accent1"/>
          </a:effectRef>
          <a:fontRef idx="minor">
            <a:schemeClr val="tx1"/>
          </a:fontRef>
        </p:style>
      </p:cxnSp>
      <p:sp>
        <p:nvSpPr>
          <p:cNvPr id="34" name="Up Arrow 33"/>
          <p:cNvSpPr/>
          <p:nvPr/>
        </p:nvSpPr>
        <p:spPr>
          <a:xfrm flipH="1">
            <a:off x="5081243" y="2971800"/>
            <a:ext cx="176557" cy="1138333"/>
          </a:xfrm>
          <a:prstGeom prst="up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282D"/>
              </a:solidFill>
              <a:effectLst/>
              <a:uLnTx/>
              <a:uFillTx/>
              <a:latin typeface="Calibri"/>
              <a:ea typeface="+mn-ea"/>
              <a:cs typeface="+mn-cs"/>
            </a:endParaRPr>
          </a:p>
        </p:txBody>
      </p:sp>
      <p:sp>
        <p:nvSpPr>
          <p:cNvPr id="28" name="Shape 27"/>
          <p:cNvSpPr/>
          <p:nvPr/>
        </p:nvSpPr>
        <p:spPr>
          <a:xfrm rot="1334443" flipV="1">
            <a:off x="2316293" y="2261408"/>
            <a:ext cx="2262439" cy="438259"/>
          </a:xfrm>
          <a:prstGeom prst="swooshArrow">
            <a:avLst>
              <a:gd name="adj1" fmla="val 29047"/>
              <a:gd name="adj2" fmla="val 25000"/>
            </a:avLst>
          </a:prstGeom>
          <a:solidFill>
            <a:srgbClr val="9DCC4D"/>
          </a:solidFill>
          <a:ln w="19050">
            <a:no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282D"/>
              </a:solidFill>
              <a:effectLst/>
              <a:uLnTx/>
              <a:uFillTx/>
              <a:latin typeface="Calibri"/>
              <a:ea typeface="+mn-ea"/>
              <a:cs typeface="+mn-cs"/>
            </a:endParaRPr>
          </a:p>
        </p:txBody>
      </p:sp>
      <p:pic>
        <p:nvPicPr>
          <p:cNvPr id="31" name="Picture 30"/>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1679494" y="1011322"/>
            <a:ext cx="859423" cy="1432373"/>
          </a:xfrm>
          <a:prstGeom prst="rect">
            <a:avLst/>
          </a:prstGeom>
          <a:effectLst>
            <a:softEdge rad="25400"/>
          </a:effectLst>
        </p:spPr>
      </p:pic>
    </p:spTree>
    <p:extLst>
      <p:ext uri="{BB962C8B-B14F-4D97-AF65-F5344CB8AC3E}">
        <p14:creationId xmlns:p14="http://schemas.microsoft.com/office/powerpoint/2010/main" val="3265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xmlns="" id="{352D85D9-491C-4BEA-A835-07EF8B982AD1}"/>
              </a:ext>
            </a:extLst>
          </p:cNvPr>
          <p:cNvSpPr>
            <a:spLocks noGrp="1"/>
          </p:cNvSpPr>
          <p:nvPr>
            <p:ph type="title"/>
          </p:nvPr>
        </p:nvSpPr>
        <p:spPr/>
        <p:txBody>
          <a:bodyPr/>
          <a:lstStyle/>
          <a:p>
            <a:r>
              <a:rPr lang="en-US" dirty="0"/>
              <a:t>IMSR400 Plant Parameter summary</a:t>
            </a:r>
          </a:p>
        </p:txBody>
      </p:sp>
      <p:graphicFrame>
        <p:nvGraphicFramePr>
          <p:cNvPr id="10" name="Object 9">
            <a:extLst>
              <a:ext uri="{FF2B5EF4-FFF2-40B4-BE49-F238E27FC236}">
                <a16:creationId xmlns:a16="http://schemas.microsoft.com/office/drawing/2014/main" xmlns="" id="{BBEE9687-0E03-498C-BF9D-D635AB3F9FB6}"/>
              </a:ext>
            </a:extLst>
          </p:cNvPr>
          <p:cNvGraphicFramePr>
            <a:graphicFrameLocks noChangeAspect="1"/>
          </p:cNvGraphicFramePr>
          <p:nvPr>
            <p:extLst/>
          </p:nvPr>
        </p:nvGraphicFramePr>
        <p:xfrm>
          <a:off x="1119188" y="914400"/>
          <a:ext cx="6884987" cy="5391150"/>
        </p:xfrm>
        <a:graphic>
          <a:graphicData uri="http://schemas.openxmlformats.org/presentationml/2006/ole">
            <mc:AlternateContent xmlns:mc="http://schemas.openxmlformats.org/markup-compatibility/2006">
              <mc:Choice xmlns:v="urn:schemas-microsoft-com:vml" Requires="v">
                <p:oleObj spid="_x0000_s3079" name="Document" r:id="rId3" imgW="5942845" imgH="4664313" progId="Word.Document.12">
                  <p:embed/>
                </p:oleObj>
              </mc:Choice>
              <mc:Fallback>
                <p:oleObj name="Document" r:id="rId3" imgW="5942845" imgH="4664313" progId="Word.Document.12">
                  <p:embed/>
                  <p:pic>
                    <p:nvPicPr>
                      <p:cNvPr id="10" name="Object 9">
                        <a:extLst>
                          <a:ext uri="{FF2B5EF4-FFF2-40B4-BE49-F238E27FC236}">
                            <a16:creationId xmlns:a16="http://schemas.microsoft.com/office/drawing/2014/main" xmlns="" id="{BBEE9687-0E03-498C-BF9D-D635AB3F9FB6}"/>
                          </a:ext>
                        </a:extLst>
                      </p:cNvPr>
                      <p:cNvPicPr/>
                      <p:nvPr/>
                    </p:nvPicPr>
                    <p:blipFill>
                      <a:blip r:embed="rId4"/>
                      <a:stretch>
                        <a:fillRect/>
                      </a:stretch>
                    </p:blipFill>
                    <p:spPr>
                      <a:xfrm>
                        <a:off x="1119188" y="914400"/>
                        <a:ext cx="6884987" cy="5391150"/>
                      </a:xfrm>
                      <a:prstGeom prst="rect">
                        <a:avLst/>
                      </a:prstGeom>
                    </p:spPr>
                  </p:pic>
                </p:oleObj>
              </mc:Fallback>
            </mc:AlternateContent>
          </a:graphicData>
        </a:graphic>
      </p:graphicFrame>
    </p:spTree>
    <p:extLst>
      <p:ext uri="{BB962C8B-B14F-4D97-AF65-F5344CB8AC3E}">
        <p14:creationId xmlns:p14="http://schemas.microsoft.com/office/powerpoint/2010/main" val="12112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315581"/>
            <a:ext cx="7483308" cy="4466134"/>
          </a:xfrm>
          <a:prstGeom prst="rect">
            <a:avLst/>
          </a:prstGeom>
        </p:spPr>
      </p:pic>
      <p:sp>
        <p:nvSpPr>
          <p:cNvPr id="5" name="Title 4"/>
          <p:cNvSpPr>
            <a:spLocks noGrp="1"/>
          </p:cNvSpPr>
          <p:nvPr>
            <p:ph type="title"/>
          </p:nvPr>
        </p:nvSpPr>
        <p:spPr>
          <a:xfrm>
            <a:off x="630936" y="338328"/>
            <a:ext cx="8462564" cy="654882"/>
          </a:xfrm>
        </p:spPr>
        <p:txBody>
          <a:bodyPr>
            <a:noAutofit/>
          </a:bodyPr>
          <a:lstStyle/>
          <a:p>
            <a:r>
              <a:rPr lang="en-US" dirty="0">
                <a:solidFill>
                  <a:srgbClr val="1E282D"/>
                </a:solidFill>
              </a:rPr>
              <a:t>THE IMSR® CORE-UNIT is A </a:t>
            </a:r>
            <a:r>
              <a:rPr lang="en-US" sz="2000" dirty="0">
                <a:solidFill>
                  <a:srgbClr val="1E282D"/>
                </a:solidFill>
              </a:rPr>
              <a:t>SEALED AND REPLACEABLE REACTOR CORE </a:t>
            </a:r>
          </a:p>
        </p:txBody>
      </p:sp>
      <p:sp>
        <p:nvSpPr>
          <p:cNvPr id="9" name="Shape 8"/>
          <p:cNvSpPr/>
          <p:nvPr/>
        </p:nvSpPr>
        <p:spPr>
          <a:xfrm rot="756569" flipV="1">
            <a:off x="2529724" y="3717460"/>
            <a:ext cx="3304331" cy="503641"/>
          </a:xfrm>
          <a:prstGeom prst="swooshArrow">
            <a:avLst>
              <a:gd name="adj1" fmla="val 23112"/>
              <a:gd name="adj2" fmla="val 25000"/>
            </a:avLst>
          </a:prstGeom>
          <a:solidFill>
            <a:srgbClr val="9DCC4D"/>
          </a:solidFill>
          <a:ln w="19050">
            <a:no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50" normalizeH="0" baseline="0" noProof="0" dirty="0">
              <a:ln>
                <a:noFill/>
              </a:ln>
              <a:solidFill>
                <a:srgbClr val="1E282D"/>
              </a:solidFill>
              <a:effectLst/>
              <a:uLnTx/>
              <a:uFillTx/>
              <a:latin typeface="Calibri"/>
              <a:ea typeface="+mn-ea"/>
              <a:cs typeface="+mn-cs"/>
            </a:endParaRPr>
          </a:p>
        </p:txBody>
      </p:sp>
      <p:sp>
        <p:nvSpPr>
          <p:cNvPr id="12" name="Rectangular Callout 11"/>
          <p:cNvSpPr/>
          <p:nvPr/>
        </p:nvSpPr>
        <p:spPr>
          <a:xfrm>
            <a:off x="5109549" y="1456579"/>
            <a:ext cx="1206789" cy="563245"/>
          </a:xfrm>
          <a:prstGeom prst="wedgeRectCallout">
            <a:avLst>
              <a:gd name="adj1" fmla="val -56260"/>
              <a:gd name="adj2" fmla="val 345895"/>
            </a:avLst>
          </a:prstGeom>
          <a:solidFill>
            <a:schemeClr val="bg1"/>
          </a:solidFill>
          <a:ln w="6350">
            <a:solidFill>
              <a:srgbClr val="283C4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Operating silo B</a:t>
            </a:r>
          </a:p>
        </p:txBody>
      </p:sp>
      <p:sp>
        <p:nvSpPr>
          <p:cNvPr id="15" name="Rectangular Callout 14"/>
          <p:cNvSpPr/>
          <p:nvPr/>
        </p:nvSpPr>
        <p:spPr>
          <a:xfrm>
            <a:off x="7001522" y="2858306"/>
            <a:ext cx="1031241" cy="563245"/>
          </a:xfrm>
          <a:prstGeom prst="wedgeRectCallout">
            <a:avLst>
              <a:gd name="adj1" fmla="val -75551"/>
              <a:gd name="adj2" fmla="val 163627"/>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Storage silo #1</a:t>
            </a:r>
          </a:p>
        </p:txBody>
      </p:sp>
      <p:sp>
        <p:nvSpPr>
          <p:cNvPr id="16" name="Rectangular Callout 15"/>
          <p:cNvSpPr/>
          <p:nvPr/>
        </p:nvSpPr>
        <p:spPr>
          <a:xfrm>
            <a:off x="6670965" y="1469658"/>
            <a:ext cx="1349098" cy="563245"/>
          </a:xfrm>
          <a:prstGeom prst="wedgeRectCallout">
            <a:avLst>
              <a:gd name="adj1" fmla="val -104521"/>
              <a:gd name="adj2" fmla="val 379344"/>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1E282D"/>
                </a:solidFill>
                <a:effectLst/>
                <a:uLnTx/>
                <a:uFillTx/>
                <a:latin typeface="Calibri"/>
                <a:ea typeface="+mn-ea"/>
                <a:cs typeface="+mn-cs"/>
              </a:rPr>
              <a:t>Operating silo A</a:t>
            </a:r>
            <a:endParaRPr kumimoji="0" lang="en-US" sz="1800" b="0" i="0" u="none" strike="noStrike" kern="1200" cap="none" spc="50" normalizeH="0" baseline="0" noProof="0" dirty="0">
              <a:ln>
                <a:noFill/>
              </a:ln>
              <a:solidFill>
                <a:srgbClr val="1E282D"/>
              </a:solidFill>
              <a:effectLst/>
              <a:uLnTx/>
              <a:uFillTx/>
              <a:latin typeface="Calibri"/>
              <a:ea typeface="+mn-ea"/>
              <a:cs typeface="+mn-cs"/>
            </a:endParaRPr>
          </a:p>
        </p:txBody>
      </p:sp>
      <p:sp>
        <p:nvSpPr>
          <p:cNvPr id="17" name="Rectangular Callout 16"/>
          <p:cNvSpPr/>
          <p:nvPr/>
        </p:nvSpPr>
        <p:spPr>
          <a:xfrm>
            <a:off x="1288818" y="5060777"/>
            <a:ext cx="1301982" cy="563245"/>
          </a:xfrm>
          <a:prstGeom prst="wedgeRectCallout">
            <a:avLst>
              <a:gd name="adj1" fmla="val 197301"/>
              <a:gd name="adj2" fmla="val -118076"/>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Spent Fuel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vault</a:t>
            </a:r>
          </a:p>
        </p:txBody>
      </p:sp>
      <p:sp>
        <p:nvSpPr>
          <p:cNvPr id="18" name="Rectangular Callout 17"/>
          <p:cNvSpPr/>
          <p:nvPr/>
        </p:nvSpPr>
        <p:spPr>
          <a:xfrm>
            <a:off x="1212882" y="1450737"/>
            <a:ext cx="2111374" cy="711403"/>
          </a:xfrm>
          <a:prstGeom prst="wedgeRectCallout">
            <a:avLst>
              <a:gd name="adj1" fmla="val 68204"/>
              <a:gd name="adj2" fmla="val 177370"/>
            </a:avLst>
          </a:prstGeom>
          <a:solidFill>
            <a:schemeClr val="bg1"/>
          </a:solidFill>
          <a:ln w="6350">
            <a:solidFill>
              <a:srgbClr val="2D3C4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IRVACS </a:t>
            </a:r>
            <a:r>
              <a:rPr kumimoji="0" lang="en-US" sz="1200" b="0" i="0" u="none" strike="noStrike" kern="1200" cap="none" spc="50" normalizeH="0" baseline="0" noProof="0" dirty="0">
                <a:ln>
                  <a:noFill/>
                </a:ln>
                <a:solidFill>
                  <a:srgbClr val="1E282D"/>
                </a:solidFill>
                <a:effectLst/>
                <a:uLnTx/>
                <a:uFillTx/>
                <a:latin typeface="Calibri"/>
                <a:ea typeface="+mn-ea"/>
                <a:cs typeface="+mn-cs"/>
              </a:rPr>
              <a:t>(internal reactor vessel auxiliary cooling system)</a:t>
            </a:r>
            <a:endParaRPr kumimoji="0" lang="en-US" sz="1800" b="0" i="0" u="none" strike="noStrike" kern="1200" cap="none" spc="50" normalizeH="0" baseline="0" noProof="0" dirty="0">
              <a:ln>
                <a:noFill/>
              </a:ln>
              <a:solidFill>
                <a:srgbClr val="1E282D"/>
              </a:solidFill>
              <a:effectLst/>
              <a:uLnTx/>
              <a:uFillTx/>
              <a:latin typeface="Calibri"/>
              <a:ea typeface="+mn-ea"/>
              <a:cs typeface="+mn-cs"/>
            </a:endParaRPr>
          </a:p>
        </p:txBody>
      </p:sp>
      <p:sp>
        <p:nvSpPr>
          <p:cNvPr id="2" name="TextBox 1"/>
          <p:cNvSpPr txBox="1"/>
          <p:nvPr/>
        </p:nvSpPr>
        <p:spPr>
          <a:xfrm>
            <a:off x="1277704" y="5975050"/>
            <a:ext cx="6599703" cy="369332"/>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50" normalizeH="0" baseline="0" noProof="0" dirty="0">
                <a:ln>
                  <a:noFill/>
                </a:ln>
                <a:solidFill>
                  <a:srgbClr val="007B8A"/>
                </a:solidFill>
                <a:effectLst/>
                <a:uLnTx/>
                <a:uFillTx/>
                <a:latin typeface="Calibri"/>
                <a:ea typeface="+mn-ea"/>
                <a:cs typeface="+mn-cs"/>
              </a:rPr>
              <a:t>For simple and safe industrial operation</a:t>
            </a:r>
          </a:p>
        </p:txBody>
      </p:sp>
      <p:sp>
        <p:nvSpPr>
          <p:cNvPr id="13" name="Rectangular Callout 12"/>
          <p:cNvSpPr/>
          <p:nvPr/>
        </p:nvSpPr>
        <p:spPr>
          <a:xfrm>
            <a:off x="3701901" y="1456579"/>
            <a:ext cx="1031241" cy="563245"/>
          </a:xfrm>
          <a:prstGeom prst="wedgeRectCallout">
            <a:avLst>
              <a:gd name="adj1" fmla="val 26904"/>
              <a:gd name="adj2" fmla="val 328064"/>
            </a:avLst>
          </a:prstGeom>
          <a:solidFill>
            <a:schemeClr val="bg1"/>
          </a:solidFill>
          <a:ln w="6350">
            <a:solidFill>
              <a:srgbClr val="283C4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Storage silo #2</a:t>
            </a:r>
          </a:p>
        </p:txBody>
      </p:sp>
      <p:sp>
        <p:nvSpPr>
          <p:cNvPr id="14" name="Rectangular Callout 13"/>
          <p:cNvSpPr/>
          <p:nvPr/>
        </p:nvSpPr>
        <p:spPr>
          <a:xfrm>
            <a:off x="6670965" y="5084753"/>
            <a:ext cx="1031241" cy="563245"/>
          </a:xfrm>
          <a:prstGeom prst="wedgeRectCallout">
            <a:avLst>
              <a:gd name="adj1" fmla="val 3030"/>
              <a:gd name="adj2" fmla="val -220068"/>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srgbClr val="1E282D"/>
                </a:solidFill>
                <a:effectLst/>
                <a:uLnTx/>
                <a:uFillTx/>
                <a:latin typeface="Calibri"/>
                <a:ea typeface="+mn-ea"/>
                <a:cs typeface="+mn-cs"/>
              </a:rPr>
              <a:t>Storage silo #3</a:t>
            </a:r>
          </a:p>
        </p:txBody>
      </p:sp>
    </p:spTree>
    <p:extLst>
      <p:ext uri="{BB962C8B-B14F-4D97-AF65-F5344CB8AC3E}">
        <p14:creationId xmlns:p14="http://schemas.microsoft.com/office/powerpoint/2010/main" val="11513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28650" y="1219200"/>
            <a:ext cx="7883525" cy="4331607"/>
          </a:xfrm>
        </p:spPr>
      </p:pic>
      <p:sp>
        <p:nvSpPr>
          <p:cNvPr id="5" name="Content Placeholder 4"/>
          <p:cNvSpPr>
            <a:spLocks noGrp="1"/>
          </p:cNvSpPr>
          <p:nvPr>
            <p:ph type="body" sz="quarter" idx="16"/>
          </p:nvPr>
        </p:nvSpPr>
        <p:spPr/>
        <p:txBody>
          <a:bodyPr/>
          <a:lstStyle/>
          <a:p>
            <a:r>
              <a:rPr lang="en-US" dirty="0"/>
              <a:t>IMSR® Nuclear Island </a:t>
            </a:r>
            <a:r>
              <a:rPr lang="en-US"/>
              <a:t>produces 600 </a:t>
            </a:r>
            <a:r>
              <a:rPr lang="en-US" baseline="30000"/>
              <a:t>o</a:t>
            </a:r>
            <a:r>
              <a:rPr lang="en-US"/>
              <a:t>C</a:t>
            </a:r>
            <a:r>
              <a:rPr lang="en-US" dirty="0"/>
              <a:t> industrial heat. Balance-of-Plant can be a broad range of industrial applications – not just power provision</a:t>
            </a:r>
          </a:p>
          <a:p>
            <a:endParaRPr lang="en-US" dirty="0"/>
          </a:p>
        </p:txBody>
      </p:sp>
      <p:sp>
        <p:nvSpPr>
          <p:cNvPr id="2" name="Title 1"/>
          <p:cNvSpPr>
            <a:spLocks noGrp="1"/>
          </p:cNvSpPr>
          <p:nvPr>
            <p:ph type="title"/>
          </p:nvPr>
        </p:nvSpPr>
        <p:spPr/>
        <p:txBody>
          <a:bodyPr/>
          <a:lstStyle/>
          <a:p>
            <a:r>
              <a:rPr lang="en-US" dirty="0"/>
              <a:t>IMSR® PLANT CONSISTS OF NUCLEAR ISLAND &amp; BALANCE-OF-PLANT</a:t>
            </a:r>
          </a:p>
        </p:txBody>
      </p:sp>
      <p:sp>
        <p:nvSpPr>
          <p:cNvPr id="9" name="Shape 8"/>
          <p:cNvSpPr/>
          <p:nvPr/>
        </p:nvSpPr>
        <p:spPr>
          <a:xfrm rot="2004362" flipV="1">
            <a:off x="2283768" y="2989899"/>
            <a:ext cx="2053783" cy="360723"/>
          </a:xfrm>
          <a:prstGeom prst="swooshArrow">
            <a:avLst>
              <a:gd name="adj1" fmla="val 25000"/>
              <a:gd name="adj2" fmla="val 25000"/>
            </a:avLst>
          </a:prstGeom>
          <a:solidFill>
            <a:srgbClr val="9DCC4D"/>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ular Callout 10"/>
          <p:cNvSpPr/>
          <p:nvPr/>
        </p:nvSpPr>
        <p:spPr>
          <a:xfrm>
            <a:off x="4800600" y="1718046"/>
            <a:ext cx="2002700" cy="563245"/>
          </a:xfrm>
          <a:prstGeom prst="wedgeRectCallout">
            <a:avLst>
              <a:gd name="adj1" fmla="val 38044"/>
              <a:gd name="adj2" fmla="val 138376"/>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spc="50" dirty="0">
                <a:solidFill>
                  <a:srgbClr val="2D3C41"/>
                </a:solidFill>
              </a:rPr>
              <a:t>Balance-of-Plant</a:t>
            </a:r>
          </a:p>
        </p:txBody>
      </p:sp>
      <p:sp>
        <p:nvSpPr>
          <p:cNvPr id="12" name="Rectangular Callout 11"/>
          <p:cNvSpPr/>
          <p:nvPr/>
        </p:nvSpPr>
        <p:spPr>
          <a:xfrm>
            <a:off x="920958" y="4778734"/>
            <a:ext cx="2002700" cy="563245"/>
          </a:xfrm>
          <a:prstGeom prst="wedgeRectCallout">
            <a:avLst>
              <a:gd name="adj1" fmla="val 45542"/>
              <a:gd name="adj2" fmla="val -123637"/>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spc="50" dirty="0">
                <a:solidFill>
                  <a:srgbClr val="2D3C41"/>
                </a:solidFill>
              </a:rPr>
              <a:t>Nuclear Island</a:t>
            </a:r>
          </a:p>
        </p:txBody>
      </p:sp>
      <p:sp>
        <p:nvSpPr>
          <p:cNvPr id="3" name="TextBox 2"/>
          <p:cNvSpPr txBox="1"/>
          <p:nvPr/>
        </p:nvSpPr>
        <p:spPr>
          <a:xfrm>
            <a:off x="719430" y="1513094"/>
            <a:ext cx="1792276" cy="973150"/>
          </a:xfrm>
          <a:prstGeom prst="rect">
            <a:avLst/>
          </a:prstGeom>
          <a:solidFill>
            <a:schemeClr val="lt1"/>
          </a:solidFill>
          <a:ln w="9525">
            <a:solidFill>
              <a:srgbClr val="1E282D"/>
            </a:solidFill>
          </a:ln>
        </p:spPr>
        <p:txBody>
          <a:bodyPr wrap="square" rtlCol="0" anchor="ctr">
            <a:noAutofit/>
          </a:bodyPr>
          <a:lstStyle/>
          <a:p>
            <a:r>
              <a:rPr lang="en-US" sz="1600" spc="50" dirty="0">
                <a:solidFill>
                  <a:srgbClr val="2D3C41"/>
                </a:solidFill>
              </a:rPr>
              <a:t>IMSR® </a:t>
            </a:r>
          </a:p>
          <a:p>
            <a:r>
              <a:rPr lang="en-US" sz="1600" spc="50" dirty="0">
                <a:solidFill>
                  <a:srgbClr val="2D3C41"/>
                </a:solidFill>
              </a:rPr>
              <a:t>Core-unit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08" y="1619294"/>
            <a:ext cx="439892" cy="733153"/>
          </a:xfrm>
          <a:prstGeom prst="rect">
            <a:avLst/>
          </a:prstGeom>
        </p:spPr>
      </p:pic>
    </p:spTree>
    <p:extLst>
      <p:ext uri="{BB962C8B-B14F-4D97-AF65-F5344CB8AC3E}">
        <p14:creationId xmlns:p14="http://schemas.microsoft.com/office/powerpoint/2010/main" val="18076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IMSR® IS FOR INDUSTRIAL HEAT USE AND ELECTRIC POWER PROVISION</a:t>
            </a:r>
          </a:p>
        </p:txBody>
      </p:sp>
      <p:sp>
        <p:nvSpPr>
          <p:cNvPr id="11" name="Text Placeholder 10"/>
          <p:cNvSpPr>
            <a:spLocks noGrp="1"/>
          </p:cNvSpPr>
          <p:nvPr>
            <p:ph type="body" sz="quarter" idx="16"/>
          </p:nvPr>
        </p:nvSpPr>
        <p:spPr>
          <a:xfrm>
            <a:off x="631825" y="5777208"/>
            <a:ext cx="7883525" cy="575466"/>
          </a:xfrm>
        </p:spPr>
        <p:txBody>
          <a:bodyPr/>
          <a:lstStyle/>
          <a:p>
            <a:r>
              <a:rPr lang="en-US" dirty="0"/>
              <a:t>IMSR® Nuclear Island produces 600 </a:t>
            </a:r>
            <a:r>
              <a:rPr lang="en-US" baseline="30000" dirty="0" err="1"/>
              <a:t>o</a:t>
            </a:r>
            <a:r>
              <a:rPr lang="en-US" dirty="0" err="1"/>
              <a:t>C</a:t>
            </a:r>
            <a:r>
              <a:rPr lang="en-US" dirty="0"/>
              <a:t> industrial heat </a:t>
            </a:r>
          </a:p>
          <a:p>
            <a:endParaRPr lang="en-US" dirty="0"/>
          </a:p>
          <a:p>
            <a:r>
              <a:rPr lang="en-US" dirty="0"/>
              <a:t>Balance-of-Plant can be a broad range of industrial applications – not just power provision</a:t>
            </a:r>
          </a:p>
          <a:p>
            <a:endParaRPr lang="en-US" dirty="0"/>
          </a:p>
          <a:p>
            <a:endParaRPr lang="en-US" dirty="0"/>
          </a:p>
        </p:txBody>
      </p:sp>
      <p:pic>
        <p:nvPicPr>
          <p:cNvPr id="4" name="Content Placeholder 3"/>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tretch>
            <a:fillRect/>
          </a:stretch>
        </p:blipFill>
        <p:spPr>
          <a:xfrm>
            <a:off x="638175" y="1155498"/>
            <a:ext cx="7883525" cy="3940175"/>
          </a:xfrm>
        </p:spPr>
      </p:pic>
      <p:grpSp>
        <p:nvGrpSpPr>
          <p:cNvPr id="2" name="Group 1"/>
          <p:cNvGrpSpPr/>
          <p:nvPr/>
        </p:nvGrpSpPr>
        <p:grpSpPr>
          <a:xfrm>
            <a:off x="4806950" y="2579791"/>
            <a:ext cx="3562350" cy="984399"/>
            <a:chOff x="4819650" y="2665718"/>
            <a:chExt cx="3562350" cy="984399"/>
          </a:xfrm>
        </p:grpSpPr>
        <p:sp>
          <p:nvSpPr>
            <p:cNvPr id="13" name="Rectangular Callout 12"/>
            <p:cNvSpPr/>
            <p:nvPr/>
          </p:nvSpPr>
          <p:spPr>
            <a:xfrm>
              <a:off x="6159500" y="2665718"/>
              <a:ext cx="2209800" cy="383857"/>
            </a:xfrm>
            <a:prstGeom prst="wedgeRectCallout">
              <a:avLst>
                <a:gd name="adj1" fmla="val -67434"/>
                <a:gd name="adj2" fmla="val 14508"/>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2D3C41"/>
                  </a:solidFill>
                  <a:effectLst/>
                  <a:uLnTx/>
                  <a:uFillTx/>
                  <a:latin typeface="Calibri"/>
                  <a:ea typeface="+mn-ea"/>
                  <a:cs typeface="+mn-cs"/>
                </a:rPr>
                <a:t>Electric power to grid </a:t>
              </a:r>
            </a:p>
          </p:txBody>
        </p:sp>
        <p:sp>
          <p:nvSpPr>
            <p:cNvPr id="15" name="Rectangular Callout 14"/>
            <p:cNvSpPr/>
            <p:nvPr/>
          </p:nvSpPr>
          <p:spPr>
            <a:xfrm>
              <a:off x="4819650" y="3266260"/>
              <a:ext cx="3562350" cy="383857"/>
            </a:xfrm>
            <a:prstGeom prst="wedgeRectCallout">
              <a:avLst>
                <a:gd name="adj1" fmla="val -69657"/>
                <a:gd name="adj2" fmla="val -48353"/>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2D3C41"/>
                  </a:solidFill>
                  <a:effectLst/>
                  <a:uLnTx/>
                  <a:uFillTx/>
                  <a:latin typeface="Calibri"/>
                  <a:ea typeface="+mn-ea"/>
                  <a:cs typeface="+mn-cs"/>
                </a:rPr>
                <a:t>Thermal power to </a:t>
              </a:r>
              <a:r>
                <a:rPr kumimoji="0" lang="en-US" sz="1600" b="0" i="0" u="none" strike="noStrike" kern="1200" cap="none" spc="50" normalizeH="0" baseline="0" noProof="0">
                  <a:ln>
                    <a:noFill/>
                  </a:ln>
                  <a:solidFill>
                    <a:srgbClr val="2D3C41"/>
                  </a:solidFill>
                  <a:effectLst/>
                  <a:uLnTx/>
                  <a:uFillTx/>
                  <a:latin typeface="Calibri"/>
                  <a:ea typeface="+mn-ea"/>
                  <a:cs typeface="+mn-cs"/>
                </a:rPr>
                <a:t>industrial facilities </a:t>
              </a:r>
              <a:endParaRPr kumimoji="0" lang="en-US" sz="1600" b="0" i="0" u="none" strike="noStrike" kern="1200" cap="none" spc="50" normalizeH="0" baseline="0" noProof="0" dirty="0">
                <a:ln>
                  <a:noFill/>
                </a:ln>
                <a:solidFill>
                  <a:srgbClr val="2D3C41"/>
                </a:solidFill>
                <a:effectLst/>
                <a:uLnTx/>
                <a:uFillTx/>
                <a:latin typeface="Calibri"/>
                <a:ea typeface="+mn-ea"/>
                <a:cs typeface="+mn-cs"/>
              </a:endParaRPr>
            </a:p>
          </p:txBody>
        </p:sp>
      </p:grpSp>
      <p:sp>
        <p:nvSpPr>
          <p:cNvPr id="16" name="Rectangular Callout 15"/>
          <p:cNvSpPr/>
          <p:nvPr/>
        </p:nvSpPr>
        <p:spPr>
          <a:xfrm>
            <a:off x="1371600" y="1293512"/>
            <a:ext cx="2209800" cy="383857"/>
          </a:xfrm>
          <a:prstGeom prst="wedgeRectCallout">
            <a:avLst>
              <a:gd name="adj1" fmla="val 66292"/>
              <a:gd name="adj2" fmla="val 174285"/>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2D3C41"/>
                </a:solidFill>
                <a:effectLst/>
                <a:uLnTx/>
                <a:uFillTx/>
                <a:latin typeface="Calibri"/>
                <a:ea typeface="+mn-ea"/>
                <a:cs typeface="+mn-cs"/>
              </a:rPr>
              <a:t>Industrial plant</a:t>
            </a:r>
          </a:p>
        </p:txBody>
      </p:sp>
      <p:sp>
        <p:nvSpPr>
          <p:cNvPr id="17" name="Rectangular Callout 16"/>
          <p:cNvSpPr/>
          <p:nvPr/>
        </p:nvSpPr>
        <p:spPr>
          <a:xfrm>
            <a:off x="706012" y="1826208"/>
            <a:ext cx="2209800" cy="383857"/>
          </a:xfrm>
          <a:prstGeom prst="wedgeRectCallout">
            <a:avLst>
              <a:gd name="adj1" fmla="val 36014"/>
              <a:gd name="adj2" fmla="val 107469"/>
            </a:avLst>
          </a:prstGeom>
          <a:solidFill>
            <a:schemeClr val="bg1"/>
          </a:solidFill>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2D3C41"/>
                </a:solidFill>
                <a:effectLst/>
                <a:uLnTx/>
                <a:uFillTx/>
                <a:latin typeface="Calibri"/>
                <a:ea typeface="+mn-ea"/>
                <a:cs typeface="+mn-cs"/>
              </a:rPr>
              <a:t>Thermal storage</a:t>
            </a:r>
          </a:p>
        </p:txBody>
      </p:sp>
    </p:spTree>
    <p:extLst>
      <p:ext uri="{BB962C8B-B14F-4D97-AF65-F5344CB8AC3E}">
        <p14:creationId xmlns:p14="http://schemas.microsoft.com/office/powerpoint/2010/main" val="38085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879237" y="1114683"/>
            <a:ext cx="7473690" cy="4681000"/>
            <a:chOff x="894882" y="1114681"/>
            <a:chExt cx="7704834" cy="4825774"/>
          </a:xfrm>
        </p:grpSpPr>
        <p:grpSp>
          <p:nvGrpSpPr>
            <p:cNvPr id="3" name="Group 2"/>
            <p:cNvGrpSpPr/>
            <p:nvPr/>
          </p:nvGrpSpPr>
          <p:grpSpPr>
            <a:xfrm>
              <a:off x="894882" y="1114681"/>
              <a:ext cx="7570884" cy="4659782"/>
              <a:chOff x="981966" y="1325922"/>
              <a:chExt cx="7570884" cy="4659782"/>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09" y="1325922"/>
                <a:ext cx="7527341" cy="4659782"/>
              </a:xfrm>
              <a:prstGeom prst="rect">
                <a:avLst/>
              </a:prstGeom>
            </p:spPr>
          </p:pic>
          <p:sp>
            <p:nvSpPr>
              <p:cNvPr id="7" name="TextBox 6"/>
              <p:cNvSpPr txBox="1"/>
              <p:nvPr/>
            </p:nvSpPr>
            <p:spPr>
              <a:xfrm>
                <a:off x="981966" y="2009048"/>
                <a:ext cx="3149885" cy="3832175"/>
              </a:xfrm>
              <a:prstGeom prst="rect">
                <a:avLst/>
              </a:prstGeom>
              <a:noFill/>
              <a:ln w="47625">
                <a:solidFill>
                  <a:srgbClr val="696A6D"/>
                </a:solidFill>
              </a:ln>
            </p:spPr>
            <p:txBody>
              <a:bodyPr wrap="square" rtlCol="0">
                <a:noAutofit/>
              </a:bodyPr>
              <a:lstStyle/>
              <a:p>
                <a:endParaRPr lang="en-US" spc="50"/>
              </a:p>
            </p:txBody>
          </p:sp>
        </p:grpSp>
        <p:sp>
          <p:nvSpPr>
            <p:cNvPr id="8" name="Right Arrow 7"/>
            <p:cNvSpPr/>
            <p:nvPr/>
          </p:nvSpPr>
          <p:spPr>
            <a:xfrm>
              <a:off x="2981088" y="3097731"/>
              <a:ext cx="1865147" cy="767369"/>
            </a:xfrm>
            <a:prstGeom prst="rightArrow">
              <a:avLst/>
            </a:prstGeom>
            <a:solidFill>
              <a:srgbClr val="007B8A"/>
            </a:solidFill>
            <a:ln w="9525">
              <a:solidFill>
                <a:srgbClr val="007C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spc="50" dirty="0">
                  <a:solidFill>
                    <a:schemeClr val="bg1"/>
                  </a:solidFill>
                </a:rPr>
                <a:t>IMSR® Heat </a:t>
              </a:r>
            </a:p>
          </p:txBody>
        </p:sp>
        <p:sp>
          <p:nvSpPr>
            <p:cNvPr id="9" name="TextBox 8"/>
            <p:cNvSpPr txBox="1"/>
            <p:nvPr/>
          </p:nvSpPr>
          <p:spPr>
            <a:xfrm>
              <a:off x="4317426" y="5337594"/>
              <a:ext cx="4282290" cy="602861"/>
            </a:xfrm>
            <a:prstGeom prst="rect">
              <a:avLst/>
            </a:prstGeom>
            <a:noFill/>
            <a:ln>
              <a:noFill/>
            </a:ln>
          </p:spPr>
          <p:txBody>
            <a:bodyPr wrap="square" rtlCol="0">
              <a:spAutoFit/>
            </a:bodyPr>
            <a:lstStyle/>
            <a:p>
              <a:pPr algn="ctr"/>
              <a:r>
                <a:rPr lang="en-US" sz="1600" b="1" spc="50" dirty="0">
                  <a:solidFill>
                    <a:srgbClr val="2A3636"/>
                  </a:solidFill>
                </a:rPr>
                <a:t>Dispatchable, clean, convenient, cost-competitive IMSR® heat for industrial use</a:t>
              </a:r>
            </a:p>
          </p:txBody>
        </p:sp>
      </p:grpSp>
      <p:sp>
        <p:nvSpPr>
          <p:cNvPr id="2" name="Title 1"/>
          <p:cNvSpPr>
            <a:spLocks noGrp="1"/>
          </p:cNvSpPr>
          <p:nvPr>
            <p:ph type="title"/>
          </p:nvPr>
        </p:nvSpPr>
        <p:spPr/>
        <p:txBody>
          <a:bodyPr/>
          <a:lstStyle/>
          <a:p>
            <a:r>
              <a:rPr lang="en-US" dirty="0"/>
              <a:t>IMSR® IS FOR INDUSTRIAL HEAT USE AND ELECTRIC POWER PROVISION</a:t>
            </a:r>
          </a:p>
        </p:txBody>
      </p:sp>
      <p:sp>
        <p:nvSpPr>
          <p:cNvPr id="11" name="Content Placeholder 10"/>
          <p:cNvSpPr>
            <a:spLocks noGrp="1"/>
          </p:cNvSpPr>
          <p:nvPr>
            <p:ph idx="16"/>
          </p:nvPr>
        </p:nvSpPr>
        <p:spPr>
          <a:xfrm>
            <a:off x="631825" y="6022975"/>
            <a:ext cx="7883525" cy="373063"/>
          </a:xfrm>
        </p:spPr>
        <p:txBody>
          <a:bodyPr/>
          <a:lstStyle/>
          <a:p>
            <a:r>
              <a:rPr lang="en-US"/>
              <a:t>IMSR® heat can couple conveniently with industrial users</a:t>
            </a:r>
          </a:p>
          <a:p>
            <a:endParaRPr lang="en-US" dirty="0"/>
          </a:p>
        </p:txBody>
      </p:sp>
      <p:sp>
        <p:nvSpPr>
          <p:cNvPr id="4" name="TextBox 3"/>
          <p:cNvSpPr txBox="1"/>
          <p:nvPr/>
        </p:nvSpPr>
        <p:spPr>
          <a:xfrm>
            <a:off x="4712050" y="1041426"/>
            <a:ext cx="3640877" cy="259045"/>
          </a:xfrm>
          <a:prstGeom prst="rect">
            <a:avLst/>
          </a:prstGeom>
          <a:ln w="9525" cmpd="sng">
            <a:solidFill>
              <a:srgbClr val="1E282D"/>
            </a:solid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algn="ctr">
              <a:lnSpc>
                <a:spcPts val="1300"/>
              </a:lnSpc>
            </a:pPr>
            <a:r>
              <a:rPr lang="en-US" sz="1200" spc="50" dirty="0">
                <a:solidFill>
                  <a:srgbClr val="1E282D"/>
                </a:solidFill>
              </a:rPr>
              <a:t>Many non-nuclear industrial activities</a:t>
            </a:r>
          </a:p>
        </p:txBody>
      </p:sp>
      <p:sp>
        <p:nvSpPr>
          <p:cNvPr id="12" name="Rectangular Callout 11"/>
          <p:cNvSpPr/>
          <p:nvPr/>
        </p:nvSpPr>
        <p:spPr>
          <a:xfrm>
            <a:off x="1208496" y="1081897"/>
            <a:ext cx="2396870" cy="261790"/>
          </a:xfrm>
          <a:prstGeom prst="wedgeRectCallout">
            <a:avLst>
              <a:gd name="adj1" fmla="val 15102"/>
              <a:gd name="adj2" fmla="val 202616"/>
            </a:avLst>
          </a:prstGeom>
          <a:ln w="9525">
            <a:solidFill>
              <a:srgbClr val="1E282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spc="50" dirty="0">
                <a:solidFill>
                  <a:srgbClr val="1E282D"/>
                </a:solidFill>
              </a:rPr>
              <a:t>Boundary of nuclear activity</a:t>
            </a:r>
          </a:p>
        </p:txBody>
      </p:sp>
    </p:spTree>
    <p:extLst>
      <p:ext uri="{BB962C8B-B14F-4D97-AF65-F5344CB8AC3E}">
        <p14:creationId xmlns:p14="http://schemas.microsoft.com/office/powerpoint/2010/main" val="1666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I PPT Template_v5">
  <a:themeElements>
    <a:clrScheme name="Terrestrial Energy">
      <a:dk1>
        <a:srgbClr val="1E282D"/>
      </a:dk1>
      <a:lt1>
        <a:srgbClr val="FFFFFF"/>
      </a:lt1>
      <a:dk2>
        <a:srgbClr val="007C8A"/>
      </a:dk2>
      <a:lt2>
        <a:srgbClr val="F8F5EE"/>
      </a:lt2>
      <a:accent1>
        <a:srgbClr val="919396"/>
      </a:accent1>
      <a:accent2>
        <a:srgbClr val="007C8A"/>
      </a:accent2>
      <a:accent3>
        <a:srgbClr val="3D9847"/>
      </a:accent3>
      <a:accent4>
        <a:srgbClr val="9ECC4C"/>
      </a:accent4>
      <a:accent5>
        <a:srgbClr val="FFC962"/>
      </a:accent5>
      <a:accent6>
        <a:srgbClr val="EF3A4E"/>
      </a:accent6>
      <a:hlink>
        <a:srgbClr val="007C8A"/>
      </a:hlink>
      <a:folHlink>
        <a:srgbClr val="007C8A"/>
      </a:folHlink>
    </a:clrScheme>
    <a:fontScheme name="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175" cmpd="sng">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2A3636"/>
            </a:solidFill>
            <a:latin typeface="Calibri"/>
            <a:cs typeface="Calibri"/>
          </a:defRPr>
        </a:defPPr>
      </a:lstStyle>
      <a:style>
        <a:lnRef idx="2">
          <a:schemeClr val="accent1"/>
        </a:lnRef>
        <a:fillRef idx="0">
          <a:schemeClr val="accent1"/>
        </a:fillRef>
        <a:effectRef idx="1">
          <a:schemeClr val="accent1"/>
        </a:effectRef>
        <a:fontRef idx="minor">
          <a:schemeClr val="tx1"/>
        </a:fontRef>
      </a:style>
    </a:spDef>
    <a:lnDef>
      <a:spPr>
        <a:ln w="19050" cmpd="sng">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ln w="3175" cmpd="sng">
          <a:solidFill>
            <a:srgbClr val="696A6D"/>
          </a:solidFill>
        </a:ln>
        <a:effectLst/>
      </a:spPr>
      <a:bodyPr rtlCol="0" anchor="ctr"/>
      <a:lstStyle>
        <a:defPPr>
          <a:lnSpc>
            <a:spcPct val="100000"/>
          </a:lnSpc>
          <a:defRPr sz="1000" b="0" spc="0" dirty="0" smtClean="0">
            <a:solidFill>
              <a:srgbClr val="1E282D"/>
            </a:solidFill>
            <a:latin typeface="Calibri"/>
            <a:cs typeface="Calibri"/>
          </a:defRPr>
        </a:defPPr>
      </a:lstStyle>
      <a:style>
        <a:lnRef idx="2">
          <a:schemeClr val="accent1"/>
        </a:lnRef>
        <a:fillRef idx="0">
          <a:schemeClr val="accent1"/>
        </a:fillRef>
        <a:effectRef idx="1">
          <a:schemeClr val="accent1"/>
        </a:effectRef>
        <a:fontRef idx="minor">
          <a:schemeClr val="tx1"/>
        </a:fontRef>
      </a:style>
    </a:txDef>
  </a:objectDefaults>
  <a:extraClrSchemeLst/>
  <a:extLst>
    <a:ext uri="{05A4C25C-085E-4340-85A3-A5531E510DB2}">
      <thm15:themeFamily xmlns:thm15="http://schemas.microsoft.com/office/thememl/2012/main" name="TEI PPT Template_v5.potx" id="{DABF8226-4065-4B99-AF93-C50B3D8FF251}" vid="{5BE783C4-4016-458A-A936-1B4B6941A1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98897</TotalTime>
  <Words>1256</Words>
  <Application>Microsoft Office PowerPoint</Application>
  <PresentationFormat>On-screen Show (4:3)</PresentationFormat>
  <Paragraphs>196</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Avenir Book</vt:lpstr>
      <vt:lpstr>Calibri</vt:lpstr>
      <vt:lpstr>Courier New</vt:lpstr>
      <vt:lpstr>Times</vt:lpstr>
      <vt:lpstr>TEI PPT Template_v5</vt:lpstr>
      <vt:lpstr>Document</vt:lpstr>
      <vt:lpstr>PowerPoint Presentation</vt:lpstr>
      <vt:lpstr>PowerPoint Presentation</vt:lpstr>
      <vt:lpstr>the Integral Molten Salt Reactor – IMSR®</vt:lpstr>
      <vt:lpstr>THE INTEGRAL MOLTEN SALT REACTOR (IMSR®)</vt:lpstr>
      <vt:lpstr>IMSR400 Plant Parameter summary</vt:lpstr>
      <vt:lpstr>THE IMSR® CORE-UNIT is A SEALED AND REPLACEABLE REACTOR CORE </vt:lpstr>
      <vt:lpstr>IMSR® PLANT CONSISTS OF NUCLEAR ISLAND &amp; BALANCE-OF-PLANT</vt:lpstr>
      <vt:lpstr>IMSR® IS FOR INDUSTRIAL HEAT USE AND ELECTRIC POWER PROVISION</vt:lpstr>
      <vt:lpstr>IMSR® IS FOR INDUSTRIAL HEAT USE AND ELECTRIC POWER PROVISION</vt:lpstr>
      <vt:lpstr>IMSR®HAS MANY ADVANTAGES OVER THE CURRENT PRODUCT</vt:lpstr>
      <vt:lpstr>COMMERCIAL VALUE OF IMSR® POWER PLANTS</vt:lpstr>
      <vt:lpstr>Contact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Rickman</dc:creator>
  <dc:description>Updated on 170614 to change color of title on one slide and to remove text from the "Back Up" slide separator slide - no changes to any details</dc:description>
  <cp:lastModifiedBy>Elli F. Brown</cp:lastModifiedBy>
  <cp:revision>2790</cp:revision>
  <cp:lastPrinted>2017-02-01T15:33:12Z</cp:lastPrinted>
  <dcterms:created xsi:type="dcterms:W3CDTF">2014-08-12T02:29:39Z</dcterms:created>
  <dcterms:modified xsi:type="dcterms:W3CDTF">2017-10-02T17:40:23Z</dcterms:modified>
</cp:coreProperties>
</file>