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32" r:id="rId2"/>
  </p:sldMasterIdLst>
  <p:notesMasterIdLst>
    <p:notesMasterId r:id="rId13"/>
  </p:notesMasterIdLst>
  <p:sldIdLst>
    <p:sldId id="263" r:id="rId3"/>
    <p:sldId id="300" r:id="rId4"/>
    <p:sldId id="308" r:id="rId5"/>
    <p:sldId id="309" r:id="rId6"/>
    <p:sldId id="301" r:id="rId7"/>
    <p:sldId id="302" r:id="rId8"/>
    <p:sldId id="310" r:id="rId9"/>
    <p:sldId id="311" r:id="rId10"/>
    <p:sldId id="303" r:id="rId11"/>
    <p:sldId id="30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83">
          <p15:clr>
            <a:srgbClr val="A4A3A4"/>
          </p15:clr>
        </p15:guide>
        <p15:guide id="3" pos="2880">
          <p15:clr>
            <a:srgbClr val="A4A3A4"/>
          </p15:clr>
        </p15:guide>
        <p15:guide id="4" pos="3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ovan Robinson" initials="DOR" lastIdx="6" clrIdx="0"/>
  <p:cmAuthor id="1" name="max.postman" initials="m" lastIdx="1" clrIdx="1"/>
  <p:cmAuthor id="2" name="Picha, Kenneth" initials="PK" lastIdx="2" clrIdx="2">
    <p:extLst/>
  </p:cmAuthor>
  <p:cmAuthor id="3" name="Urie, Matthew" initials="UM" lastIdx="9" clrIdx="3">
    <p:extLst/>
  </p:cmAuthor>
  <p:cmAuthor id="4" name="Bugger, Bradley P" initials="BPB"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9"/>
    <a:srgbClr val="285C12"/>
    <a:srgbClr val="FFE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8282" autoAdjust="0"/>
  </p:normalViewPr>
  <p:slideViewPr>
    <p:cSldViewPr snapToGrid="0">
      <p:cViewPr varScale="1">
        <p:scale>
          <a:sx n="116" d="100"/>
          <a:sy n="116" d="100"/>
        </p:scale>
        <p:origin x="84" y="84"/>
      </p:cViewPr>
      <p:guideLst>
        <p:guide orient="horz" pos="2160"/>
        <p:guide orient="horz" pos="1383"/>
        <p:guide pos="2880"/>
        <p:guide pos="3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76697F-53D4-4515-99DA-5CA5712CB4A5}" type="datetimeFigureOut">
              <a:rPr lang="en-US" smtClean="0"/>
              <a:pPr/>
              <a:t>1/24/2018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0BD232-542E-45A1-90F5-8EE8DCE21F6C}" type="slidenum">
              <a:rPr lang="en-US" smtClean="0"/>
              <a:pPr/>
              <a:t>‹#›</a:t>
            </a:fld>
            <a:endParaRPr lang="en-US" dirty="0"/>
          </a:p>
        </p:txBody>
      </p:sp>
    </p:spTree>
    <p:extLst>
      <p:ext uri="{BB962C8B-B14F-4D97-AF65-F5344CB8AC3E}">
        <p14:creationId xmlns:p14="http://schemas.microsoft.com/office/powerpoint/2010/main" val="235366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idx="1"/>
          </p:nvPr>
        </p:nvSpPr>
        <p:spPr bwMode="auto">
          <a:noFill/>
        </p:spPr>
        <p:txBody>
          <a:bodyPr numCol="1">
            <a:prstTxWarp prst="textNoShape">
              <a:avLst/>
            </a:prstTxWarp>
          </a:bodyPr>
          <a:lstStyle/>
          <a:p>
            <a:endParaRPr dirty="0" smtClean="0">
              <a:latin typeface="Calibri"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numCol="1">
            <a:prstTxWarp prst="textNoShape">
              <a:avLst/>
            </a:prstTxWarp>
          </a:bodyPr>
          <a:lstStyle/>
          <a:p>
            <a:pPr defTabSz="943098"/>
            <a:fld id="{DAC9AEE7-C675-48A7-8DF5-3F543C92FC95}" type="slidenum">
              <a:rPr>
                <a:solidFill>
                  <a:prstClr val="black"/>
                </a:solidFill>
                <a:latin typeface="Calibri" pitchFamily="34" charset="0"/>
              </a:rPr>
              <a:pPr defTabSz="943098"/>
              <a:t>1</a:t>
            </a:fld>
            <a:endParaRPr dirty="0">
              <a:solidFill>
                <a:prstClr val="black"/>
              </a:solidFill>
              <a:latin typeface="Calibri" pitchFamily="34" charset="0"/>
            </a:endParaRPr>
          </a:p>
        </p:txBody>
      </p:sp>
    </p:spTree>
    <p:extLst>
      <p:ext uri="{BB962C8B-B14F-4D97-AF65-F5344CB8AC3E}">
        <p14:creationId xmlns:p14="http://schemas.microsoft.com/office/powerpoint/2010/main" val="332834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4</a:t>
            </a:fld>
            <a:endParaRPr lang="en-US" dirty="0"/>
          </a:p>
        </p:txBody>
      </p:sp>
    </p:spTree>
    <p:extLst>
      <p:ext uri="{BB962C8B-B14F-4D97-AF65-F5344CB8AC3E}">
        <p14:creationId xmlns:p14="http://schemas.microsoft.com/office/powerpoint/2010/main" val="16478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325" eaLnBrk="0" hangingPunct="0">
              <a:spcBef>
                <a:spcPct val="30000"/>
              </a:spcBef>
              <a:defRPr sz="1200">
                <a:solidFill>
                  <a:schemeClr val="tx1"/>
                </a:solidFill>
                <a:latin typeface="Arial" charset="0"/>
              </a:defRPr>
            </a:lvl1pPr>
            <a:lvl2pPr marL="742578" indent="-285605" defTabSz="939325" eaLnBrk="0" hangingPunct="0">
              <a:spcBef>
                <a:spcPct val="30000"/>
              </a:spcBef>
              <a:defRPr sz="1200">
                <a:solidFill>
                  <a:schemeClr val="tx1"/>
                </a:solidFill>
                <a:latin typeface="Arial" charset="0"/>
              </a:defRPr>
            </a:lvl2pPr>
            <a:lvl3pPr marL="1142425" indent="-228485" defTabSz="939325" eaLnBrk="0" hangingPunct="0">
              <a:spcBef>
                <a:spcPct val="30000"/>
              </a:spcBef>
              <a:defRPr sz="1200">
                <a:solidFill>
                  <a:schemeClr val="tx1"/>
                </a:solidFill>
                <a:latin typeface="Arial" charset="0"/>
              </a:defRPr>
            </a:lvl3pPr>
            <a:lvl4pPr marL="1599395" indent="-228485" defTabSz="939325" eaLnBrk="0" hangingPunct="0">
              <a:spcBef>
                <a:spcPct val="30000"/>
              </a:spcBef>
              <a:defRPr sz="1200">
                <a:solidFill>
                  <a:schemeClr val="tx1"/>
                </a:solidFill>
                <a:latin typeface="Arial" charset="0"/>
              </a:defRPr>
            </a:lvl4pPr>
            <a:lvl5pPr marL="2056366" indent="-228485" defTabSz="939325" eaLnBrk="0" hangingPunct="0">
              <a:spcBef>
                <a:spcPct val="30000"/>
              </a:spcBef>
              <a:defRPr sz="1200">
                <a:solidFill>
                  <a:schemeClr val="tx1"/>
                </a:solidFill>
                <a:latin typeface="Arial" charset="0"/>
              </a:defRPr>
            </a:lvl5pPr>
            <a:lvl6pPr marL="2513336" indent="-228485" defTabSz="939325" eaLnBrk="0" fontAlgn="base" hangingPunct="0">
              <a:spcBef>
                <a:spcPct val="30000"/>
              </a:spcBef>
              <a:spcAft>
                <a:spcPct val="0"/>
              </a:spcAft>
              <a:defRPr sz="1200">
                <a:solidFill>
                  <a:schemeClr val="tx1"/>
                </a:solidFill>
                <a:latin typeface="Arial" charset="0"/>
              </a:defRPr>
            </a:lvl6pPr>
            <a:lvl7pPr marL="2970307" indent="-228485" defTabSz="939325" eaLnBrk="0" fontAlgn="base" hangingPunct="0">
              <a:spcBef>
                <a:spcPct val="30000"/>
              </a:spcBef>
              <a:spcAft>
                <a:spcPct val="0"/>
              </a:spcAft>
              <a:defRPr sz="1200">
                <a:solidFill>
                  <a:schemeClr val="tx1"/>
                </a:solidFill>
                <a:latin typeface="Arial" charset="0"/>
              </a:defRPr>
            </a:lvl7pPr>
            <a:lvl8pPr marL="3427276" indent="-228485" defTabSz="939325" eaLnBrk="0" fontAlgn="base" hangingPunct="0">
              <a:spcBef>
                <a:spcPct val="30000"/>
              </a:spcBef>
              <a:spcAft>
                <a:spcPct val="0"/>
              </a:spcAft>
              <a:defRPr sz="1200">
                <a:solidFill>
                  <a:schemeClr val="tx1"/>
                </a:solidFill>
                <a:latin typeface="Arial" charset="0"/>
              </a:defRPr>
            </a:lvl8pPr>
            <a:lvl9pPr marL="3884246" indent="-228485" defTabSz="939325"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smtClean="0"/>
              <a:t>Building On Closure Success</a:t>
            </a: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5">
              <a:defRPr/>
            </a:pPr>
            <a:endParaRPr lang="en-US" altLang="en-US" u="none" baseline="0" dirty="0" smtClean="0">
              <a:solidFill>
                <a:schemeClr val="tx1"/>
              </a:solidFill>
              <a:cs typeface="Arial" charset="0"/>
            </a:endParaRPr>
          </a:p>
        </p:txBody>
      </p:sp>
    </p:spTree>
    <p:extLst>
      <p:ext uri="{BB962C8B-B14F-4D97-AF65-F5344CB8AC3E}">
        <p14:creationId xmlns:p14="http://schemas.microsoft.com/office/powerpoint/2010/main" val="33457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effectLst/>
                <a:latin typeface="+mn-lt"/>
                <a:ea typeface="+mn-ea"/>
                <a:cs typeface="+mn-cs"/>
              </a:rPr>
              <a:t>28,700 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estimated remaining inventory as of Oct. 1, 2011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*Counts cargo container void volume, which is not reported for Regulatory compliance.</a:t>
            </a:r>
          </a:p>
          <a:p>
            <a:pPr lvl="0"/>
            <a:r>
              <a:rPr lang="en-US" sz="1200" u="sng" kern="1200" dirty="0" smtClean="0">
                <a:solidFill>
                  <a:schemeClr val="tx1"/>
                </a:solidFill>
                <a:effectLst/>
                <a:latin typeface="+mn-lt"/>
                <a:ea typeface="+mn-ea"/>
                <a:cs typeface="+mn-cs"/>
              </a:rPr>
              <a:t>Re-evaluation of the volume remaining to process on May 31, 2016 was 10,300m</a:t>
            </a:r>
            <a:r>
              <a:rPr lang="en-US" sz="1200" u="sng"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which excludes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volumes (e.g. cargo containers,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drums,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boxes, etc.)</a:t>
            </a:r>
          </a:p>
          <a:p>
            <a:pPr lvl="0"/>
            <a:r>
              <a:rPr lang="en-US" sz="1200" kern="1200" dirty="0" smtClean="0">
                <a:solidFill>
                  <a:schemeClr val="tx1"/>
                </a:solidFill>
                <a:effectLst/>
                <a:latin typeface="+mn-lt"/>
                <a:ea typeface="+mn-ea"/>
                <a:cs typeface="+mn-cs"/>
              </a:rPr>
              <a:t>Projection of current production demonstrates risk to compliance with </a:t>
            </a:r>
            <a:r>
              <a:rPr lang="en-US" sz="1200" kern="1200" dirty="0" smtClean="0">
                <a:solidFill>
                  <a:srgbClr val="FF0000"/>
                </a:solidFill>
                <a:effectLst/>
                <a:latin typeface="+mn-lt"/>
                <a:ea typeface="+mn-ea"/>
                <a:cs typeface="+mn-cs"/>
              </a:rPr>
              <a:t>the December 31, 2018, 1995 Idaho Settlement Agreement milestone </a:t>
            </a:r>
            <a:r>
              <a:rPr lang="en-US" sz="1200" strike="sngStrike" kern="1200" baseline="0" dirty="0" smtClean="0">
                <a:solidFill>
                  <a:schemeClr val="tx1"/>
                </a:solidFill>
                <a:effectLst/>
                <a:latin typeface="+mn-lt"/>
                <a:ea typeface="+mn-ea"/>
                <a:cs typeface="+mn-cs"/>
              </a:rPr>
              <a:t>ISA</a:t>
            </a:r>
          </a:p>
          <a:p>
            <a:pPr lvl="1"/>
            <a:r>
              <a:rPr lang="en-US" sz="1200" kern="1200" dirty="0" smtClean="0">
                <a:solidFill>
                  <a:schemeClr val="tx1"/>
                </a:solidFill>
                <a:effectLst/>
                <a:latin typeface="+mn-lt"/>
                <a:ea typeface="+mn-ea"/>
                <a:cs typeface="+mn-cs"/>
              </a:rPr>
              <a:t>Projection shows completion near Dec. 31, 2018 if current production rate is increased</a:t>
            </a:r>
          </a:p>
          <a:p>
            <a:pPr lvl="1"/>
            <a:r>
              <a:rPr lang="en-US" sz="1200" kern="1200" dirty="0" smtClean="0">
                <a:solidFill>
                  <a:schemeClr val="tx1"/>
                </a:solidFill>
                <a:effectLst/>
                <a:latin typeface="+mn-lt"/>
                <a:ea typeface="+mn-ea"/>
                <a:cs typeface="+mn-cs"/>
              </a:rPr>
              <a:t>Does not account for increasing difficulty of waste to be treated or increasing facility downtime</a:t>
            </a:r>
          </a:p>
          <a:p>
            <a:pPr lvl="0"/>
            <a:r>
              <a:rPr lang="en-US" sz="1200" kern="1200" dirty="0" smtClean="0">
                <a:solidFill>
                  <a:schemeClr val="tx1"/>
                </a:solidFill>
                <a:effectLst/>
                <a:latin typeface="+mn-lt"/>
                <a:ea typeface="+mn-ea"/>
                <a:cs typeface="+mn-cs"/>
              </a:rPr>
              <a:t>Total Production through January 6, 2018 – 21,986m</a:t>
            </a:r>
            <a:r>
              <a:rPr lang="en-US" sz="1200" kern="1200" baseline="30000" dirty="0" smtClean="0">
                <a:solidFill>
                  <a:schemeClr val="tx1"/>
                </a:solidFill>
                <a:effectLst/>
                <a:latin typeface="+mn-lt"/>
                <a:ea typeface="+mn-ea"/>
                <a:cs typeface="+mn-cs"/>
              </a:rPr>
              <a:t>3</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Remaining</a:t>
            </a:r>
            <a:r>
              <a:rPr lang="en-US" baseline="0" dirty="0" smtClean="0"/>
              <a:t> Volume to Treat – 4,888</a:t>
            </a:r>
            <a:r>
              <a:rPr lang="en-US" dirty="0" smtClean="0"/>
              <a:t>m</a:t>
            </a:r>
            <a:r>
              <a:rPr lang="en-US" baseline="30000" dirty="0" smtClean="0"/>
              <a:t>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Remaining</a:t>
            </a:r>
            <a:r>
              <a:rPr lang="en-US" baseline="0" dirty="0" smtClean="0"/>
              <a:t> Volume to Ship (AMWTP CH TRU Backlog) – 2,785</a:t>
            </a:r>
            <a:r>
              <a:rPr lang="en-US" dirty="0" smtClean="0"/>
              <a:t>m</a:t>
            </a:r>
            <a:r>
              <a:rPr lang="en-US" baseline="30000" dirty="0" smtClean="0"/>
              <a:t>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Remaining</a:t>
            </a:r>
            <a:r>
              <a:rPr lang="en-US" baseline="0" dirty="0" smtClean="0"/>
              <a:t> Volume to Certify and Ship (Treated Waste awaiting Certification and Shipment) – 1,826</a:t>
            </a:r>
            <a:r>
              <a:rPr lang="en-US" dirty="0" smtClean="0"/>
              <a:t>m</a:t>
            </a:r>
            <a:r>
              <a:rPr lang="en-US" baseline="30000" dirty="0" smtClean="0"/>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Challenges Facing Project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Facility Availability --With North Box Line on-line, Jan.</a:t>
            </a:r>
            <a:r>
              <a:rPr lang="en-US" sz="1200" kern="1200" baseline="0" dirty="0" smtClean="0">
                <a:solidFill>
                  <a:schemeClr val="tx1"/>
                </a:solidFill>
                <a:effectLst/>
                <a:latin typeface="+mn-lt"/>
                <a:ea typeface="+mn-ea"/>
                <a:cs typeface="+mn-cs"/>
              </a:rPr>
              <a:t> 5, 2017 the facility availability issues have been resolved.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Feed Availability – Due to limited amount of characterized waste in front of treatment processes.</a:t>
            </a:r>
          </a:p>
          <a:p>
            <a:pPr lvl="1"/>
            <a:r>
              <a:rPr lang="en-US" sz="1200" kern="1200" dirty="0" smtClean="0">
                <a:solidFill>
                  <a:schemeClr val="tx1"/>
                </a:solidFill>
                <a:effectLst/>
                <a:latin typeface="+mn-lt"/>
                <a:ea typeface="+mn-ea"/>
                <a:cs typeface="+mn-cs"/>
              </a:rPr>
              <a:t>	Challenging Waste – High fissile, Roaster Oxides, Oversized Containers, etc.</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8B0BD232-542E-45A1-90F5-8EE8DCE21F6C}" type="slidenum">
              <a:rPr lang="en-US" smtClean="0"/>
              <a:pPr/>
              <a:t>8</a:t>
            </a:fld>
            <a:endParaRPr lang="en-US" dirty="0"/>
          </a:p>
        </p:txBody>
      </p:sp>
    </p:spTree>
    <p:extLst>
      <p:ext uri="{BB962C8B-B14F-4D97-AF65-F5344CB8AC3E}">
        <p14:creationId xmlns:p14="http://schemas.microsoft.com/office/powerpoint/2010/main" val="203987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noGrp="1"/>
          </p:cNvSpPr>
          <p:nvPr>
            <p:ph type="ctrTitle" hasCustomPrompt="1"/>
          </p:nvPr>
        </p:nvSpPr>
        <p:spPr>
          <a:xfrm>
            <a:off x="685800" y="2058909"/>
            <a:ext cx="7772400" cy="1470181"/>
          </a:xfrm>
        </p:spPr>
        <p:txBody>
          <a:bodyPr/>
          <a:lstStyle>
            <a:lvl1pPr algn="ctr">
              <a:lnSpc>
                <a:spcPct val="90000"/>
              </a:lnSpc>
              <a:defRPr sz="3200"/>
            </a:lvl1pPr>
          </a:lstStyle>
          <a:p>
            <a:pPr lvl="0"/>
            <a:r>
              <a:rPr lang="en-US" dirty="0" smtClean="0"/>
              <a:t>Title</a:t>
            </a:r>
            <a:endParaRPr lang="en-US" dirty="0"/>
          </a:p>
        </p:txBody>
      </p:sp>
      <p:sp>
        <p:nvSpPr>
          <p:cNvPr id="9" name="Title 1"/>
          <p:cNvSpPr txBox="1">
            <a:spLocks/>
          </p:cNvSpPr>
          <p:nvPr userDrawn="1"/>
        </p:nvSpPr>
        <p:spPr bwMode="auto">
          <a:xfrm>
            <a:off x="5971169" y="5125346"/>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0" name="Title 1"/>
          <p:cNvSpPr txBox="1">
            <a:spLocks/>
          </p:cNvSpPr>
          <p:nvPr userDrawn="1"/>
        </p:nvSpPr>
        <p:spPr bwMode="auto">
          <a:xfrm>
            <a:off x="685800" y="5141619"/>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D539-1620-4C97-BA0A-66FA1A89D0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A3D92-7ABB-4D64-86E2-45EA730293A7}"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BCD0B-39A0-48A6-B6EF-EFB8BA00D7CC}" type="slidenum">
              <a:rPr lang="en-US" smtClean="0"/>
              <a:pPr/>
              <a:t>‹#›</a:t>
            </a:fld>
            <a:endParaRPr lang="en-US"/>
          </a:p>
        </p:txBody>
      </p:sp>
    </p:spTree>
    <p:extLst>
      <p:ext uri="{BB962C8B-B14F-4D97-AF65-F5344CB8AC3E}">
        <p14:creationId xmlns:p14="http://schemas.microsoft.com/office/powerpoint/2010/main" val="85992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596" y="1214438"/>
            <a:ext cx="4042833" cy="4796731"/>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572" y="1214438"/>
            <a:ext cx="4042833" cy="4796731"/>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A08E060-FA2A-4614-A08C-1D68EA8DF6FB}" type="slidenum">
              <a:rPr lang="en-US"/>
              <a:pPr>
                <a:defRPr/>
              </a:pPr>
              <a:t>‹#›</a:t>
            </a:fld>
            <a:endParaRPr lang="en-US" dirty="0"/>
          </a:p>
        </p:txBody>
      </p:sp>
    </p:spTree>
    <p:extLst>
      <p:ext uri="{BB962C8B-B14F-4D97-AF65-F5344CB8AC3E}">
        <p14:creationId xmlns:p14="http://schemas.microsoft.com/office/powerpoint/2010/main" val="2642194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pic>
        <p:nvPicPr>
          <p:cNvPr id="15" name="Picture 14" descr="EM-new-header-light-gold-swoosh.jpg"/>
          <p:cNvPicPr>
            <a:picLocks noChangeAspect="1"/>
          </p:cNvPicPr>
          <p:nvPr/>
        </p:nvPicPr>
        <p:blipFill>
          <a:blip r:embed="rId3" cstate="print"/>
          <a:srcRect r="16342"/>
          <a:stretch>
            <a:fillRect/>
          </a:stretch>
        </p:blipFill>
        <p:spPr>
          <a:xfrm>
            <a:off x="1" y="0"/>
            <a:ext cx="9143999" cy="2280267"/>
          </a:xfrm>
          <a:prstGeom prst="rect">
            <a:avLst/>
          </a:prstGeom>
        </p:spPr>
      </p:pic>
      <p:sp>
        <p:nvSpPr>
          <p:cNvPr id="2054" name="Rectangle 5"/>
          <p:cNvSpPr txBox="1">
            <a:spLocks noGrp="1"/>
          </p:cNvSpPr>
          <p:nvPr>
            <p:ph type="title"/>
          </p:nvPr>
        </p:nvSpPr>
        <p:spPr bwMode="auto">
          <a:xfrm>
            <a:off x="1250076" y="2776756"/>
            <a:ext cx="6629400" cy="60447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Title</a:t>
            </a:r>
          </a:p>
        </p:txBody>
      </p:sp>
      <p:sp>
        <p:nvSpPr>
          <p:cNvPr id="2055" name="Rectangle 6"/>
          <p:cNvSpPr txBox="1">
            <a:spLocks noGrp="1"/>
          </p:cNvSpPr>
          <p:nvPr>
            <p:ph type="body" idx="1"/>
          </p:nvPr>
        </p:nvSpPr>
        <p:spPr bwMode="auto">
          <a:xfrm>
            <a:off x="685800" y="3984771"/>
            <a:ext cx="7772400" cy="247794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Name</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Director of External Affairs</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Office of Environmental Management</a:t>
            </a:r>
          </a:p>
          <a:p>
            <a:pPr marL="0" marR="0" lvl="0" indent="0" defTabSz="914400" rtl="0" eaLnBrk="0" fontAlgn="base" latinLnBrk="0" hangingPunct="0">
              <a:lnSpc>
                <a:spcPct val="90000"/>
              </a:lnSpc>
              <a:spcBef>
                <a:spcPct val="0"/>
              </a:spcBef>
              <a:spcAft>
                <a:spcPct val="0"/>
              </a:spcAft>
              <a:buClrTx/>
              <a:buSzTx/>
              <a:buFontTx/>
              <a:buNone/>
              <a:tabLst/>
              <a:defRPr/>
            </a:pP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algn="ctr" defTabSz="914400" rtl="0" eaLnBrk="0" fontAlgn="base" latinLnBrk="0" hangingPunct="0">
              <a:lnSpc>
                <a:spcPct val="90000"/>
              </a:lnSpc>
              <a:spcBef>
                <a:spcPct val="0"/>
              </a:spcBef>
              <a:spcAft>
                <a:spcPct val="0"/>
              </a:spcAft>
              <a:buClrTx/>
              <a:buSzTx/>
              <a:buFontTx/>
              <a:buNone/>
              <a:tabLst/>
              <a:defRPr/>
            </a:pPr>
            <a:r>
              <a:rPr lang="en-US" sz="2400" b="1" kern="0" dirty="0" smtClean="0">
                <a:solidFill>
                  <a:srgbClr val="002499"/>
                </a:solidFill>
                <a:latin typeface="+mn-lt"/>
                <a:ea typeface="ヒラギノ角ゴ ProN W3"/>
                <a:cs typeface="ヒラギノ角ゴ ProN W3"/>
              </a:rPr>
              <a:t>Month X</a:t>
            </a:r>
            <a:r>
              <a:rPr kumimoji="0" lang="en-US" sz="2400" b="1" i="0" u="none" strike="noStrike" kern="0" cap="none" spc="0" normalizeH="0" baseline="0" noProof="0" dirty="0" smtClean="0">
                <a:ln>
                  <a:noFill/>
                </a:ln>
                <a:solidFill>
                  <a:srgbClr val="002499"/>
                </a:solidFill>
                <a:effectLst/>
                <a:uLnTx/>
                <a:uFillTx/>
                <a:latin typeface="+mn-lt"/>
                <a:ea typeface="ヒラギノ角ゴ ProN W3"/>
                <a:cs typeface="ヒラギノ角ゴ ProN W3"/>
              </a:rPr>
              <a:t>, 2013</a:t>
            </a: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lvl="0"/>
            <a:endParaRPr lang="en-US" dirty="0" smtClean="0"/>
          </a:p>
        </p:txBody>
      </p:sp>
      <p:sp>
        <p:nvSpPr>
          <p:cNvPr id="11"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2" name="TextBox 2"/>
          <p:cNvSpPr txBox="1">
            <a:spLocks noChangeArrowheads="1"/>
          </p:cNvSpPr>
          <p:nvPr/>
        </p:nvSpPr>
        <p:spPr bwMode="auto">
          <a:xfrm>
            <a:off x="7780020" y="6634639"/>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1" r:id="rId1"/>
  </p:sldLayoutIdLst>
  <p:transition/>
  <p:txStyles>
    <p:titleStyle>
      <a:lvl1pPr algn="ctr" rtl="0" eaLnBrk="1" fontAlgn="base" hangingPunct="1">
        <a:spcBef>
          <a:spcPct val="0"/>
        </a:spcBef>
        <a:spcAft>
          <a:spcPct val="0"/>
        </a:spcAft>
        <a:defRPr lang="en-US" sz="3400" b="1">
          <a:solidFill>
            <a:srgbClr val="002499"/>
          </a:solidFill>
          <a:latin typeface="+mj-lt"/>
          <a:ea typeface="ヒラギノ角ゴ ProN W3"/>
          <a:cs typeface="ヒラギノ角ゴ ProN W3"/>
        </a:defRPr>
      </a:lvl1pPr>
      <a:lvl2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2pPr>
      <a:lvl3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3pPr>
      <a:lvl4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4pPr>
      <a:lvl5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marL="0" marR="0" indent="0" algn="ctr" defTabSz="914400" rtl="0" eaLnBrk="1" fontAlgn="base" latinLnBrk="0" hangingPunct="1">
        <a:lnSpc>
          <a:spcPct val="90000"/>
        </a:lnSpc>
        <a:spcBef>
          <a:spcPct val="0"/>
        </a:spcBef>
        <a:spcAft>
          <a:spcPct val="0"/>
        </a:spcAft>
        <a:buClrTx/>
        <a:buSzTx/>
        <a:buFontTx/>
        <a:buNone/>
        <a:tabLst/>
        <a:defRPr kumimoji="0" lang="en-US" sz="1800" b="1" i="0" strike="noStrike" kern="0" cap="none" spc="0" normalizeH="0" baseline="0" noProof="0">
          <a:ln>
            <a:noFill/>
          </a:ln>
          <a:solidFill>
            <a:schemeClr val="tx1">
              <a:lumMod val="50000"/>
              <a:lumOff val="50000"/>
            </a:schemeClr>
          </a:solidFill>
          <a:effectLst/>
          <a:uLnTx/>
          <a:uFillTx/>
          <a:latin typeface="+mn-lt"/>
          <a:ea typeface="ヒラギノ角ゴ ProN W3"/>
          <a:cs typeface="ヒラギノ角ゴ ProN W3"/>
        </a:defRPr>
      </a:lvl1pPr>
      <a:lvl2pPr marL="514350" lvl="1"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5" cstate="print"/>
          <a:srcRect b="2366"/>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pPr/>
              <a:t>‹#›</a:t>
            </a:fld>
            <a:endParaRPr lang="en-US"/>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ctrTitle"/>
          </p:nvPr>
        </p:nvSpPr>
        <p:spPr>
          <a:xfrm>
            <a:off x="677487" y="2058962"/>
            <a:ext cx="7772400" cy="1470181"/>
          </a:xfrm>
        </p:spPr>
        <p:txBody>
          <a:bodyPr/>
          <a:lstStyle>
            <a:lvl1pPr algn="ctr">
              <a:defRPr/>
            </a:lvl1pPr>
          </a:lstStyle>
          <a:p>
            <a:pPr lvl="0">
              <a:lnSpc>
                <a:spcPct val="90000"/>
              </a:lnSpc>
            </a:pPr>
            <a:r>
              <a:rPr lang="en-US" sz="3200" dirty="0" smtClean="0"/>
              <a:t>Idaho Cleanup Project Update</a:t>
            </a:r>
            <a:br>
              <a:rPr lang="en-US" sz="3200" dirty="0" smtClean="0"/>
            </a:br>
            <a:r>
              <a:rPr lang="en-US" dirty="0" smtClean="0"/>
              <a:t>Leadership in Nuclear Energy Commission</a:t>
            </a:r>
            <a:endParaRPr lang="en-US" sz="3200" dirty="0"/>
          </a:p>
        </p:txBody>
      </p:sp>
      <p:sp>
        <p:nvSpPr>
          <p:cNvPr id="11" name="Title 1"/>
          <p:cNvSpPr txBox="1">
            <a:spLocks/>
          </p:cNvSpPr>
          <p:nvPr/>
        </p:nvSpPr>
        <p:spPr bwMode="auto">
          <a:xfrm>
            <a:off x="652548" y="3799885"/>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Jack </a:t>
            </a:r>
            <a:r>
              <a:rPr lang="en-US" sz="2400" b="1" kern="0" dirty="0" smtClean="0">
                <a:solidFill>
                  <a:srgbClr val="002499"/>
                </a:solidFill>
                <a:latin typeface="+mj-lt"/>
                <a:ea typeface="ヒラギノ角ゴ ProN W3"/>
                <a:cs typeface="ヒラギノ角ゴ ProN W3"/>
              </a:rPr>
              <a:t>Zimmerman</a:t>
            </a:r>
            <a:endPar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Deputy Manager</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Idaho Cleanup Project </a:t>
            </a: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2" name="Title 1"/>
          <p:cNvSpPr txBox="1">
            <a:spLocks/>
          </p:cNvSpPr>
          <p:nvPr/>
        </p:nvSpPr>
        <p:spPr bwMode="auto">
          <a:xfrm>
            <a:off x="671209" y="5222391"/>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lang="en-US" b="1" kern="0" dirty="0" smtClean="0">
                <a:solidFill>
                  <a:srgbClr val="002499"/>
                </a:solidFill>
                <a:latin typeface="+mj-lt"/>
                <a:ea typeface="ヒラギノ角ゴ ProN W3"/>
                <a:cs typeface="ヒラギノ角ゴ ProN W3"/>
              </a:rPr>
              <a:t>January  31, 2018</a:t>
            </a: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cxnSp>
        <p:nvCxnSpPr>
          <p:cNvPr id="14" name="Straight Connector 13"/>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0860" y="1152163"/>
            <a:ext cx="8009681" cy="830997"/>
          </a:xfrm>
          <a:prstGeom prst="rect">
            <a:avLst/>
          </a:prstGeom>
        </p:spPr>
        <p:txBody>
          <a:bodyPr wrap="square">
            <a:spAutoFit/>
          </a:bodyPr>
          <a:lstStyle/>
          <a:p>
            <a:pPr marL="285750" indent="-285750">
              <a:buFont typeface="Arial" panose="020B0604020202020204" pitchFamily="34" charset="0"/>
              <a:buChar char="•"/>
            </a:pPr>
            <a:r>
              <a:rPr lang="en-US" sz="2400" dirty="0" smtClean="0">
                <a:solidFill>
                  <a:srgbClr val="1C2298"/>
                </a:solidFill>
              </a:rPr>
              <a:t>Buried waste exhumation two years ahead of regulatory milestone. </a:t>
            </a:r>
            <a:endParaRPr lang="en-US" sz="2400" dirty="0">
              <a:solidFill>
                <a:srgbClr val="1C2298"/>
              </a:solidFill>
            </a:endParaRPr>
          </a:p>
        </p:txBody>
      </p:sp>
      <p:sp>
        <p:nvSpPr>
          <p:cNvPr id="5" name="TextBox 4"/>
          <p:cNvSpPr txBox="1"/>
          <p:nvPr/>
        </p:nvSpPr>
        <p:spPr>
          <a:xfrm>
            <a:off x="3078866" y="151528"/>
            <a:ext cx="4713085" cy="461665"/>
          </a:xfrm>
          <a:prstGeom prst="rect">
            <a:avLst/>
          </a:prstGeom>
          <a:noFill/>
        </p:spPr>
        <p:txBody>
          <a:bodyPr wrap="none" rtlCol="0">
            <a:spAutoFit/>
          </a:bodyPr>
          <a:lstStyle/>
          <a:p>
            <a:r>
              <a:rPr lang="en-US" sz="2400" dirty="0" smtClean="0">
                <a:solidFill>
                  <a:schemeClr val="bg1"/>
                </a:solidFill>
              </a:rPr>
              <a:t>Targeted Buried Waste Exhumation </a:t>
            </a:r>
            <a:endParaRPr lang="en-US" sz="2400" dirty="0">
              <a:solidFill>
                <a:schemeClr val="bg1"/>
              </a:solidFill>
            </a:endParaRPr>
          </a:p>
        </p:txBody>
      </p:sp>
      <p:pic>
        <p:nvPicPr>
          <p:cNvPr id="6" name="Picture 5"/>
          <p:cNvPicPr>
            <a:picLocks noChangeAspect="1"/>
          </p:cNvPicPr>
          <p:nvPr/>
        </p:nvPicPr>
        <p:blipFill rotWithShape="1">
          <a:blip r:embed="rId2"/>
          <a:srcRect l="21227" t="22384" r="22764" b="10941"/>
          <a:stretch/>
        </p:blipFill>
        <p:spPr bwMode="auto">
          <a:xfrm>
            <a:off x="1017147" y="2177873"/>
            <a:ext cx="6555472" cy="4389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37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Developments</a:t>
            </a:r>
            <a:endParaRPr lang="en-US" dirty="0"/>
          </a:p>
        </p:txBody>
      </p:sp>
      <p:sp>
        <p:nvSpPr>
          <p:cNvPr id="4" name="Content Placeholder 3"/>
          <p:cNvSpPr>
            <a:spLocks noGrp="1"/>
          </p:cNvSpPr>
          <p:nvPr>
            <p:ph idx="1"/>
          </p:nvPr>
        </p:nvSpPr>
        <p:spPr/>
        <p:txBody>
          <a:bodyPr>
            <a:normAutofit/>
          </a:bodyPr>
          <a:lstStyle/>
          <a:p>
            <a:pPr marL="231775" lvl="0" indent="-231775">
              <a:lnSpc>
                <a:spcPct val="90000"/>
              </a:lnSpc>
              <a:spcAft>
                <a:spcPts val="1200"/>
              </a:spcAft>
              <a:buClr>
                <a:srgbClr val="002499"/>
              </a:buClr>
            </a:pPr>
            <a:r>
              <a:rPr lang="en-US" dirty="0" smtClean="0">
                <a:cs typeface="Arial" pitchFamily="34" charset="0"/>
              </a:rPr>
              <a:t>Considerable progress  made in addressing start-up issues for Integrated Waste Treatment Unit – next simulant run this spring. </a:t>
            </a:r>
          </a:p>
          <a:p>
            <a:pPr marL="231775" lvl="0" indent="-231775">
              <a:lnSpc>
                <a:spcPct val="90000"/>
              </a:lnSpc>
              <a:spcAft>
                <a:spcPts val="1200"/>
              </a:spcAft>
              <a:buClr>
                <a:srgbClr val="002499"/>
              </a:buClr>
            </a:pPr>
            <a:r>
              <a:rPr lang="en-US" dirty="0" smtClean="0">
                <a:cs typeface="Arial" pitchFamily="34" charset="0"/>
              </a:rPr>
              <a:t>Number of transuranic waste shipments to WIPP have increased, but 2018 deadline is in jeopardy.</a:t>
            </a:r>
          </a:p>
          <a:p>
            <a:pPr marL="231775" lvl="0" indent="-231775">
              <a:lnSpc>
                <a:spcPct val="90000"/>
              </a:lnSpc>
              <a:spcAft>
                <a:spcPts val="1200"/>
              </a:spcAft>
              <a:buClr>
                <a:srgbClr val="002499"/>
              </a:buClr>
            </a:pPr>
            <a:r>
              <a:rPr lang="en-US" dirty="0" smtClean="0">
                <a:cs typeface="Arial" pitchFamily="34" charset="0"/>
              </a:rPr>
              <a:t>Wet to dry movement of spent nuclear fuel on target to meet 2023 milestone.</a:t>
            </a:r>
          </a:p>
          <a:p>
            <a:pPr marL="231775" lvl="0" indent="-231775">
              <a:lnSpc>
                <a:spcPct val="90000"/>
              </a:lnSpc>
              <a:spcAft>
                <a:spcPts val="1200"/>
              </a:spcAft>
              <a:buClr>
                <a:srgbClr val="002499"/>
              </a:buClr>
            </a:pPr>
            <a:r>
              <a:rPr lang="en-US" dirty="0" smtClean="0">
                <a:cs typeface="Arial" pitchFamily="34" charset="0"/>
              </a:rPr>
              <a:t>Future of Advanced Mixed Waste Treatment Plant still under consideration. </a:t>
            </a:r>
          </a:p>
          <a:p>
            <a:pPr marL="231775" lvl="0" indent="-231775">
              <a:lnSpc>
                <a:spcPct val="90000"/>
              </a:lnSpc>
              <a:spcAft>
                <a:spcPts val="1200"/>
              </a:spcAft>
              <a:buClr>
                <a:srgbClr val="002499"/>
              </a:buClr>
            </a:pPr>
            <a:r>
              <a:rPr lang="en-US" dirty="0" smtClean="0">
                <a:cs typeface="Arial" pitchFamily="34" charset="0"/>
              </a:rPr>
              <a:t>Targeted buried waste exhumation remains ahead of schedule. </a:t>
            </a:r>
          </a:p>
          <a:p>
            <a:pPr marL="231775" lvl="0" indent="-231775">
              <a:lnSpc>
                <a:spcPct val="90000"/>
              </a:lnSpc>
              <a:spcAft>
                <a:spcPts val="1200"/>
              </a:spcAft>
              <a:buClr>
                <a:srgbClr val="002499"/>
              </a:buClr>
            </a:pPr>
            <a:endParaRPr lang="en-US" dirty="0">
              <a:cs typeface="Arial" pitchFamily="34" charset="0"/>
            </a:endParaRPr>
          </a:p>
          <a:p>
            <a:pPr>
              <a:buClr>
                <a:srgbClr val="002499"/>
              </a:buClr>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CRR Refractory Repair</a:t>
            </a:r>
            <a:endParaRPr lang="en-US" dirty="0"/>
          </a:p>
        </p:txBody>
      </p:sp>
      <p:pic>
        <p:nvPicPr>
          <p:cNvPr id="4" name="Picture 2" descr="C:\Users\schmjk\Documents\CRR\Pictures-Videos\Inspection Photos\cracks north side above feed lin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56526" y="1164987"/>
            <a:ext cx="2945809" cy="24231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loseup of loose piece at nozzle at rear of vessel"/>
          <p:cNvPicPr>
            <a:picLocks noChangeAspect="1" noChangeArrowheads="1"/>
          </p:cNvPicPr>
          <p:nvPr/>
        </p:nvPicPr>
        <p:blipFill rotWithShape="1">
          <a:blip r:embed="rId3">
            <a:extLst>
              <a:ext uri="{28A0092B-C50C-407E-A947-70E740481C1C}">
                <a14:useLocalDpi xmlns:a14="http://schemas.microsoft.com/office/drawing/2010/main" val="0"/>
              </a:ext>
            </a:extLst>
          </a:blip>
          <a:srcRect t="17377" r="11665"/>
          <a:stretch/>
        </p:blipFill>
        <p:spPr bwMode="auto">
          <a:xfrm>
            <a:off x="854174" y="4050081"/>
            <a:ext cx="2974486" cy="2407534"/>
          </a:xfrm>
          <a:prstGeom prst="rect">
            <a:avLst/>
          </a:prstGeom>
          <a:noFill/>
          <a:ln>
            <a:noFill/>
          </a:ln>
          <a:extLst/>
        </p:spPr>
      </p:pic>
      <p:sp>
        <p:nvSpPr>
          <p:cNvPr id="6" name="TextBox 5"/>
          <p:cNvSpPr txBox="1"/>
          <p:nvPr/>
        </p:nvSpPr>
        <p:spPr>
          <a:xfrm>
            <a:off x="839936" y="3599726"/>
            <a:ext cx="2988724" cy="553998"/>
          </a:xfrm>
          <a:prstGeom prst="rect">
            <a:avLst/>
          </a:prstGeom>
          <a:noFill/>
        </p:spPr>
        <p:txBody>
          <a:bodyPr wrap="square" rtlCol="0">
            <a:spAutoFit/>
          </a:bodyPr>
          <a:lstStyle/>
          <a:p>
            <a:r>
              <a:rPr lang="en-US" sz="1200" dirty="0" smtClean="0"/>
              <a:t>Failed castable refractory</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107" y="1197978"/>
            <a:ext cx="3475938" cy="454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60107" y="5746829"/>
            <a:ext cx="3475938" cy="276999"/>
          </a:xfrm>
          <a:prstGeom prst="rect">
            <a:avLst/>
          </a:prstGeom>
          <a:noFill/>
        </p:spPr>
        <p:txBody>
          <a:bodyPr wrap="square" rtlCol="0">
            <a:spAutoFit/>
          </a:bodyPr>
          <a:lstStyle/>
          <a:p>
            <a:pPr algn="ctr"/>
            <a:r>
              <a:rPr lang="en-US" sz="1200" dirty="0" smtClean="0"/>
              <a:t>Vessel prepared for new brick refractory installation</a:t>
            </a:r>
            <a:endParaRPr lang="en-US" sz="1200" dirty="0"/>
          </a:p>
        </p:txBody>
      </p:sp>
    </p:spTree>
    <p:extLst>
      <p:ext uri="{BB962C8B-B14F-4D97-AF65-F5344CB8AC3E}">
        <p14:creationId xmlns:p14="http://schemas.microsoft.com/office/powerpoint/2010/main" val="55182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268" y="274638"/>
            <a:ext cx="5700532" cy="505538"/>
          </a:xfrm>
        </p:spPr>
        <p:txBody>
          <a:bodyPr/>
          <a:lstStyle/>
          <a:p>
            <a:r>
              <a:rPr lang="en-US" dirty="0" smtClean="0"/>
              <a:t>DMR Cone and </a:t>
            </a:r>
            <a:r>
              <a:rPr lang="en-US" dirty="0"/>
              <a:t>D</a:t>
            </a:r>
            <a:r>
              <a:rPr lang="en-US" dirty="0" smtClean="0"/>
              <a:t>ouble Plenum</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688" y="1152846"/>
            <a:ext cx="3674063" cy="223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160" y="1152846"/>
            <a:ext cx="3506882" cy="226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689" y="3737201"/>
            <a:ext cx="3548835" cy="217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6689" y="3326043"/>
            <a:ext cx="3183038" cy="400110"/>
          </a:xfrm>
          <a:prstGeom prst="rect">
            <a:avLst/>
          </a:prstGeom>
          <a:noFill/>
        </p:spPr>
        <p:txBody>
          <a:bodyPr wrap="square" rtlCol="0">
            <a:spAutoFit/>
          </a:bodyPr>
          <a:lstStyle/>
          <a:p>
            <a:r>
              <a:rPr lang="en-US" sz="2000" dirty="0" smtClean="0"/>
              <a:t>Initial fit-up of cone sections</a:t>
            </a:r>
            <a:endParaRPr lang="en-US" sz="2000" dirty="0"/>
          </a:p>
        </p:txBody>
      </p:sp>
      <p:sp>
        <p:nvSpPr>
          <p:cNvPr id="6" name="TextBox 5"/>
          <p:cNvSpPr txBox="1"/>
          <p:nvPr/>
        </p:nvSpPr>
        <p:spPr>
          <a:xfrm>
            <a:off x="4566160" y="3337091"/>
            <a:ext cx="3738623" cy="400110"/>
          </a:xfrm>
          <a:prstGeom prst="rect">
            <a:avLst/>
          </a:prstGeom>
          <a:noFill/>
        </p:spPr>
        <p:txBody>
          <a:bodyPr wrap="square" rtlCol="0">
            <a:spAutoFit/>
          </a:bodyPr>
          <a:lstStyle/>
          <a:p>
            <a:r>
              <a:rPr lang="en-US" sz="2000" dirty="0" smtClean="0"/>
              <a:t>Upper cone sections with nozzles</a:t>
            </a:r>
            <a:endParaRPr lang="en-US" sz="2000" dirty="0"/>
          </a:p>
        </p:txBody>
      </p:sp>
      <p:sp>
        <p:nvSpPr>
          <p:cNvPr id="7" name="TextBox 6"/>
          <p:cNvSpPr txBox="1"/>
          <p:nvPr/>
        </p:nvSpPr>
        <p:spPr>
          <a:xfrm>
            <a:off x="416689" y="5914663"/>
            <a:ext cx="2714316" cy="400110"/>
          </a:xfrm>
          <a:prstGeom prst="rect">
            <a:avLst/>
          </a:prstGeom>
          <a:noFill/>
        </p:spPr>
        <p:txBody>
          <a:bodyPr wrap="square" rtlCol="0">
            <a:spAutoFit/>
          </a:bodyPr>
          <a:lstStyle/>
          <a:p>
            <a:r>
              <a:rPr lang="en-US" sz="2000" dirty="0" smtClean="0"/>
              <a:t>Lower cone sections</a:t>
            </a:r>
            <a:endParaRPr lang="en-US" sz="2000" dirty="0"/>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8335" y="3864757"/>
            <a:ext cx="3414707" cy="192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58335" y="5787106"/>
            <a:ext cx="3414707" cy="707886"/>
          </a:xfrm>
          <a:prstGeom prst="rect">
            <a:avLst/>
          </a:prstGeom>
          <a:noFill/>
        </p:spPr>
        <p:txBody>
          <a:bodyPr wrap="square" rtlCol="0">
            <a:spAutoFit/>
          </a:bodyPr>
          <a:lstStyle/>
          <a:p>
            <a:r>
              <a:rPr lang="en-US" sz="2000" dirty="0" smtClean="0"/>
              <a:t>Lower cone sections and plenum divider tacked in place</a:t>
            </a:r>
            <a:endParaRPr lang="en-US" sz="2000" dirty="0"/>
          </a:p>
        </p:txBody>
      </p:sp>
    </p:spTree>
    <p:extLst>
      <p:ext uri="{BB962C8B-B14F-4D97-AF65-F5344CB8AC3E}">
        <p14:creationId xmlns:p14="http://schemas.microsoft.com/office/powerpoint/2010/main" val="402704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651" y="0"/>
            <a:ext cx="5163424" cy="505538"/>
          </a:xfrm>
        </p:spPr>
        <p:txBody>
          <a:bodyPr/>
          <a:lstStyle/>
          <a:p>
            <a:r>
              <a:rPr lang="en-US" dirty="0" smtClean="0"/>
              <a:t>Integrated Waste Treatment Unit</a:t>
            </a:r>
            <a:endParaRPr lang="en-US" dirty="0"/>
          </a:p>
        </p:txBody>
      </p:sp>
      <p:pic>
        <p:nvPicPr>
          <p:cNvPr id="4" name="Picture 2" descr="C:\Users\buggerbp\AppData\Local\Microsoft\Windows\Temporary Internet Files\Content.Outlook\BXOTRS9K\Picture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718810"/>
            <a:ext cx="3223858" cy="54034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88000" y="6203292"/>
            <a:ext cx="3461310" cy="276999"/>
          </a:xfrm>
          <a:prstGeom prst="rect">
            <a:avLst/>
          </a:prstGeom>
        </p:spPr>
        <p:txBody>
          <a:bodyPr wrap="square">
            <a:spAutoFit/>
          </a:bodyPr>
          <a:lstStyle/>
          <a:p>
            <a:r>
              <a:rPr lang="en-US" sz="1200" dirty="0"/>
              <a:t>Double Plenum cold flow testing rig at PSRI. </a:t>
            </a:r>
          </a:p>
        </p:txBody>
      </p:sp>
      <p:sp>
        <p:nvSpPr>
          <p:cNvPr id="6" name="TextBox 5"/>
          <p:cNvSpPr txBox="1"/>
          <p:nvPr/>
        </p:nvSpPr>
        <p:spPr>
          <a:xfrm>
            <a:off x="102743" y="934947"/>
            <a:ext cx="5485258" cy="323165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2499"/>
                </a:solidFill>
              </a:rPr>
              <a:t>Re-design of Denitration Mineralization Reformer (DMR) considered key to improving fluidization. </a:t>
            </a:r>
          </a:p>
          <a:p>
            <a:pPr marL="342900" indent="-342900">
              <a:buFont typeface="Arial" panose="020B0604020202020204" pitchFamily="34" charset="0"/>
              <a:buChar char="•"/>
            </a:pPr>
            <a:r>
              <a:rPr lang="en-US" sz="2000" dirty="0" smtClean="0">
                <a:solidFill>
                  <a:srgbClr val="002499"/>
                </a:solidFill>
              </a:rPr>
              <a:t>Modeling, pilot plant testing, and Particulate Solid Research Inc. testing have all indicated the “double plenum” approach will greatly improve fluidization.</a:t>
            </a:r>
          </a:p>
          <a:p>
            <a:pPr marL="342900" indent="-342900">
              <a:buFont typeface="Arial" panose="020B0604020202020204" pitchFamily="34" charset="0"/>
              <a:buChar char="•"/>
            </a:pPr>
            <a:r>
              <a:rPr lang="en-US" sz="2000" dirty="0" smtClean="0">
                <a:solidFill>
                  <a:srgbClr val="002499"/>
                </a:solidFill>
              </a:rPr>
              <a:t>Next simulant run designed to verify that re-design will work.  </a:t>
            </a:r>
          </a:p>
          <a:p>
            <a:endParaRPr lang="en-US" sz="2400" dirty="0">
              <a:solidFill>
                <a:srgbClr val="002499"/>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87" t="12197" r="11792" b="8780"/>
          <a:stretch/>
        </p:blipFill>
        <p:spPr bwMode="auto">
          <a:xfrm>
            <a:off x="3531215" y="3532784"/>
            <a:ext cx="1935935" cy="294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39109" y="6232018"/>
            <a:ext cx="2133018" cy="276999"/>
          </a:xfrm>
          <a:prstGeom prst="rect">
            <a:avLst/>
          </a:prstGeom>
          <a:noFill/>
        </p:spPr>
        <p:txBody>
          <a:bodyPr wrap="square" rtlCol="0">
            <a:spAutoFit/>
          </a:bodyPr>
          <a:lstStyle/>
          <a:p>
            <a:r>
              <a:rPr lang="en-US" sz="1200" dirty="0" smtClean="0"/>
              <a:t>DMR mockup vessel.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Stored Transuranic Waste  </a:t>
            </a:r>
            <a:endParaRPr lang="en-US" dirty="0"/>
          </a:p>
        </p:txBody>
      </p:sp>
      <p:pic>
        <p:nvPicPr>
          <p:cNvPr id="4" name="Picture 2" descr="C:\Users\pruittdm\AppData\Local\Microsoft\Windows\Temporary Internet Files\Content.Outlook\C1FYJS4V\IMG_170918_1436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0779" t="18856" b="40572"/>
          <a:stretch/>
        </p:blipFill>
        <p:spPr bwMode="auto">
          <a:xfrm>
            <a:off x="5356471" y="924249"/>
            <a:ext cx="3713817" cy="2084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56471" y="3008296"/>
            <a:ext cx="3713817" cy="276999"/>
          </a:xfrm>
          <a:prstGeom prst="rect">
            <a:avLst/>
          </a:prstGeom>
        </p:spPr>
        <p:txBody>
          <a:bodyPr wrap="square">
            <a:spAutoFit/>
          </a:bodyPr>
          <a:lstStyle/>
          <a:p>
            <a:r>
              <a:rPr lang="en-US" sz="1200" dirty="0"/>
              <a:t>Unloading drums from over-pack in WMF-635</a:t>
            </a:r>
          </a:p>
        </p:txBody>
      </p:sp>
      <p:sp>
        <p:nvSpPr>
          <p:cNvPr id="6" name="TextBox 5"/>
          <p:cNvSpPr txBox="1"/>
          <p:nvPr/>
        </p:nvSpPr>
        <p:spPr>
          <a:xfrm>
            <a:off x="133565" y="1159990"/>
            <a:ext cx="5075434"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2499"/>
                </a:solidFill>
              </a:rPr>
              <a:t>DOE continues to ship both TRU and mixed LLW out of state for safe disposal.</a:t>
            </a:r>
          </a:p>
          <a:p>
            <a:pPr marL="342900" indent="-342900">
              <a:buFont typeface="Arial" panose="020B0604020202020204" pitchFamily="34" charset="0"/>
              <a:buChar char="•"/>
            </a:pPr>
            <a:r>
              <a:rPr lang="en-US" sz="2000" dirty="0" smtClean="0">
                <a:solidFill>
                  <a:srgbClr val="002499"/>
                </a:solidFill>
              </a:rPr>
              <a:t>Number of shipments to WIPP increased from two to four per week, beginning in September, 2017.</a:t>
            </a:r>
          </a:p>
          <a:p>
            <a:pPr marL="342900" indent="-342900">
              <a:buFont typeface="Arial" panose="020B0604020202020204" pitchFamily="34" charset="0"/>
              <a:buChar char="•"/>
            </a:pPr>
            <a:r>
              <a:rPr lang="en-US" sz="2000" dirty="0" smtClean="0">
                <a:solidFill>
                  <a:srgbClr val="002499"/>
                </a:solidFill>
              </a:rPr>
              <a:t>Still working to re-establish certification authority at Idaho.</a:t>
            </a:r>
          </a:p>
          <a:p>
            <a:pPr marL="342900" indent="-342900">
              <a:buFont typeface="Arial" panose="020B0604020202020204" pitchFamily="34" charset="0"/>
              <a:buChar char="•"/>
            </a:pPr>
            <a:r>
              <a:rPr lang="en-US" sz="2000" dirty="0" smtClean="0">
                <a:solidFill>
                  <a:srgbClr val="002499"/>
                </a:solidFill>
              </a:rPr>
              <a:t>DOE  considering whether to pursue future mission for Advanced Mixed Waste Treatment Facility, which would involve treatment of waste from out of state facilities and occur pursuant to the 1995 Idaho Settlement Agreement provisions.  </a:t>
            </a:r>
          </a:p>
          <a:p>
            <a:pPr marL="342900" indent="-342900">
              <a:buFont typeface="Arial" panose="020B0604020202020204" pitchFamily="34" charset="0"/>
              <a:buChar char="•"/>
            </a:pPr>
            <a:endParaRPr lang="en-US" sz="2000" dirty="0">
              <a:solidFill>
                <a:srgbClr val="002499"/>
              </a:solidFill>
            </a:endParaRPr>
          </a:p>
        </p:txBody>
      </p:sp>
      <p:pic>
        <p:nvPicPr>
          <p:cNvPr id="7" name="Picture 4" descr="C:\Users\pruittdm\AppData\Local\Microsoft\Windows\Temporary Internet Files\Content.Outlook\C1FYJS4V\Image (2).png"/>
          <p:cNvPicPr>
            <a:picLocks noChangeAspect="1" noChangeArrowheads="1"/>
          </p:cNvPicPr>
          <p:nvPr/>
        </p:nvPicPr>
        <p:blipFill rotWithShape="1">
          <a:blip r:embed="rId3">
            <a:extLst>
              <a:ext uri="{28A0092B-C50C-407E-A947-70E740481C1C}">
                <a14:useLocalDpi xmlns:a14="http://schemas.microsoft.com/office/drawing/2010/main" val="0"/>
              </a:ext>
            </a:extLst>
          </a:blip>
          <a:srcRect l="25000" t="19374" b="12343"/>
          <a:stretch/>
        </p:blipFill>
        <p:spPr bwMode="auto">
          <a:xfrm>
            <a:off x="5068553" y="3285295"/>
            <a:ext cx="4001735" cy="273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3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08909" y="228600"/>
            <a:ext cx="6622474" cy="519545"/>
          </a:xfrm>
        </p:spPr>
        <p:txBody>
          <a:bodyPr/>
          <a:lstStyle/>
          <a:p>
            <a:r>
              <a:rPr lang="en-US" altLang="en-US" dirty="0" smtClean="0"/>
              <a:t>Waste Processing in ARP facilities</a:t>
            </a:r>
            <a:endParaRPr lang="en-US" altLang="en-US" sz="2800" b="1" dirty="0" smtClean="0">
              <a:solidFill>
                <a:schemeClr val="accent6"/>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038" r="40381" b="23799"/>
          <a:stretch/>
        </p:blipFill>
        <p:spPr bwMode="auto">
          <a:xfrm>
            <a:off x="128588" y="756848"/>
            <a:ext cx="4292002" cy="310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865978"/>
            <a:ext cx="4714876" cy="276999"/>
          </a:xfrm>
          <a:prstGeom prst="rect">
            <a:avLst/>
          </a:prstGeom>
          <a:noFill/>
        </p:spPr>
        <p:txBody>
          <a:bodyPr wrap="square" rtlCol="0">
            <a:spAutoFit/>
          </a:bodyPr>
          <a:lstStyle/>
          <a:p>
            <a:r>
              <a:rPr lang="en-US" sz="1200" dirty="0" smtClean="0"/>
              <a:t>Above:  Excavator </a:t>
            </a:r>
            <a:r>
              <a:rPr lang="en-US" sz="1200" dirty="0"/>
              <a:t>empties </a:t>
            </a:r>
            <a:r>
              <a:rPr lang="en-US" sz="1200" dirty="0" smtClean="0"/>
              <a:t>non-compactable sludge </a:t>
            </a:r>
            <a:r>
              <a:rPr lang="en-US" sz="1200" dirty="0"/>
              <a:t>into trays in ARP V</a:t>
            </a:r>
            <a:r>
              <a:rPr lang="en-US" sz="1200" dirty="0" smtClean="0"/>
              <a:t>.</a:t>
            </a:r>
            <a:endParaRPr lang="en-US" dirty="0"/>
          </a:p>
        </p:txBody>
      </p:sp>
      <p:pic>
        <p:nvPicPr>
          <p:cNvPr id="6" name="Picture 2" descr="C:\Users\pruittdm\AppData\Local\Microsoft\Windows\Temporary Internet Files\Content.Outlook\C1FYJS4V\Image2.png"/>
          <p:cNvPicPr>
            <a:picLocks noChangeAspect="1" noChangeArrowheads="1"/>
          </p:cNvPicPr>
          <p:nvPr/>
        </p:nvPicPr>
        <p:blipFill rotWithShape="1">
          <a:blip r:embed="rId4">
            <a:extLst>
              <a:ext uri="{28A0092B-C50C-407E-A947-70E740481C1C}">
                <a14:useLocalDpi xmlns:a14="http://schemas.microsoft.com/office/drawing/2010/main" val="0"/>
              </a:ext>
            </a:extLst>
          </a:blip>
          <a:srcRect l="20312" t="9792" r="18750" b="31042"/>
          <a:stretch/>
        </p:blipFill>
        <p:spPr bwMode="auto">
          <a:xfrm>
            <a:off x="4714338" y="756849"/>
            <a:ext cx="4269580" cy="3109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68348" y="3831855"/>
            <a:ext cx="2990849" cy="276999"/>
          </a:xfrm>
          <a:prstGeom prst="rect">
            <a:avLst/>
          </a:prstGeom>
          <a:noFill/>
        </p:spPr>
        <p:txBody>
          <a:bodyPr wrap="square" rtlCol="0">
            <a:spAutoFit/>
          </a:bodyPr>
          <a:lstStyle/>
          <a:p>
            <a:r>
              <a:rPr lang="en-US" sz="1200" dirty="0" smtClean="0"/>
              <a:t>Above:  Crews unpack large items in ARP -VII</a:t>
            </a:r>
            <a:endParaRPr lang="en-US" sz="1200" dirty="0"/>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2979" y="4142977"/>
            <a:ext cx="3347668" cy="250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50647" y="5987729"/>
            <a:ext cx="2562327" cy="646331"/>
          </a:xfrm>
          <a:prstGeom prst="rect">
            <a:avLst/>
          </a:prstGeom>
          <a:noFill/>
        </p:spPr>
        <p:txBody>
          <a:bodyPr wrap="square" rtlCol="0">
            <a:spAutoFit/>
          </a:bodyPr>
          <a:lstStyle/>
          <a:p>
            <a:r>
              <a:rPr lang="en-US" sz="1200" dirty="0" smtClean="0"/>
              <a:t>Left:  ARP </a:t>
            </a:r>
            <a:r>
              <a:rPr lang="en-US" sz="1200" dirty="0"/>
              <a:t>IX Retrieval Enclosure – interior view where </a:t>
            </a:r>
            <a:r>
              <a:rPr lang="en-US" sz="1200" dirty="0" smtClean="0"/>
              <a:t> roaster  oxide processing  will occur. </a:t>
            </a:r>
            <a:endParaRPr lang="en-US" sz="1200" dirty="0"/>
          </a:p>
        </p:txBody>
      </p:sp>
    </p:spTree>
    <p:extLst>
      <p:ext uri="{BB962C8B-B14F-4D97-AF65-F5344CB8AC3E}">
        <p14:creationId xmlns:p14="http://schemas.microsoft.com/office/powerpoint/2010/main" val="233524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119" y="92468"/>
            <a:ext cx="6961865" cy="505538"/>
          </a:xfrm>
        </p:spPr>
        <p:txBody>
          <a:bodyPr/>
          <a:lstStyle/>
          <a:p>
            <a:r>
              <a:rPr lang="en-US" dirty="0" smtClean="0"/>
              <a:t>Settlement Agreement TRU Production Status</a:t>
            </a:r>
            <a:endParaRPr lang="en-US"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0" y="4846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11" y="1117600"/>
            <a:ext cx="843777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210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Spent Nuclear Fuel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78" y="1092091"/>
            <a:ext cx="5407628" cy="3551828"/>
          </a:xfrm>
          <a:prstGeom prst="rect">
            <a:avLst/>
          </a:prstGeom>
        </p:spPr>
      </p:pic>
      <p:sp>
        <p:nvSpPr>
          <p:cNvPr id="5" name="Rectangle 4"/>
          <p:cNvSpPr/>
          <p:nvPr/>
        </p:nvSpPr>
        <p:spPr>
          <a:xfrm>
            <a:off x="360678" y="4643919"/>
            <a:ext cx="5407628" cy="276999"/>
          </a:xfrm>
          <a:prstGeom prst="rect">
            <a:avLst/>
          </a:prstGeom>
        </p:spPr>
        <p:txBody>
          <a:bodyPr wrap="square">
            <a:spAutoFit/>
          </a:bodyPr>
          <a:lstStyle/>
          <a:p>
            <a:r>
              <a:rPr lang="en-US" sz="1200" dirty="0"/>
              <a:t>CPP-666 – Pulling a fuel basket from a rack within the storage pool. </a:t>
            </a:r>
          </a:p>
        </p:txBody>
      </p:sp>
      <p:sp>
        <p:nvSpPr>
          <p:cNvPr id="6" name="TextBox 5"/>
          <p:cNvSpPr txBox="1"/>
          <p:nvPr/>
        </p:nvSpPr>
        <p:spPr>
          <a:xfrm>
            <a:off x="5856271" y="1263722"/>
            <a:ext cx="328773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499"/>
                </a:solidFill>
              </a:rPr>
              <a:t>DOE on target to remove all spent nuclear fuel from CPP-666 underwater storage basin by the 1995 Idaho </a:t>
            </a:r>
            <a:r>
              <a:rPr lang="en-US" dirty="0" smtClean="0">
                <a:solidFill>
                  <a:srgbClr val="FF0000"/>
                </a:solidFill>
              </a:rPr>
              <a:t> </a:t>
            </a:r>
            <a:r>
              <a:rPr lang="en-US" dirty="0" smtClean="0">
                <a:solidFill>
                  <a:srgbClr val="002499"/>
                </a:solidFill>
              </a:rPr>
              <a:t>Settlement Agreement 2023 milestone. </a:t>
            </a:r>
          </a:p>
          <a:p>
            <a:pPr marL="285750" indent="-285750">
              <a:buFont typeface="Arial" panose="020B0604020202020204" pitchFamily="34" charset="0"/>
              <a:buChar char="•"/>
            </a:pPr>
            <a:r>
              <a:rPr lang="en-US" dirty="0" smtClean="0">
                <a:solidFill>
                  <a:srgbClr val="002499"/>
                </a:solidFill>
              </a:rPr>
              <a:t>EBR-II fuel is being transferred to the Materials and Fuels Complex for interim storage and, ultimately, processing.</a:t>
            </a:r>
          </a:p>
          <a:p>
            <a:pPr marL="285750" indent="-285750">
              <a:buFont typeface="Arial" panose="020B0604020202020204" pitchFamily="34" charset="0"/>
              <a:buChar char="•"/>
            </a:pPr>
            <a:r>
              <a:rPr lang="en-US" dirty="0" smtClean="0">
                <a:solidFill>
                  <a:srgbClr val="002499"/>
                </a:solidFill>
              </a:rPr>
              <a:t>ATR fuels are going directly to dry storage facility at CPP-603.</a:t>
            </a:r>
          </a:p>
          <a:p>
            <a:pPr marL="285750" indent="-285750">
              <a:buFont typeface="Arial" panose="020B0604020202020204" pitchFamily="34" charset="0"/>
              <a:buChar char="•"/>
            </a:pPr>
            <a:r>
              <a:rPr lang="en-US" dirty="0" smtClean="0">
                <a:solidFill>
                  <a:srgbClr val="002499"/>
                </a:solidFill>
              </a:rPr>
              <a:t>Several shipments of usable TRIGA fuel are being transferred out of CPP-603 and the State of Idaho to  research reactors  around the country for continued use. </a:t>
            </a:r>
            <a:endParaRPr lang="en-US" dirty="0">
              <a:solidFill>
                <a:srgbClr val="002499"/>
              </a:solidFill>
            </a:endParaRPr>
          </a:p>
        </p:txBody>
      </p:sp>
    </p:spTree>
    <p:extLst>
      <p:ext uri="{BB962C8B-B14F-4D97-AF65-F5344CB8AC3E}">
        <p14:creationId xmlns:p14="http://schemas.microsoft.com/office/powerpoint/2010/main" val="2890304304"/>
      </p:ext>
    </p:extLst>
  </p:cSld>
  <p:clrMapOvr>
    <a:masterClrMapping/>
  </p:clrMapOvr>
</p:sld>
</file>

<file path=ppt/theme/theme1.xml><?xml version="1.0" encoding="utf-8"?>
<a:theme xmlns:a="http://schemas.openxmlformats.org/drawingml/2006/main" name="EM_PowerPoint_Template-091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EM_PowerPoint_Template-091013</Template>
  <TotalTime>206</TotalTime>
  <Words>613</Words>
  <Application>Microsoft Office PowerPoint</Application>
  <PresentationFormat>On-screen Show (4:3)</PresentationFormat>
  <Paragraphs>61</Paragraphs>
  <Slides>10</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Helvetica Neue</vt:lpstr>
      <vt:lpstr>ヒラギノ角ゴ ProN W3</vt:lpstr>
      <vt:lpstr>EM_PowerPoint_Template-091013</vt:lpstr>
      <vt:lpstr>Custom Design</vt:lpstr>
      <vt:lpstr>Idaho Cleanup Project Update Leadership in Nuclear Energy Commission</vt:lpstr>
      <vt:lpstr>Key Developments</vt:lpstr>
      <vt:lpstr>CRR Refractory Repair</vt:lpstr>
      <vt:lpstr>DMR Cone and Double Plenum</vt:lpstr>
      <vt:lpstr>Integrated Waste Treatment Unit</vt:lpstr>
      <vt:lpstr>Stored Transuranic Waste  </vt:lpstr>
      <vt:lpstr>Waste Processing in ARP facilities</vt:lpstr>
      <vt:lpstr>Settlement Agreement TRU Production Status</vt:lpstr>
      <vt:lpstr>Spent Nuclear Fuel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Cleanup Project Update Leadership in Nuclear Energy Commission</dc:title>
  <dc:creator>Bugger, Bradley P</dc:creator>
  <cp:lastModifiedBy>Elli F. Brown</cp:lastModifiedBy>
  <cp:revision>46</cp:revision>
  <cp:lastPrinted>2018-01-24T21:51:29Z</cp:lastPrinted>
  <dcterms:created xsi:type="dcterms:W3CDTF">2017-12-26T16:57:37Z</dcterms:created>
  <dcterms:modified xsi:type="dcterms:W3CDTF">2018-01-24T23:31:38Z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