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4"/>
  </p:notesMasterIdLst>
  <p:handoutMasterIdLst>
    <p:handoutMasterId r:id="rId15"/>
  </p:handoutMasterIdLst>
  <p:sldIdLst>
    <p:sldId id="272" r:id="rId3"/>
    <p:sldId id="264" r:id="rId4"/>
    <p:sldId id="260" r:id="rId5"/>
    <p:sldId id="262" r:id="rId6"/>
    <p:sldId id="268" r:id="rId7"/>
    <p:sldId id="270" r:id="rId8"/>
    <p:sldId id="261" r:id="rId9"/>
    <p:sldId id="265" r:id="rId10"/>
    <p:sldId id="271" r:id="rId11"/>
    <p:sldId id="258" r:id="rId12"/>
    <p:sldId id="26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02" y="55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7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C595BD-9CB6-4BCC-AC12-0A3D9F4CAC37}" type="doc">
      <dgm:prSet loTypeId="urn:microsoft.com/office/officeart/2008/layout/CircularPictureCallout" loCatId="picture" qsTypeId="urn:microsoft.com/office/officeart/2005/8/quickstyle/simple1" qsCatId="simple" csTypeId="urn:microsoft.com/office/officeart/2005/8/colors/colorful5" csCatId="colorful" phldr="1"/>
      <dgm:spPr/>
      <dgm:t>
        <a:bodyPr/>
        <a:lstStyle/>
        <a:p>
          <a:endParaRPr lang="en-US"/>
        </a:p>
      </dgm:t>
    </dgm:pt>
    <dgm:pt modelId="{94E372D2-8099-4302-87B2-9C089641604C}">
      <dgm:prSet custT="1"/>
      <dgm:spPr/>
      <dgm:t>
        <a:bodyPr/>
        <a:lstStyle/>
        <a:p>
          <a:r>
            <a:rPr lang="en-US" sz="3600" b="1" dirty="0" smtClean="0">
              <a:solidFill>
                <a:schemeClr val="tx1"/>
              </a:solidFill>
            </a:rPr>
            <a:t>Comprehensive Nuclear Occupation List</a:t>
          </a:r>
          <a:endParaRPr lang="en-US" sz="3600" b="1" dirty="0">
            <a:solidFill>
              <a:schemeClr val="tx1"/>
            </a:solidFill>
          </a:endParaRPr>
        </a:p>
      </dgm:t>
    </dgm:pt>
    <dgm:pt modelId="{2FFE92EF-96BE-4A7D-90E0-A02E5F15C697}" type="parTrans" cxnId="{10C9C059-69A4-4620-A153-0280D256FAB1}">
      <dgm:prSet/>
      <dgm:spPr/>
      <dgm:t>
        <a:bodyPr/>
        <a:lstStyle/>
        <a:p>
          <a:endParaRPr lang="en-US"/>
        </a:p>
      </dgm:t>
    </dgm:pt>
    <dgm:pt modelId="{5E98147F-71CE-46D0-8060-EC4C61B6E909}" type="sibTrans" cxnId="{10C9C059-69A4-4620-A153-0280D256FAB1}">
      <dgm:prSet/>
      <dgm:spPr/>
      <dgm:t>
        <a:bodyPr/>
        <a:lstStyle/>
        <a:p>
          <a:endParaRPr lang="en-US"/>
        </a:p>
      </dgm:t>
    </dgm:pt>
    <dgm:pt modelId="{1293D4B9-4CAA-4242-BBBA-16CF03C4EE9B}">
      <dgm:prSet phldrT="[Text]" custT="1"/>
      <dgm:spPr/>
      <dgm:t>
        <a:bodyPr/>
        <a:lstStyle/>
        <a:p>
          <a:pPr algn="ctr"/>
          <a:r>
            <a:rPr lang="en-US" sz="2000" b="1" dirty="0" smtClean="0"/>
            <a:t>Education Requirements</a:t>
          </a:r>
          <a:endParaRPr lang="en-US" sz="2000" b="1" dirty="0"/>
        </a:p>
      </dgm:t>
    </dgm:pt>
    <dgm:pt modelId="{5E807CE6-5A0A-4376-9604-43D53AFB7B44}" type="parTrans" cxnId="{90FFA0CF-E767-4FAE-9A30-700B938FD701}">
      <dgm:prSet/>
      <dgm:spPr/>
      <dgm:t>
        <a:bodyPr/>
        <a:lstStyle/>
        <a:p>
          <a:endParaRPr lang="en-US"/>
        </a:p>
      </dgm:t>
    </dgm:pt>
    <dgm:pt modelId="{8442CA26-3C77-4F74-B39B-96D7D429D6D3}" type="sibTrans" cxnId="{90FFA0CF-E767-4FAE-9A30-700B938FD701}">
      <dgm:prSet/>
      <dgm:spPr/>
      <dgm:t>
        <a:bodyPr/>
        <a:lstStyle/>
        <a:p>
          <a:endParaRPr lang="en-US"/>
        </a:p>
      </dgm:t>
    </dgm:pt>
    <dgm:pt modelId="{DCD33646-13FF-476E-96F1-593BBB9D5014}">
      <dgm:prSet phldrT="[Text]" custT="1"/>
      <dgm:spPr/>
      <dgm:t>
        <a:bodyPr/>
        <a:lstStyle/>
        <a:p>
          <a:pPr algn="ctr"/>
          <a:r>
            <a:rPr lang="en-US" sz="2000" b="1" dirty="0" smtClean="0"/>
            <a:t>Job Descriptions</a:t>
          </a:r>
          <a:endParaRPr lang="en-US" sz="2000" b="1" dirty="0"/>
        </a:p>
      </dgm:t>
    </dgm:pt>
    <dgm:pt modelId="{A3C7E8D6-A011-4064-8917-01DEA973CF22}" type="parTrans" cxnId="{8754F92B-FAFF-476F-98F2-BBE0A3608165}">
      <dgm:prSet/>
      <dgm:spPr/>
      <dgm:t>
        <a:bodyPr/>
        <a:lstStyle/>
        <a:p>
          <a:endParaRPr lang="en-US"/>
        </a:p>
      </dgm:t>
    </dgm:pt>
    <dgm:pt modelId="{B8E6CD82-4B07-461D-B5C4-2EFB84D97303}" type="sibTrans" cxnId="{8754F92B-FAFF-476F-98F2-BBE0A3608165}">
      <dgm:prSet/>
      <dgm:spPr/>
      <dgm:t>
        <a:bodyPr/>
        <a:lstStyle/>
        <a:p>
          <a:endParaRPr lang="en-US"/>
        </a:p>
      </dgm:t>
    </dgm:pt>
    <dgm:pt modelId="{7FBCF9FC-69EB-4D4F-8A50-AF6970144411}">
      <dgm:prSet phldrT="[Text]" custT="1"/>
      <dgm:spPr/>
      <dgm:t>
        <a:bodyPr/>
        <a:lstStyle/>
        <a:p>
          <a:pPr algn="ctr"/>
          <a:r>
            <a:rPr lang="en-US" sz="2000" b="1" dirty="0" smtClean="0"/>
            <a:t>Skills Assessment</a:t>
          </a:r>
          <a:endParaRPr lang="en-US" sz="2000" b="1" dirty="0"/>
        </a:p>
      </dgm:t>
    </dgm:pt>
    <dgm:pt modelId="{C3C2FAE8-23EB-4954-9B55-92D598ADE4C6}" type="parTrans" cxnId="{B4A60F31-CB8A-43A6-961D-A873C9070618}">
      <dgm:prSet/>
      <dgm:spPr/>
      <dgm:t>
        <a:bodyPr/>
        <a:lstStyle/>
        <a:p>
          <a:endParaRPr lang="en-US"/>
        </a:p>
      </dgm:t>
    </dgm:pt>
    <dgm:pt modelId="{BE7FD470-D349-4F00-AEF4-3672DB777823}" type="sibTrans" cxnId="{B4A60F31-CB8A-43A6-961D-A873C9070618}">
      <dgm:prSet/>
      <dgm:spPr/>
      <dgm:t>
        <a:bodyPr/>
        <a:lstStyle/>
        <a:p>
          <a:endParaRPr lang="en-US"/>
        </a:p>
      </dgm:t>
    </dgm:pt>
    <dgm:pt modelId="{1CCA4C55-C613-43F3-822F-889DC648615C}" type="pres">
      <dgm:prSet presAssocID="{95C595BD-9CB6-4BCC-AC12-0A3D9F4CAC37}" presName="Name0" presStyleCnt="0">
        <dgm:presLayoutVars>
          <dgm:chMax val="7"/>
          <dgm:chPref val="7"/>
          <dgm:dir/>
        </dgm:presLayoutVars>
      </dgm:prSet>
      <dgm:spPr/>
      <dgm:t>
        <a:bodyPr/>
        <a:lstStyle/>
        <a:p>
          <a:endParaRPr lang="en-US"/>
        </a:p>
      </dgm:t>
    </dgm:pt>
    <dgm:pt modelId="{E164F509-28B6-4C8A-BDB3-2D1F5713E74E}" type="pres">
      <dgm:prSet presAssocID="{95C595BD-9CB6-4BCC-AC12-0A3D9F4CAC37}" presName="Name1" presStyleCnt="0"/>
      <dgm:spPr/>
    </dgm:pt>
    <dgm:pt modelId="{0897B361-0628-45E1-A3FC-7894AB182459}" type="pres">
      <dgm:prSet presAssocID="{5E98147F-71CE-46D0-8060-EC4C61B6E909}" presName="picture_1" presStyleCnt="0"/>
      <dgm:spPr/>
    </dgm:pt>
    <dgm:pt modelId="{33CB14C0-1EF5-4D8D-99A2-C999F21FF8CE}" type="pres">
      <dgm:prSet presAssocID="{5E98147F-71CE-46D0-8060-EC4C61B6E909}" presName="pictureRepeatNode" presStyleLbl="alignImgPlace1" presStyleIdx="0" presStyleCnt="4"/>
      <dgm:spPr/>
      <dgm:t>
        <a:bodyPr/>
        <a:lstStyle/>
        <a:p>
          <a:endParaRPr lang="en-US"/>
        </a:p>
      </dgm:t>
    </dgm:pt>
    <dgm:pt modelId="{6A64EC16-574E-4E4C-873C-7381B0E2E230}" type="pres">
      <dgm:prSet presAssocID="{94E372D2-8099-4302-87B2-9C089641604C}" presName="text_1" presStyleLbl="node1" presStyleIdx="0" presStyleCnt="0" custScaleX="131991" custScaleY="150186" custLinFactNeighborX="-800" custLinFactNeighborY="-72998">
        <dgm:presLayoutVars>
          <dgm:bulletEnabled val="1"/>
        </dgm:presLayoutVars>
      </dgm:prSet>
      <dgm:spPr/>
      <dgm:t>
        <a:bodyPr/>
        <a:lstStyle/>
        <a:p>
          <a:endParaRPr lang="en-US"/>
        </a:p>
      </dgm:t>
    </dgm:pt>
    <dgm:pt modelId="{82C88D7E-76E5-494A-B436-53CBD6737A65}" type="pres">
      <dgm:prSet presAssocID="{8442CA26-3C77-4F74-B39B-96D7D429D6D3}" presName="picture_2" presStyleCnt="0"/>
      <dgm:spPr/>
    </dgm:pt>
    <dgm:pt modelId="{D68E5DEA-9B7D-450B-A329-F8A520C72F5A}" type="pres">
      <dgm:prSet presAssocID="{8442CA26-3C77-4F74-B39B-96D7D429D6D3}" presName="pictureRepeatNode" presStyleLbl="alignImgPlace1" presStyleIdx="1" presStyleCnt="4"/>
      <dgm:spPr/>
      <dgm:t>
        <a:bodyPr/>
        <a:lstStyle/>
        <a:p>
          <a:endParaRPr lang="en-US"/>
        </a:p>
      </dgm:t>
    </dgm:pt>
    <dgm:pt modelId="{2DC5759A-76A1-4DF4-97E3-CE0B0852798D}" type="pres">
      <dgm:prSet presAssocID="{1293D4B9-4CAA-4242-BBBA-16CF03C4EE9B}" presName="line_2" presStyleLbl="parChTrans1D1" presStyleIdx="0" presStyleCnt="3"/>
      <dgm:spPr/>
    </dgm:pt>
    <dgm:pt modelId="{6946EA7B-D922-4807-9EDE-67A67E5A7122}" type="pres">
      <dgm:prSet presAssocID="{1293D4B9-4CAA-4242-BBBA-16CF03C4EE9B}" presName="textparent_2" presStyleLbl="node1" presStyleIdx="0" presStyleCnt="0"/>
      <dgm:spPr/>
    </dgm:pt>
    <dgm:pt modelId="{A5C10F5F-D889-4784-A6AE-7308AD27AF65}" type="pres">
      <dgm:prSet presAssocID="{1293D4B9-4CAA-4242-BBBA-16CF03C4EE9B}" presName="text_2" presStyleLbl="revTx" presStyleIdx="0" presStyleCnt="3" custScaleX="112814" custScaleY="89263" custLinFactNeighborX="-85943" custLinFactNeighborY="-966">
        <dgm:presLayoutVars>
          <dgm:bulletEnabled val="1"/>
        </dgm:presLayoutVars>
      </dgm:prSet>
      <dgm:spPr/>
      <dgm:t>
        <a:bodyPr/>
        <a:lstStyle/>
        <a:p>
          <a:endParaRPr lang="en-US"/>
        </a:p>
      </dgm:t>
    </dgm:pt>
    <dgm:pt modelId="{129ADC92-0EF4-47B0-B1DA-3E16E956F991}" type="pres">
      <dgm:prSet presAssocID="{B8E6CD82-4B07-461D-B5C4-2EFB84D97303}" presName="picture_3" presStyleCnt="0"/>
      <dgm:spPr/>
    </dgm:pt>
    <dgm:pt modelId="{23A6D837-8B97-45D1-B47D-C0B23388E747}" type="pres">
      <dgm:prSet presAssocID="{B8E6CD82-4B07-461D-B5C4-2EFB84D97303}" presName="pictureRepeatNode" presStyleLbl="alignImgPlace1" presStyleIdx="2" presStyleCnt="4"/>
      <dgm:spPr/>
      <dgm:t>
        <a:bodyPr/>
        <a:lstStyle/>
        <a:p>
          <a:endParaRPr lang="en-US"/>
        </a:p>
      </dgm:t>
    </dgm:pt>
    <dgm:pt modelId="{5364A932-CD71-4D45-ADDA-506D46A53377}" type="pres">
      <dgm:prSet presAssocID="{DCD33646-13FF-476E-96F1-593BBB9D5014}" presName="line_3" presStyleLbl="parChTrans1D1" presStyleIdx="1" presStyleCnt="3"/>
      <dgm:spPr/>
    </dgm:pt>
    <dgm:pt modelId="{0FC00468-FA69-48CA-869C-5C7DD7DEAEB0}" type="pres">
      <dgm:prSet presAssocID="{DCD33646-13FF-476E-96F1-593BBB9D5014}" presName="textparent_3" presStyleLbl="node1" presStyleIdx="0" presStyleCnt="0"/>
      <dgm:spPr/>
    </dgm:pt>
    <dgm:pt modelId="{33CF0B00-DD80-4E54-838A-09825D39DA76}" type="pres">
      <dgm:prSet presAssocID="{DCD33646-13FF-476E-96F1-593BBB9D5014}" presName="text_3" presStyleLbl="revTx" presStyleIdx="1" presStyleCnt="3" custScaleX="119881" custLinFactNeighborX="-96620" custLinFactNeighborY="1709">
        <dgm:presLayoutVars>
          <dgm:bulletEnabled val="1"/>
        </dgm:presLayoutVars>
      </dgm:prSet>
      <dgm:spPr/>
      <dgm:t>
        <a:bodyPr/>
        <a:lstStyle/>
        <a:p>
          <a:endParaRPr lang="en-US"/>
        </a:p>
      </dgm:t>
    </dgm:pt>
    <dgm:pt modelId="{8FC56B8E-B728-4E09-AB40-F40521ED20CE}" type="pres">
      <dgm:prSet presAssocID="{BE7FD470-D349-4F00-AEF4-3672DB777823}" presName="picture_4" presStyleCnt="0"/>
      <dgm:spPr/>
    </dgm:pt>
    <dgm:pt modelId="{860213CD-9209-4660-AE9E-82EF54CA97AB}" type="pres">
      <dgm:prSet presAssocID="{BE7FD470-D349-4F00-AEF4-3672DB777823}" presName="pictureRepeatNode" presStyleLbl="alignImgPlace1" presStyleIdx="3" presStyleCnt="4"/>
      <dgm:spPr/>
      <dgm:t>
        <a:bodyPr/>
        <a:lstStyle/>
        <a:p>
          <a:endParaRPr lang="en-US"/>
        </a:p>
      </dgm:t>
    </dgm:pt>
    <dgm:pt modelId="{BA0B2B1A-E50D-4F03-80A0-71B51BA5F1DD}" type="pres">
      <dgm:prSet presAssocID="{7FBCF9FC-69EB-4D4F-8A50-AF6970144411}" presName="line_4" presStyleLbl="parChTrans1D1" presStyleIdx="2" presStyleCnt="3"/>
      <dgm:spPr/>
    </dgm:pt>
    <dgm:pt modelId="{6BBBEA3E-130C-4B77-BA68-EE7603A1148B}" type="pres">
      <dgm:prSet presAssocID="{7FBCF9FC-69EB-4D4F-8A50-AF6970144411}" presName="textparent_4" presStyleLbl="node1" presStyleIdx="0" presStyleCnt="0"/>
      <dgm:spPr/>
    </dgm:pt>
    <dgm:pt modelId="{F19B83CF-A376-4D86-9C2B-8219649535FE}" type="pres">
      <dgm:prSet presAssocID="{7FBCF9FC-69EB-4D4F-8A50-AF6970144411}" presName="text_4" presStyleLbl="revTx" presStyleIdx="2" presStyleCnt="3" custLinFactNeighborX="-88183" custLinFactNeighborY="111">
        <dgm:presLayoutVars>
          <dgm:bulletEnabled val="1"/>
        </dgm:presLayoutVars>
      </dgm:prSet>
      <dgm:spPr/>
      <dgm:t>
        <a:bodyPr/>
        <a:lstStyle/>
        <a:p>
          <a:endParaRPr lang="en-US"/>
        </a:p>
      </dgm:t>
    </dgm:pt>
  </dgm:ptLst>
  <dgm:cxnLst>
    <dgm:cxn modelId="{AE457AF5-238E-4192-A92C-F78F6B14FD48}" type="presOf" srcId="{BE7FD470-D349-4F00-AEF4-3672DB777823}" destId="{860213CD-9209-4660-AE9E-82EF54CA97AB}" srcOrd="0" destOrd="0" presId="urn:microsoft.com/office/officeart/2008/layout/CircularPictureCallout"/>
    <dgm:cxn modelId="{8754F92B-FAFF-476F-98F2-BBE0A3608165}" srcId="{95C595BD-9CB6-4BCC-AC12-0A3D9F4CAC37}" destId="{DCD33646-13FF-476E-96F1-593BBB9D5014}" srcOrd="2" destOrd="0" parTransId="{A3C7E8D6-A011-4064-8917-01DEA973CF22}" sibTransId="{B8E6CD82-4B07-461D-B5C4-2EFB84D97303}"/>
    <dgm:cxn modelId="{AA585291-EF25-4097-9B92-8F0075F8A0B9}" type="presOf" srcId="{95C595BD-9CB6-4BCC-AC12-0A3D9F4CAC37}" destId="{1CCA4C55-C613-43F3-822F-889DC648615C}" srcOrd="0" destOrd="0" presId="urn:microsoft.com/office/officeart/2008/layout/CircularPictureCallout"/>
    <dgm:cxn modelId="{40C40A36-A97C-4BE1-B668-1535316B6813}" type="presOf" srcId="{5E98147F-71CE-46D0-8060-EC4C61B6E909}" destId="{33CB14C0-1EF5-4D8D-99A2-C999F21FF8CE}" srcOrd="0" destOrd="0" presId="urn:microsoft.com/office/officeart/2008/layout/CircularPictureCallout"/>
    <dgm:cxn modelId="{DBE4276B-47BC-4E67-84E9-9493819AAF1D}" type="presOf" srcId="{8442CA26-3C77-4F74-B39B-96D7D429D6D3}" destId="{D68E5DEA-9B7D-450B-A329-F8A520C72F5A}" srcOrd="0" destOrd="0" presId="urn:microsoft.com/office/officeart/2008/layout/CircularPictureCallout"/>
    <dgm:cxn modelId="{A15B2B76-B646-4F0B-B81B-936D43C7460E}" type="presOf" srcId="{1293D4B9-4CAA-4242-BBBA-16CF03C4EE9B}" destId="{A5C10F5F-D889-4784-A6AE-7308AD27AF65}" srcOrd="0" destOrd="0" presId="urn:microsoft.com/office/officeart/2008/layout/CircularPictureCallout"/>
    <dgm:cxn modelId="{90FFA0CF-E767-4FAE-9A30-700B938FD701}" srcId="{95C595BD-9CB6-4BCC-AC12-0A3D9F4CAC37}" destId="{1293D4B9-4CAA-4242-BBBA-16CF03C4EE9B}" srcOrd="1" destOrd="0" parTransId="{5E807CE6-5A0A-4376-9604-43D53AFB7B44}" sibTransId="{8442CA26-3C77-4F74-B39B-96D7D429D6D3}"/>
    <dgm:cxn modelId="{B4A60F31-CB8A-43A6-961D-A873C9070618}" srcId="{95C595BD-9CB6-4BCC-AC12-0A3D9F4CAC37}" destId="{7FBCF9FC-69EB-4D4F-8A50-AF6970144411}" srcOrd="3" destOrd="0" parTransId="{C3C2FAE8-23EB-4954-9B55-92D598ADE4C6}" sibTransId="{BE7FD470-D349-4F00-AEF4-3672DB777823}"/>
    <dgm:cxn modelId="{770FD256-8C87-4511-B424-251CE49AFEB2}" type="presOf" srcId="{7FBCF9FC-69EB-4D4F-8A50-AF6970144411}" destId="{F19B83CF-A376-4D86-9C2B-8219649535FE}" srcOrd="0" destOrd="0" presId="urn:microsoft.com/office/officeart/2008/layout/CircularPictureCallout"/>
    <dgm:cxn modelId="{D142BE62-3872-440B-96A6-92FADD92F74A}" type="presOf" srcId="{94E372D2-8099-4302-87B2-9C089641604C}" destId="{6A64EC16-574E-4E4C-873C-7381B0E2E230}" srcOrd="0" destOrd="0" presId="urn:microsoft.com/office/officeart/2008/layout/CircularPictureCallout"/>
    <dgm:cxn modelId="{09882063-1CD6-457F-9984-33E8FBCDEE83}" type="presOf" srcId="{DCD33646-13FF-476E-96F1-593BBB9D5014}" destId="{33CF0B00-DD80-4E54-838A-09825D39DA76}" srcOrd="0" destOrd="0" presId="urn:microsoft.com/office/officeart/2008/layout/CircularPictureCallout"/>
    <dgm:cxn modelId="{DF38DDBB-414B-4CCC-86D0-D96970863C87}" type="presOf" srcId="{B8E6CD82-4B07-461D-B5C4-2EFB84D97303}" destId="{23A6D837-8B97-45D1-B47D-C0B23388E747}" srcOrd="0" destOrd="0" presId="urn:microsoft.com/office/officeart/2008/layout/CircularPictureCallout"/>
    <dgm:cxn modelId="{10C9C059-69A4-4620-A153-0280D256FAB1}" srcId="{95C595BD-9CB6-4BCC-AC12-0A3D9F4CAC37}" destId="{94E372D2-8099-4302-87B2-9C089641604C}" srcOrd="0" destOrd="0" parTransId="{2FFE92EF-96BE-4A7D-90E0-A02E5F15C697}" sibTransId="{5E98147F-71CE-46D0-8060-EC4C61B6E909}"/>
    <dgm:cxn modelId="{CE0B43A6-6651-46A9-9D81-13713DBAA73C}" type="presParOf" srcId="{1CCA4C55-C613-43F3-822F-889DC648615C}" destId="{E164F509-28B6-4C8A-BDB3-2D1F5713E74E}" srcOrd="0" destOrd="0" presId="urn:microsoft.com/office/officeart/2008/layout/CircularPictureCallout"/>
    <dgm:cxn modelId="{2E69886F-F614-4D72-B5FF-4D227A763D6B}" type="presParOf" srcId="{E164F509-28B6-4C8A-BDB3-2D1F5713E74E}" destId="{0897B361-0628-45E1-A3FC-7894AB182459}" srcOrd="0" destOrd="0" presId="urn:microsoft.com/office/officeart/2008/layout/CircularPictureCallout"/>
    <dgm:cxn modelId="{AB153FE6-3A18-47F6-A518-7A16A6542D90}" type="presParOf" srcId="{0897B361-0628-45E1-A3FC-7894AB182459}" destId="{33CB14C0-1EF5-4D8D-99A2-C999F21FF8CE}" srcOrd="0" destOrd="0" presId="urn:microsoft.com/office/officeart/2008/layout/CircularPictureCallout"/>
    <dgm:cxn modelId="{FB6467FA-FED6-498D-93EB-FF227B97EA08}" type="presParOf" srcId="{E164F509-28B6-4C8A-BDB3-2D1F5713E74E}" destId="{6A64EC16-574E-4E4C-873C-7381B0E2E230}" srcOrd="1" destOrd="0" presId="urn:microsoft.com/office/officeart/2008/layout/CircularPictureCallout"/>
    <dgm:cxn modelId="{6389DF09-EE68-4C3D-AB3D-95A78B9FBAEB}" type="presParOf" srcId="{E164F509-28B6-4C8A-BDB3-2D1F5713E74E}" destId="{82C88D7E-76E5-494A-B436-53CBD6737A65}" srcOrd="2" destOrd="0" presId="urn:microsoft.com/office/officeart/2008/layout/CircularPictureCallout"/>
    <dgm:cxn modelId="{7B710869-0A6E-438A-92DA-A9210EBA74DC}" type="presParOf" srcId="{82C88D7E-76E5-494A-B436-53CBD6737A65}" destId="{D68E5DEA-9B7D-450B-A329-F8A520C72F5A}" srcOrd="0" destOrd="0" presId="urn:microsoft.com/office/officeart/2008/layout/CircularPictureCallout"/>
    <dgm:cxn modelId="{63E91B42-D993-4AF3-B72B-AE6B16E9F61F}" type="presParOf" srcId="{E164F509-28B6-4C8A-BDB3-2D1F5713E74E}" destId="{2DC5759A-76A1-4DF4-97E3-CE0B0852798D}" srcOrd="3" destOrd="0" presId="urn:microsoft.com/office/officeart/2008/layout/CircularPictureCallout"/>
    <dgm:cxn modelId="{AE3EC84D-609E-479B-85CD-643612745FE4}" type="presParOf" srcId="{E164F509-28B6-4C8A-BDB3-2D1F5713E74E}" destId="{6946EA7B-D922-4807-9EDE-67A67E5A7122}" srcOrd="4" destOrd="0" presId="urn:microsoft.com/office/officeart/2008/layout/CircularPictureCallout"/>
    <dgm:cxn modelId="{4F54DBB0-FB2D-4CAE-8088-08BAFA43B883}" type="presParOf" srcId="{6946EA7B-D922-4807-9EDE-67A67E5A7122}" destId="{A5C10F5F-D889-4784-A6AE-7308AD27AF65}" srcOrd="0" destOrd="0" presId="urn:microsoft.com/office/officeart/2008/layout/CircularPictureCallout"/>
    <dgm:cxn modelId="{CFE1AE52-406A-474E-BE96-B98EBFBA87ED}" type="presParOf" srcId="{E164F509-28B6-4C8A-BDB3-2D1F5713E74E}" destId="{129ADC92-0EF4-47B0-B1DA-3E16E956F991}" srcOrd="5" destOrd="0" presId="urn:microsoft.com/office/officeart/2008/layout/CircularPictureCallout"/>
    <dgm:cxn modelId="{DEF99E6A-B0EB-4BB5-B1E0-CEF00A40687D}" type="presParOf" srcId="{129ADC92-0EF4-47B0-B1DA-3E16E956F991}" destId="{23A6D837-8B97-45D1-B47D-C0B23388E747}" srcOrd="0" destOrd="0" presId="urn:microsoft.com/office/officeart/2008/layout/CircularPictureCallout"/>
    <dgm:cxn modelId="{7FD304F7-4F94-4613-839E-04CA1E5ADE39}" type="presParOf" srcId="{E164F509-28B6-4C8A-BDB3-2D1F5713E74E}" destId="{5364A932-CD71-4D45-ADDA-506D46A53377}" srcOrd="6" destOrd="0" presId="urn:microsoft.com/office/officeart/2008/layout/CircularPictureCallout"/>
    <dgm:cxn modelId="{FC42A8F6-994B-4F8D-8143-4F845E29BB10}" type="presParOf" srcId="{E164F509-28B6-4C8A-BDB3-2D1F5713E74E}" destId="{0FC00468-FA69-48CA-869C-5C7DD7DEAEB0}" srcOrd="7" destOrd="0" presId="urn:microsoft.com/office/officeart/2008/layout/CircularPictureCallout"/>
    <dgm:cxn modelId="{5C50D8D8-A7BD-458F-A19A-C397D29CA669}" type="presParOf" srcId="{0FC00468-FA69-48CA-869C-5C7DD7DEAEB0}" destId="{33CF0B00-DD80-4E54-838A-09825D39DA76}" srcOrd="0" destOrd="0" presId="urn:microsoft.com/office/officeart/2008/layout/CircularPictureCallout"/>
    <dgm:cxn modelId="{262DCC06-921C-4BC9-B594-2278F195E795}" type="presParOf" srcId="{E164F509-28B6-4C8A-BDB3-2D1F5713E74E}" destId="{8FC56B8E-B728-4E09-AB40-F40521ED20CE}" srcOrd="8" destOrd="0" presId="urn:microsoft.com/office/officeart/2008/layout/CircularPictureCallout"/>
    <dgm:cxn modelId="{FCE3BA93-1E8B-4CB8-8756-784AA6EEC78D}" type="presParOf" srcId="{8FC56B8E-B728-4E09-AB40-F40521ED20CE}" destId="{860213CD-9209-4660-AE9E-82EF54CA97AB}" srcOrd="0" destOrd="0" presId="urn:microsoft.com/office/officeart/2008/layout/CircularPictureCallout"/>
    <dgm:cxn modelId="{08741946-C7D5-4CF5-B471-1F39DCF70E75}" type="presParOf" srcId="{E164F509-28B6-4C8A-BDB3-2D1F5713E74E}" destId="{BA0B2B1A-E50D-4F03-80A0-71B51BA5F1DD}" srcOrd="9" destOrd="0" presId="urn:microsoft.com/office/officeart/2008/layout/CircularPictureCallout"/>
    <dgm:cxn modelId="{7C48C584-06C6-41F5-9F25-A6120877D3DF}" type="presParOf" srcId="{E164F509-28B6-4C8A-BDB3-2D1F5713E74E}" destId="{6BBBEA3E-130C-4B77-BA68-EE7603A1148B}" srcOrd="10" destOrd="0" presId="urn:microsoft.com/office/officeart/2008/layout/CircularPictureCallout"/>
    <dgm:cxn modelId="{75D30A46-90F7-493A-A5C6-A7063579AA9B}" type="presParOf" srcId="{6BBBEA3E-130C-4B77-BA68-EE7603A1148B}" destId="{F19B83CF-A376-4D86-9C2B-8219649535FE}" srcOrd="0"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sz="quarter" idx="1"/>
          </p:nvPr>
        </p:nvSpPr>
        <p:spPr>
          <a:xfrm>
            <a:off x="3970673" y="0"/>
            <a:ext cx="3038155" cy="466554"/>
          </a:xfrm>
          <a:prstGeom prst="rect">
            <a:avLst/>
          </a:prstGeom>
        </p:spPr>
        <p:txBody>
          <a:bodyPr vert="horz" lIns="90690" tIns="45345" rIns="90690" bIns="45345" rtlCol="0"/>
          <a:lstStyle>
            <a:lvl1pPr algn="r">
              <a:defRPr sz="1200"/>
            </a:lvl1pPr>
          </a:lstStyle>
          <a:p>
            <a:fld id="{6AF06726-8060-4DFD-A252-63639801F1CB}" type="datetimeFigureOut">
              <a:rPr lang="en-US" smtClean="0"/>
              <a:t>1/29/2018</a:t>
            </a:fld>
            <a:endParaRPr lang="en-US"/>
          </a:p>
        </p:txBody>
      </p:sp>
      <p:sp>
        <p:nvSpPr>
          <p:cNvPr id="4" name="Footer Placeholder 3"/>
          <p:cNvSpPr>
            <a:spLocks noGrp="1"/>
          </p:cNvSpPr>
          <p:nvPr>
            <p:ph type="ftr" sz="quarter" idx="2"/>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5" name="Slide Number Placeholder 4"/>
          <p:cNvSpPr>
            <a:spLocks noGrp="1"/>
          </p:cNvSpPr>
          <p:nvPr>
            <p:ph type="sldNum" sz="quarter" idx="3"/>
          </p:nvPr>
        </p:nvSpPr>
        <p:spPr>
          <a:xfrm>
            <a:off x="3970673" y="8829846"/>
            <a:ext cx="3038155" cy="466554"/>
          </a:xfrm>
          <a:prstGeom prst="rect">
            <a:avLst/>
          </a:prstGeom>
        </p:spPr>
        <p:txBody>
          <a:bodyPr vert="horz" lIns="90690" tIns="45345" rIns="90690" bIns="45345" rtlCol="0" anchor="b"/>
          <a:lstStyle>
            <a:lvl1pPr algn="r">
              <a:defRPr sz="1200"/>
            </a:lvl1pPr>
          </a:lstStyle>
          <a:p>
            <a:fld id="{3383BE4B-8FEA-4F3D-87A6-7D79EA76E85E}" type="slidenum">
              <a:rPr lang="en-US" smtClean="0"/>
              <a:t>‹#›</a:t>
            </a:fld>
            <a:endParaRPr lang="en-US"/>
          </a:p>
        </p:txBody>
      </p:sp>
    </p:spTree>
    <p:extLst>
      <p:ext uri="{BB962C8B-B14F-4D97-AF65-F5344CB8AC3E}">
        <p14:creationId xmlns:p14="http://schemas.microsoft.com/office/powerpoint/2010/main" val="870674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F09667EF-EDFE-4283-A950-09ACDA64379A}" type="datetimeFigureOut">
              <a:rPr lang="en-US" smtClean="0"/>
              <a:t>1/29/2018</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84F1550E-9AA0-4602-AF82-EBA77F5B5835}" type="slidenum">
              <a:rPr lang="en-US" smtClean="0"/>
              <a:t>‹#›</a:t>
            </a:fld>
            <a:endParaRPr lang="en-US"/>
          </a:p>
        </p:txBody>
      </p:sp>
    </p:spTree>
    <p:extLst>
      <p:ext uri="{BB962C8B-B14F-4D97-AF65-F5344CB8AC3E}">
        <p14:creationId xmlns:p14="http://schemas.microsoft.com/office/powerpoint/2010/main" val="135253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1550E-9AA0-4602-AF82-EBA77F5B583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042577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endParaRPr lang="en-US" dirty="0"/>
          </a:p>
        </p:txBody>
      </p:sp>
      <p:sp>
        <p:nvSpPr>
          <p:cNvPr id="4" name="Slide Number Placeholder 3"/>
          <p:cNvSpPr>
            <a:spLocks noGrp="1"/>
          </p:cNvSpPr>
          <p:nvPr>
            <p:ph type="sldNum" sz="quarter" idx="10"/>
          </p:nvPr>
        </p:nvSpPr>
        <p:spPr/>
        <p:txBody>
          <a:bodyPr/>
          <a:lstStyle/>
          <a:p>
            <a:fld id="{84F1550E-9AA0-4602-AF82-EBA77F5B5835}" type="slidenum">
              <a:rPr lang="en-US" smtClean="0"/>
              <a:t>2</a:t>
            </a:fld>
            <a:endParaRPr lang="en-US"/>
          </a:p>
        </p:txBody>
      </p:sp>
    </p:spTree>
    <p:extLst>
      <p:ext uri="{BB962C8B-B14F-4D97-AF65-F5344CB8AC3E}">
        <p14:creationId xmlns:p14="http://schemas.microsoft.com/office/powerpoint/2010/main" val="3665603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endParaRPr lang="en-US" dirty="0"/>
          </a:p>
        </p:txBody>
      </p:sp>
      <p:sp>
        <p:nvSpPr>
          <p:cNvPr id="4" name="Slide Number Placeholder 3"/>
          <p:cNvSpPr>
            <a:spLocks noGrp="1"/>
          </p:cNvSpPr>
          <p:nvPr>
            <p:ph type="sldNum" sz="quarter" idx="10"/>
          </p:nvPr>
        </p:nvSpPr>
        <p:spPr/>
        <p:txBody>
          <a:bodyPr/>
          <a:lstStyle/>
          <a:p>
            <a:fld id="{84F1550E-9AA0-4602-AF82-EBA77F5B5835}" type="slidenum">
              <a:rPr lang="en-US" smtClean="0"/>
              <a:t>3</a:t>
            </a:fld>
            <a:endParaRPr lang="en-US"/>
          </a:p>
        </p:txBody>
      </p:sp>
    </p:spTree>
    <p:extLst>
      <p:ext uri="{BB962C8B-B14F-4D97-AF65-F5344CB8AC3E}">
        <p14:creationId xmlns:p14="http://schemas.microsoft.com/office/powerpoint/2010/main" val="2947384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84F1550E-9AA0-4602-AF82-EBA77F5B5835}" type="slidenum">
              <a:rPr lang="en-US" smtClean="0"/>
              <a:t>4</a:t>
            </a:fld>
            <a:endParaRPr lang="en-US"/>
          </a:p>
        </p:txBody>
      </p:sp>
    </p:spTree>
    <p:extLst>
      <p:ext uri="{BB962C8B-B14F-4D97-AF65-F5344CB8AC3E}">
        <p14:creationId xmlns:p14="http://schemas.microsoft.com/office/powerpoint/2010/main" val="160824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endParaRPr lang="en-US" dirty="0"/>
          </a:p>
        </p:txBody>
      </p:sp>
      <p:sp>
        <p:nvSpPr>
          <p:cNvPr id="4" name="Slide Number Placeholder 3"/>
          <p:cNvSpPr>
            <a:spLocks noGrp="1"/>
          </p:cNvSpPr>
          <p:nvPr>
            <p:ph type="sldNum" sz="quarter" idx="10"/>
          </p:nvPr>
        </p:nvSpPr>
        <p:spPr/>
        <p:txBody>
          <a:bodyPr/>
          <a:lstStyle/>
          <a:p>
            <a:fld id="{84F1550E-9AA0-4602-AF82-EBA77F5B5835}" type="slidenum">
              <a:rPr lang="en-US" smtClean="0"/>
              <a:t>7</a:t>
            </a:fld>
            <a:endParaRPr lang="en-US"/>
          </a:p>
        </p:txBody>
      </p:sp>
    </p:spTree>
    <p:extLst>
      <p:ext uri="{BB962C8B-B14F-4D97-AF65-F5344CB8AC3E}">
        <p14:creationId xmlns:p14="http://schemas.microsoft.com/office/powerpoint/2010/main" val="751717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a:t>
            </a:r>
            <a:endParaRPr lang="en-US" dirty="0"/>
          </a:p>
        </p:txBody>
      </p:sp>
      <p:sp>
        <p:nvSpPr>
          <p:cNvPr id="4" name="Slide Number Placeholder 3"/>
          <p:cNvSpPr>
            <a:spLocks noGrp="1"/>
          </p:cNvSpPr>
          <p:nvPr>
            <p:ph type="sldNum" sz="quarter" idx="10"/>
          </p:nvPr>
        </p:nvSpPr>
        <p:spPr/>
        <p:txBody>
          <a:bodyPr/>
          <a:lstStyle/>
          <a:p>
            <a:fld id="{84F1550E-9AA0-4602-AF82-EBA77F5B5835}" type="slidenum">
              <a:rPr lang="en-US" smtClean="0"/>
              <a:t>8</a:t>
            </a:fld>
            <a:endParaRPr lang="en-US"/>
          </a:p>
        </p:txBody>
      </p:sp>
    </p:spTree>
    <p:extLst>
      <p:ext uri="{BB962C8B-B14F-4D97-AF65-F5344CB8AC3E}">
        <p14:creationId xmlns:p14="http://schemas.microsoft.com/office/powerpoint/2010/main" val="2680777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 (Amy Add after Rick speaks to each bullet)</a:t>
            </a:r>
            <a:endParaRPr lang="en-US" dirty="0"/>
          </a:p>
        </p:txBody>
      </p:sp>
      <p:sp>
        <p:nvSpPr>
          <p:cNvPr id="4" name="Slide Number Placeholder 3"/>
          <p:cNvSpPr>
            <a:spLocks noGrp="1"/>
          </p:cNvSpPr>
          <p:nvPr>
            <p:ph type="sldNum" sz="quarter" idx="10"/>
          </p:nvPr>
        </p:nvSpPr>
        <p:spPr/>
        <p:txBody>
          <a:bodyPr/>
          <a:lstStyle/>
          <a:p>
            <a:fld id="{84F1550E-9AA0-4602-AF82-EBA77F5B5835}" type="slidenum">
              <a:rPr lang="en-US" smtClean="0"/>
              <a:t>10</a:t>
            </a:fld>
            <a:endParaRPr lang="en-US"/>
          </a:p>
        </p:txBody>
      </p:sp>
    </p:spTree>
    <p:extLst>
      <p:ext uri="{BB962C8B-B14F-4D97-AF65-F5344CB8AC3E}">
        <p14:creationId xmlns:p14="http://schemas.microsoft.com/office/powerpoint/2010/main" val="2258896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Rick first half</a:t>
            </a:r>
          </a:p>
          <a:p>
            <a:endParaRPr lang="en-US" dirty="0"/>
          </a:p>
          <a:p>
            <a:r>
              <a:rPr lang="en-US" dirty="0" smtClean="0"/>
              <a:t>Amy second half (deliverables) </a:t>
            </a:r>
            <a:endParaRPr lang="en-US" dirty="0"/>
          </a:p>
        </p:txBody>
      </p:sp>
      <p:sp>
        <p:nvSpPr>
          <p:cNvPr id="4" name="Slide Number Placeholder 3"/>
          <p:cNvSpPr>
            <a:spLocks noGrp="1"/>
          </p:cNvSpPr>
          <p:nvPr>
            <p:ph type="sldNum" sz="quarter" idx="10"/>
          </p:nvPr>
        </p:nvSpPr>
        <p:spPr/>
        <p:txBody>
          <a:bodyPr/>
          <a:lstStyle/>
          <a:p>
            <a:fld id="{84F1550E-9AA0-4602-AF82-EBA77F5B5835}" type="slidenum">
              <a:rPr lang="en-US" smtClean="0"/>
              <a:t>11</a:t>
            </a:fld>
            <a:endParaRPr lang="en-US"/>
          </a:p>
        </p:txBody>
      </p:sp>
    </p:spTree>
    <p:extLst>
      <p:ext uri="{BB962C8B-B14F-4D97-AF65-F5344CB8AC3E}">
        <p14:creationId xmlns:p14="http://schemas.microsoft.com/office/powerpoint/2010/main" val="2444818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7767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312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8407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3860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3684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3968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667719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1176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4469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0329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189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66378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4924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5601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66117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89328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85213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0680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73954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959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836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27309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95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656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330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50581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1/29/2018</a:t>
            </a:fld>
            <a:endParaRPr lang="en-US" dirty="0"/>
          </a:p>
        </p:txBody>
      </p:sp>
    </p:spTree>
    <p:extLst>
      <p:ext uri="{BB962C8B-B14F-4D97-AF65-F5344CB8AC3E}">
        <p14:creationId xmlns:p14="http://schemas.microsoft.com/office/powerpoint/2010/main" val="345961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078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2A1C5-98D3-4246-A694-0A4C74294B00}" type="datetimeFigureOut">
              <a:rPr lang="en-US" smtClean="0">
                <a:solidFill>
                  <a:prstClr val="black">
                    <a:tint val="75000"/>
                  </a:prstClr>
                </a:solidFill>
              </a:rPr>
              <a:pPr/>
              <a:t>1/29/2018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F16D0-36CF-4E81-8C4A-0EE9BF268D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605653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507067" y="3568236"/>
            <a:ext cx="7766936" cy="1096899"/>
          </a:xfrm>
        </p:spPr>
        <p:txBody>
          <a:bodyPr>
            <a:normAutofit/>
          </a:bodyPr>
          <a:lstStyle/>
          <a:p>
            <a:r>
              <a:rPr lang="en-US" sz="2800" b="1" dirty="0"/>
              <a:t>Education and Workforce </a:t>
            </a:r>
            <a:r>
              <a:rPr lang="en-US" sz="2800" b="1" dirty="0" smtClean="0"/>
              <a:t>Subcommittee</a:t>
            </a:r>
          </a:p>
          <a:p>
            <a:r>
              <a:rPr lang="en-US" sz="2400" dirty="0" smtClean="0"/>
              <a:t>January 31, 2018</a:t>
            </a:r>
            <a:endParaRPr lang="en-US"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9569" y="1112985"/>
            <a:ext cx="4968085" cy="2392754"/>
          </a:xfrm>
          <a:prstGeom prst="rect">
            <a:avLst/>
          </a:prstGeom>
        </p:spPr>
      </p:pic>
    </p:spTree>
    <p:extLst>
      <p:ext uri="{BB962C8B-B14F-4D97-AF65-F5344CB8AC3E}">
        <p14:creationId xmlns:p14="http://schemas.microsoft.com/office/powerpoint/2010/main" val="2686861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55" y="114642"/>
            <a:ext cx="9703145" cy="901701"/>
          </a:xfrm>
        </p:spPr>
        <p:txBody>
          <a:bodyPr>
            <a:normAutofit fontScale="90000"/>
          </a:bodyPr>
          <a:lstStyle/>
          <a:p>
            <a:r>
              <a:rPr lang="en-US" sz="2700" dirty="0"/>
              <a:t>Four Areas of </a:t>
            </a:r>
            <a:r>
              <a:rPr lang="en-US" sz="2700" dirty="0" smtClean="0"/>
              <a:t>Higher Education Influence for the </a:t>
            </a:r>
            <a:br>
              <a:rPr lang="en-US" sz="2700" dirty="0" smtClean="0"/>
            </a:br>
            <a:r>
              <a:rPr lang="en-US" sz="2700" dirty="0" smtClean="0"/>
              <a:t>Nuclear </a:t>
            </a:r>
            <a:r>
              <a:rPr lang="en-US" sz="2700" dirty="0"/>
              <a:t>Training Sector:</a:t>
            </a:r>
            <a:r>
              <a:rPr lang="en-US" dirty="0"/>
              <a:t/>
            </a:r>
            <a:br>
              <a:rPr lang="en-US" dirty="0"/>
            </a:br>
            <a:endParaRPr lang="en-US" dirty="0"/>
          </a:p>
        </p:txBody>
      </p:sp>
      <p:sp>
        <p:nvSpPr>
          <p:cNvPr id="3" name="Content Placeholder 2"/>
          <p:cNvSpPr>
            <a:spLocks noGrp="1"/>
          </p:cNvSpPr>
          <p:nvPr>
            <p:ph idx="1"/>
          </p:nvPr>
        </p:nvSpPr>
        <p:spPr>
          <a:xfrm>
            <a:off x="362463" y="1016343"/>
            <a:ext cx="9962637" cy="5676901"/>
          </a:xfrm>
        </p:spPr>
        <p:txBody>
          <a:bodyPr>
            <a:normAutofit fontScale="62500" lnSpcReduction="20000"/>
          </a:bodyPr>
          <a:lstStyle/>
          <a:p>
            <a:pPr marL="0" indent="0">
              <a:lnSpc>
                <a:spcPct val="120000"/>
              </a:lnSpc>
              <a:buNone/>
            </a:pPr>
            <a:r>
              <a:rPr lang="en-US" sz="2900" b="1" u="sng" dirty="0" smtClean="0"/>
              <a:t>Degree Production and Re-training</a:t>
            </a:r>
            <a:r>
              <a:rPr lang="en-US" sz="2900" dirty="0" smtClean="0"/>
              <a:t> </a:t>
            </a:r>
            <a:r>
              <a:rPr lang="en-US" sz="2000" dirty="0"/>
              <a:t>– </a:t>
            </a:r>
            <a:r>
              <a:rPr lang="en-US" sz="2000" dirty="0" smtClean="0"/>
              <a:t>New or existing </a:t>
            </a:r>
            <a:r>
              <a:rPr lang="en-US" sz="2000" dirty="0"/>
              <a:t>employees for </a:t>
            </a:r>
            <a:r>
              <a:rPr lang="en-US" sz="2000" dirty="0" smtClean="0"/>
              <a:t>INL and contractors</a:t>
            </a:r>
            <a:r>
              <a:rPr lang="en-US" sz="2000" dirty="0"/>
              <a:t/>
            </a:r>
            <a:br>
              <a:rPr lang="en-US" sz="2000" dirty="0"/>
            </a:br>
            <a:r>
              <a:rPr lang="en-US" sz="2000" dirty="0" smtClean="0"/>
              <a:t>-Focus on changes in technology, areas in demand and professional development with degrees and certifications</a:t>
            </a:r>
            <a:br>
              <a:rPr lang="en-US" sz="2000" dirty="0" smtClean="0"/>
            </a:br>
            <a:r>
              <a:rPr lang="en-US" sz="2000" dirty="0" smtClean="0"/>
              <a:t>-Creation of new degrees, delivery modalities, and seamless handoff between institutions</a:t>
            </a:r>
          </a:p>
          <a:p>
            <a:pPr marL="0" indent="0">
              <a:lnSpc>
                <a:spcPct val="120000"/>
              </a:lnSpc>
              <a:buNone/>
            </a:pPr>
            <a:r>
              <a:rPr lang="en-US" sz="2000" dirty="0"/>
              <a:t>“T-2-4” (Technical </a:t>
            </a:r>
            <a:r>
              <a:rPr lang="en-US" sz="2000" dirty="0" smtClean="0"/>
              <a:t>certificates, 2-year </a:t>
            </a:r>
            <a:r>
              <a:rPr lang="en-US" sz="2000" dirty="0"/>
              <a:t>associate </a:t>
            </a:r>
            <a:r>
              <a:rPr lang="en-US" sz="2000" dirty="0" smtClean="0"/>
              <a:t>degrees, </a:t>
            </a:r>
            <a:r>
              <a:rPr lang="en-US" sz="2000" dirty="0"/>
              <a:t>4 year bachelors) </a:t>
            </a:r>
            <a:r>
              <a:rPr lang="en-US" sz="2000" dirty="0" smtClean="0"/>
              <a:t>Programming </a:t>
            </a:r>
            <a:r>
              <a:rPr lang="en-US" sz="2000" dirty="0"/>
              <a:t>which creates a detailed pathway for students to go directly from a technical certificate, into a two-year degree, and </a:t>
            </a:r>
            <a:r>
              <a:rPr lang="en-US" sz="2000" dirty="0" smtClean="0"/>
              <a:t>finish </a:t>
            </a:r>
            <a:r>
              <a:rPr lang="en-US" sz="2000" dirty="0"/>
              <a:t>with a four-year degree.</a:t>
            </a:r>
          </a:p>
          <a:p>
            <a:pPr marL="0" indent="0">
              <a:lnSpc>
                <a:spcPct val="120000"/>
              </a:lnSpc>
              <a:buNone/>
            </a:pPr>
            <a:r>
              <a:rPr lang="en-US" sz="2000" dirty="0" smtClean="0"/>
              <a:t>-Emphasis on population </a:t>
            </a:r>
            <a:r>
              <a:rPr lang="en-US" sz="2000" dirty="0"/>
              <a:t>of “Some College - No </a:t>
            </a:r>
            <a:r>
              <a:rPr lang="en-US" sz="2000" dirty="0" smtClean="0"/>
              <a:t>Degree,” Veterans, Incumbent worker training</a:t>
            </a:r>
          </a:p>
          <a:p>
            <a:pPr marL="0" indent="0">
              <a:lnSpc>
                <a:spcPct val="120000"/>
              </a:lnSpc>
              <a:buNone/>
            </a:pPr>
            <a:r>
              <a:rPr lang="en-US" sz="2000" dirty="0" smtClean="0"/>
              <a:t>	-Emphasize on 1:2:7 ratio of- engineers/scientists: bachelor’s level support: technicians</a:t>
            </a:r>
          </a:p>
          <a:p>
            <a:pPr marL="0" indent="0">
              <a:lnSpc>
                <a:spcPct val="120000"/>
              </a:lnSpc>
              <a:buNone/>
            </a:pPr>
            <a:r>
              <a:rPr lang="en-US" sz="2000" dirty="0"/>
              <a:t>	</a:t>
            </a:r>
            <a:r>
              <a:rPr lang="en-US" sz="2000" dirty="0" smtClean="0"/>
              <a:t>-Credit for prior learning, competency base learning – Badging, Skill Stack</a:t>
            </a:r>
          </a:p>
          <a:p>
            <a:pPr marL="0" indent="0">
              <a:lnSpc>
                <a:spcPct val="120000"/>
              </a:lnSpc>
              <a:buNone/>
            </a:pPr>
            <a:r>
              <a:rPr lang="en-US" sz="2900" b="1" u="sng" dirty="0" smtClean="0"/>
              <a:t>Retain</a:t>
            </a:r>
            <a:r>
              <a:rPr lang="en-US" sz="2000" dirty="0" smtClean="0"/>
              <a:t> </a:t>
            </a:r>
            <a:r>
              <a:rPr lang="en-US" sz="2000" dirty="0"/>
              <a:t>– Lessen outflow of millennial workforce from </a:t>
            </a:r>
            <a:r>
              <a:rPr lang="en-US" sz="2000" dirty="0" smtClean="0"/>
              <a:t>region</a:t>
            </a:r>
            <a:r>
              <a:rPr lang="en-US" sz="2000" dirty="0"/>
              <a:t/>
            </a:r>
            <a:br>
              <a:rPr lang="en-US" sz="2000" dirty="0"/>
            </a:br>
            <a:r>
              <a:rPr lang="en-US" sz="2000" dirty="0"/>
              <a:t>	</a:t>
            </a:r>
            <a:r>
              <a:rPr lang="en-US" sz="2000" dirty="0" smtClean="0"/>
              <a:t>-Reduce millennials who are relocating out of the area for jobs or education opportunities</a:t>
            </a:r>
          </a:p>
          <a:p>
            <a:pPr marL="0" indent="0">
              <a:lnSpc>
                <a:spcPct val="120000"/>
              </a:lnSpc>
              <a:buNone/>
            </a:pPr>
            <a:r>
              <a:rPr lang="en-US" sz="2000" dirty="0" smtClean="0"/>
              <a:t>	-Preparation for “Silver Tsunami” – Boomers retiring</a:t>
            </a:r>
          </a:p>
          <a:p>
            <a:pPr marL="0" indent="0">
              <a:lnSpc>
                <a:spcPct val="120000"/>
              </a:lnSpc>
              <a:buNone/>
            </a:pPr>
            <a:r>
              <a:rPr lang="en-US" sz="2000" dirty="0" smtClean="0"/>
              <a:t>	-Emphasis on K-Career continuum, attractive educational “system” for Idaho</a:t>
            </a:r>
            <a:br>
              <a:rPr lang="en-US" sz="2000" dirty="0" smtClean="0"/>
            </a:br>
            <a:r>
              <a:rPr lang="en-US" sz="2000" dirty="0" smtClean="0"/>
              <a:t/>
            </a:r>
            <a:br>
              <a:rPr lang="en-US" sz="2000" dirty="0" smtClean="0"/>
            </a:br>
            <a:r>
              <a:rPr lang="en-US" sz="2900" b="1" u="sng" dirty="0"/>
              <a:t>Attract </a:t>
            </a:r>
            <a:r>
              <a:rPr lang="en-US" sz="2000" dirty="0"/>
              <a:t>– Trained labor force into region</a:t>
            </a:r>
            <a:br>
              <a:rPr lang="en-US" sz="2000" dirty="0"/>
            </a:br>
            <a:r>
              <a:rPr lang="en-US" sz="2000" dirty="0"/>
              <a:t>	</a:t>
            </a:r>
            <a:r>
              <a:rPr lang="en-US" sz="2000" dirty="0" smtClean="0"/>
              <a:t>-Assess local needs by enhancing </a:t>
            </a:r>
            <a:r>
              <a:rPr lang="en-US" sz="2000" dirty="0"/>
              <a:t>partnerships with business and </a:t>
            </a:r>
            <a:r>
              <a:rPr lang="en-US" sz="2000" dirty="0" smtClean="0"/>
              <a:t>industry</a:t>
            </a:r>
          </a:p>
          <a:p>
            <a:pPr marL="0" indent="0">
              <a:lnSpc>
                <a:spcPct val="120000"/>
              </a:lnSpc>
              <a:buNone/>
            </a:pPr>
            <a:r>
              <a:rPr lang="en-US" sz="2000" dirty="0" smtClean="0"/>
              <a:t> </a:t>
            </a:r>
            <a:r>
              <a:rPr lang="en-US" sz="2000" dirty="0"/>
              <a:t>	</a:t>
            </a:r>
            <a:r>
              <a:rPr lang="en-US" sz="2000" dirty="0" smtClean="0"/>
              <a:t>-Build Roadmap of available degrees, programs, internships and connections to industry and a career</a:t>
            </a:r>
          </a:p>
          <a:p>
            <a:pPr marL="0" indent="0">
              <a:lnSpc>
                <a:spcPct val="120000"/>
              </a:lnSpc>
              <a:buNone/>
            </a:pPr>
            <a:r>
              <a:rPr lang="en-US" sz="2000" dirty="0"/>
              <a:t>	</a:t>
            </a:r>
            <a:r>
              <a:rPr lang="en-US" sz="2000" dirty="0" smtClean="0"/>
              <a:t>-Closely work with economic development organizations for “trends”</a:t>
            </a:r>
          </a:p>
          <a:p>
            <a:pPr marL="0" indent="0">
              <a:lnSpc>
                <a:spcPct val="120000"/>
              </a:lnSpc>
              <a:buNone/>
            </a:pPr>
            <a:r>
              <a:rPr lang="en-US" sz="2900" b="1" u="sng" dirty="0"/>
              <a:t>Influence</a:t>
            </a:r>
            <a:r>
              <a:rPr lang="en-US" sz="2000" dirty="0" smtClean="0"/>
              <a:t> </a:t>
            </a:r>
            <a:r>
              <a:rPr lang="en-US" sz="2000" dirty="0"/>
              <a:t>- </a:t>
            </a:r>
            <a:r>
              <a:rPr lang="en-US" sz="2000" dirty="0" smtClean="0"/>
              <a:t>Future </a:t>
            </a:r>
            <a:r>
              <a:rPr lang="en-US" sz="2000" dirty="0"/>
              <a:t>workforce</a:t>
            </a:r>
            <a:br>
              <a:rPr lang="en-US" sz="2000" dirty="0"/>
            </a:br>
            <a:r>
              <a:rPr lang="en-US" sz="2000" dirty="0"/>
              <a:t>	</a:t>
            </a:r>
            <a:r>
              <a:rPr lang="en-US" sz="2000" dirty="0" smtClean="0"/>
              <a:t>-Inspire K-12 students with STEM and high tech career </a:t>
            </a:r>
            <a:r>
              <a:rPr lang="en-US" sz="2000" dirty="0"/>
              <a:t>e</a:t>
            </a:r>
            <a:r>
              <a:rPr lang="en-US" sz="2000" dirty="0" smtClean="0"/>
              <a:t>xploration</a:t>
            </a:r>
            <a:r>
              <a:rPr lang="en-US" dirty="0"/>
              <a:t/>
            </a:r>
            <a:br>
              <a:rPr lang="en-US" dirty="0"/>
            </a:br>
            <a:endParaRPr lang="en-US" dirty="0"/>
          </a:p>
        </p:txBody>
      </p:sp>
    </p:spTree>
    <p:extLst>
      <p:ext uri="{BB962C8B-B14F-4D97-AF65-F5344CB8AC3E}">
        <p14:creationId xmlns:p14="http://schemas.microsoft.com/office/powerpoint/2010/main" val="3223466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961" y="140043"/>
            <a:ext cx="8596668" cy="1320800"/>
          </a:xfrm>
        </p:spPr>
        <p:txBody>
          <a:bodyPr/>
          <a:lstStyle/>
          <a:p>
            <a:r>
              <a:rPr lang="en-US" dirty="0" smtClean="0"/>
              <a:t>Path Forward</a:t>
            </a:r>
            <a:endParaRPr lang="en-US" dirty="0"/>
          </a:p>
        </p:txBody>
      </p:sp>
      <p:sp>
        <p:nvSpPr>
          <p:cNvPr id="3" name="Content Placeholder 2"/>
          <p:cNvSpPr>
            <a:spLocks noGrp="1"/>
          </p:cNvSpPr>
          <p:nvPr>
            <p:ph idx="1"/>
          </p:nvPr>
        </p:nvSpPr>
        <p:spPr>
          <a:xfrm>
            <a:off x="263611" y="800442"/>
            <a:ext cx="9555891" cy="5828957"/>
          </a:xfrm>
        </p:spPr>
        <p:txBody>
          <a:bodyPr>
            <a:noAutofit/>
          </a:bodyPr>
          <a:lstStyle/>
          <a:p>
            <a:r>
              <a:rPr lang="en-US" b="1" u="sng" dirty="0" smtClean="0"/>
              <a:t>Objective</a:t>
            </a:r>
          </a:p>
          <a:p>
            <a:pPr marL="400050" lvl="1" indent="0">
              <a:buNone/>
            </a:pPr>
            <a:r>
              <a:rPr lang="en-US" sz="1400" dirty="0" smtClean="0"/>
              <a:t>Map </a:t>
            </a:r>
            <a:r>
              <a:rPr lang="en-US" sz="1400" dirty="0"/>
              <a:t>the education </a:t>
            </a:r>
            <a:r>
              <a:rPr lang="en-US" sz="1400" dirty="0">
                <a:solidFill>
                  <a:schemeClr val="tx1"/>
                </a:solidFill>
              </a:rPr>
              <a:t>system tied to the nuclear industry that allows for </a:t>
            </a:r>
            <a:r>
              <a:rPr lang="en-US" sz="1400" dirty="0" smtClean="0">
                <a:solidFill>
                  <a:schemeClr val="tx1"/>
                </a:solidFill>
              </a:rPr>
              <a:t>efficient </a:t>
            </a:r>
            <a:r>
              <a:rPr lang="en-US" sz="1400" dirty="0">
                <a:solidFill>
                  <a:schemeClr val="tx1"/>
                </a:solidFill>
              </a:rPr>
              <a:t>and rapid changes to evolving technologies and </a:t>
            </a:r>
            <a:r>
              <a:rPr lang="en-US" sz="1400" dirty="0" smtClean="0">
                <a:solidFill>
                  <a:schemeClr val="tx1"/>
                </a:solidFill>
              </a:rPr>
              <a:t>skills.  Use these tools to retain, attract </a:t>
            </a:r>
            <a:r>
              <a:rPr lang="en-US" sz="1400" dirty="0">
                <a:solidFill>
                  <a:schemeClr val="tx1"/>
                </a:solidFill>
              </a:rPr>
              <a:t>and inspire the needed talent</a:t>
            </a:r>
          </a:p>
          <a:p>
            <a:r>
              <a:rPr lang="en-US" b="1" u="sng" dirty="0">
                <a:solidFill>
                  <a:schemeClr val="tx1"/>
                </a:solidFill>
              </a:rPr>
              <a:t>Next Steps  </a:t>
            </a:r>
          </a:p>
          <a:p>
            <a:pPr marL="800100" lvl="1" indent="-342900">
              <a:buFont typeface="+mj-lt"/>
              <a:buAutoNum type="arabicPeriod"/>
            </a:pPr>
            <a:r>
              <a:rPr lang="en-US" sz="1400" dirty="0" smtClean="0">
                <a:solidFill>
                  <a:schemeClr val="tx1"/>
                </a:solidFill>
              </a:rPr>
              <a:t>Plan </a:t>
            </a:r>
            <a:r>
              <a:rPr lang="en-US" sz="1400" dirty="0">
                <a:solidFill>
                  <a:schemeClr val="tx1"/>
                </a:solidFill>
              </a:rPr>
              <a:t>(INL and other related industries)</a:t>
            </a:r>
          </a:p>
          <a:p>
            <a:pPr marL="800100" lvl="1" indent="-342900">
              <a:buFont typeface="+mj-lt"/>
              <a:buAutoNum type="arabicPeriod"/>
            </a:pPr>
            <a:r>
              <a:rPr lang="en-US" sz="1400" dirty="0">
                <a:solidFill>
                  <a:schemeClr val="tx1"/>
                </a:solidFill>
              </a:rPr>
              <a:t>Implement the “Priorities” (</a:t>
            </a:r>
            <a:r>
              <a:rPr lang="en-US" sz="1400" dirty="0" smtClean="0">
                <a:solidFill>
                  <a:schemeClr val="tx1"/>
                </a:solidFill>
              </a:rPr>
              <a:t>expand </a:t>
            </a:r>
            <a:r>
              <a:rPr lang="en-US" sz="1400" dirty="0">
                <a:solidFill>
                  <a:schemeClr val="tx1"/>
                </a:solidFill>
              </a:rPr>
              <a:t>existing programs and starting new)</a:t>
            </a:r>
          </a:p>
          <a:p>
            <a:pPr marL="1200150" lvl="2" indent="-342900"/>
            <a:r>
              <a:rPr lang="en-US" sz="1200" dirty="0">
                <a:solidFill>
                  <a:schemeClr val="tx1"/>
                </a:solidFill>
              </a:rPr>
              <a:t>Test and </a:t>
            </a:r>
            <a:r>
              <a:rPr lang="en-US" sz="1200" dirty="0" smtClean="0">
                <a:solidFill>
                  <a:schemeClr val="tx1"/>
                </a:solidFill>
              </a:rPr>
              <a:t>Validate</a:t>
            </a:r>
            <a:r>
              <a:rPr lang="en-US" sz="1200" dirty="0">
                <a:solidFill>
                  <a:schemeClr val="tx1"/>
                </a:solidFill>
              </a:rPr>
              <a:t> </a:t>
            </a:r>
            <a:r>
              <a:rPr lang="en-US" sz="1200" dirty="0" smtClean="0">
                <a:solidFill>
                  <a:schemeClr val="tx1"/>
                </a:solidFill>
              </a:rPr>
              <a:t>findings</a:t>
            </a:r>
            <a:endParaRPr lang="en-US" sz="1200" dirty="0">
              <a:solidFill>
                <a:schemeClr val="tx1"/>
              </a:solidFill>
            </a:endParaRPr>
          </a:p>
          <a:p>
            <a:pPr marL="800100" lvl="1" indent="-342900">
              <a:buFont typeface="+mj-lt"/>
              <a:buAutoNum type="arabicPeriod"/>
            </a:pPr>
            <a:r>
              <a:rPr lang="en-US" sz="1400" dirty="0" smtClean="0">
                <a:solidFill>
                  <a:schemeClr val="tx1"/>
                </a:solidFill>
              </a:rPr>
              <a:t>Collect and Measure Data</a:t>
            </a:r>
            <a:endParaRPr lang="en-US" sz="1400" dirty="0">
              <a:solidFill>
                <a:schemeClr val="tx1"/>
              </a:solidFill>
            </a:endParaRPr>
          </a:p>
          <a:p>
            <a:pPr marL="800100" lvl="1" indent="-342900">
              <a:buFont typeface="+mj-lt"/>
              <a:buAutoNum type="arabicPeriod"/>
            </a:pPr>
            <a:r>
              <a:rPr lang="en-US" sz="1400" dirty="0" smtClean="0">
                <a:solidFill>
                  <a:schemeClr val="tx1"/>
                </a:solidFill>
              </a:rPr>
              <a:t>Adjust, Grow </a:t>
            </a:r>
            <a:r>
              <a:rPr lang="en-US" sz="1400" dirty="0">
                <a:solidFill>
                  <a:schemeClr val="tx1"/>
                </a:solidFill>
              </a:rPr>
              <a:t>Programs and </a:t>
            </a:r>
            <a:r>
              <a:rPr lang="en-US" sz="1400" dirty="0" smtClean="0">
                <a:solidFill>
                  <a:schemeClr val="tx1"/>
                </a:solidFill>
              </a:rPr>
              <a:t>Attract new Employees </a:t>
            </a:r>
            <a:r>
              <a:rPr lang="en-US" sz="1400" dirty="0">
                <a:solidFill>
                  <a:schemeClr val="tx1"/>
                </a:solidFill>
              </a:rPr>
              <a:t>(industry and students</a:t>
            </a:r>
            <a:r>
              <a:rPr lang="en-US" sz="1400" dirty="0" smtClean="0">
                <a:solidFill>
                  <a:schemeClr val="tx1"/>
                </a:solidFill>
              </a:rPr>
              <a:t>)</a:t>
            </a:r>
            <a:endParaRPr lang="en-US" sz="1400" dirty="0">
              <a:solidFill>
                <a:schemeClr val="tx1"/>
              </a:solidFill>
            </a:endParaRPr>
          </a:p>
          <a:p>
            <a:r>
              <a:rPr lang="en-US" b="1" u="sng" dirty="0">
                <a:solidFill>
                  <a:schemeClr val="tx1"/>
                </a:solidFill>
              </a:rPr>
              <a:t>Deliverables by Dec 2018</a:t>
            </a:r>
          </a:p>
          <a:p>
            <a:pPr lvl="1">
              <a:buFont typeface="Wingdings" panose="05000000000000000000" pitchFamily="2" charset="2"/>
              <a:buChar char="§"/>
            </a:pPr>
            <a:r>
              <a:rPr lang="en-US" sz="1400" dirty="0" smtClean="0">
                <a:solidFill>
                  <a:schemeClr val="tx1"/>
                </a:solidFill>
              </a:rPr>
              <a:t>Listing of Degrees and Programs that exist</a:t>
            </a:r>
          </a:p>
          <a:p>
            <a:pPr lvl="1">
              <a:buFont typeface="Wingdings" panose="05000000000000000000" pitchFamily="2" charset="2"/>
              <a:buChar char="§"/>
            </a:pPr>
            <a:r>
              <a:rPr lang="en-US" sz="1400" dirty="0" smtClean="0">
                <a:solidFill>
                  <a:schemeClr val="tx1"/>
                </a:solidFill>
              </a:rPr>
              <a:t>Inventory: Knowledge, Skills, and Abilities derived from industry and needed for current workforce </a:t>
            </a:r>
          </a:p>
          <a:p>
            <a:pPr lvl="1">
              <a:buFont typeface="Wingdings" panose="05000000000000000000" pitchFamily="2" charset="2"/>
              <a:buChar char="§"/>
            </a:pPr>
            <a:r>
              <a:rPr lang="en-US" sz="1400" dirty="0" smtClean="0">
                <a:solidFill>
                  <a:schemeClr val="tx1"/>
                </a:solidFill>
              </a:rPr>
              <a:t>List of Nuclear-Focused Careers</a:t>
            </a:r>
          </a:p>
          <a:p>
            <a:pPr lvl="1">
              <a:buFont typeface="Wingdings" panose="05000000000000000000" pitchFamily="2" charset="2"/>
              <a:buChar char="§"/>
            </a:pPr>
            <a:r>
              <a:rPr lang="en-US" sz="1400" dirty="0" smtClean="0">
                <a:solidFill>
                  <a:schemeClr val="tx1"/>
                </a:solidFill>
              </a:rPr>
              <a:t>Short term and Long Term needs (numbers and skills) collected by industry</a:t>
            </a:r>
          </a:p>
          <a:p>
            <a:pPr lvl="1">
              <a:buFont typeface="Wingdings" panose="05000000000000000000" pitchFamily="2" charset="2"/>
              <a:buChar char="§"/>
            </a:pPr>
            <a:r>
              <a:rPr lang="en-US" sz="1400" dirty="0" smtClean="0"/>
              <a:t>Create a Communication Plan and Define Audiences: Parents/Family, Students, Counselors/Teachers, Industry and Economic Development Organization, Faculty/Career Advisors</a:t>
            </a:r>
          </a:p>
          <a:p>
            <a:pPr lvl="1">
              <a:buFont typeface="Wingdings" panose="05000000000000000000" pitchFamily="2" charset="2"/>
              <a:buChar char="§"/>
            </a:pPr>
            <a:r>
              <a:rPr lang="en-US" sz="1400" dirty="0" smtClean="0"/>
              <a:t>Tools and Products:  Roadmap, Fact Sheets, Video, Workshops, etc. </a:t>
            </a:r>
          </a:p>
          <a:p>
            <a:pPr marL="457200" lvl="1" indent="0">
              <a:buNone/>
            </a:pPr>
            <a:endParaRPr lang="en-US" sz="1400" dirty="0"/>
          </a:p>
        </p:txBody>
      </p:sp>
    </p:spTree>
    <p:extLst>
      <p:ext uri="{BB962C8B-B14F-4D97-AF65-F5344CB8AC3E}">
        <p14:creationId xmlns:p14="http://schemas.microsoft.com/office/powerpoint/2010/main" val="1558622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529" y="238897"/>
            <a:ext cx="8596668" cy="1320800"/>
          </a:xfrm>
        </p:spPr>
        <p:txBody>
          <a:bodyPr/>
          <a:lstStyle/>
          <a:p>
            <a:r>
              <a:rPr lang="en-US" dirty="0" smtClean="0"/>
              <a:t>Members of Subcommittee</a:t>
            </a:r>
            <a:endParaRPr lang="en-US" dirty="0"/>
          </a:p>
        </p:txBody>
      </p:sp>
      <p:sp>
        <p:nvSpPr>
          <p:cNvPr id="3" name="Content Placeholder 2"/>
          <p:cNvSpPr>
            <a:spLocks noGrp="1"/>
          </p:cNvSpPr>
          <p:nvPr>
            <p:ph idx="1"/>
          </p:nvPr>
        </p:nvSpPr>
        <p:spPr>
          <a:xfrm>
            <a:off x="696098" y="1178011"/>
            <a:ext cx="7747686" cy="4879828"/>
          </a:xfrm>
        </p:spPr>
        <p:txBody>
          <a:bodyPr>
            <a:normAutofit/>
          </a:bodyPr>
          <a:lstStyle/>
          <a:p>
            <a:pPr>
              <a:buFont typeface="Wingdings" panose="05000000000000000000" pitchFamily="2" charset="2"/>
              <a:buChar char="§"/>
            </a:pPr>
            <a:r>
              <a:rPr lang="en-US" dirty="0" smtClean="0"/>
              <a:t>Rick </a:t>
            </a:r>
            <a:r>
              <a:rPr lang="en-US" dirty="0"/>
              <a:t>Aman, Chair – College of Eastern </a:t>
            </a:r>
            <a:r>
              <a:rPr lang="en-US" dirty="0" smtClean="0"/>
              <a:t>Idaho</a:t>
            </a:r>
          </a:p>
          <a:p>
            <a:pPr>
              <a:buFont typeface="Wingdings" panose="05000000000000000000" pitchFamily="2" charset="2"/>
              <a:buChar char="§"/>
            </a:pPr>
            <a:r>
              <a:rPr lang="en-US" dirty="0" smtClean="0"/>
              <a:t>Amy </a:t>
            </a:r>
            <a:r>
              <a:rPr lang="en-US" dirty="0"/>
              <a:t>Lientz, Vice-Chair – </a:t>
            </a:r>
            <a:r>
              <a:rPr lang="en-US" dirty="0" smtClean="0"/>
              <a:t>INL</a:t>
            </a:r>
          </a:p>
          <a:p>
            <a:pPr>
              <a:buFont typeface="Wingdings" panose="05000000000000000000" pitchFamily="2" charset="2"/>
              <a:buChar char="§"/>
            </a:pPr>
            <a:r>
              <a:rPr lang="en-US" dirty="0"/>
              <a:t>Wendy Horman – Idaho Representative</a:t>
            </a:r>
          </a:p>
          <a:p>
            <a:pPr>
              <a:buFont typeface="Wingdings" panose="05000000000000000000" pitchFamily="2" charset="2"/>
              <a:buChar char="§"/>
            </a:pPr>
            <a:r>
              <a:rPr lang="en-US" dirty="0" smtClean="0"/>
              <a:t>Noel </a:t>
            </a:r>
            <a:r>
              <a:rPr lang="en-US" dirty="0" err="1" smtClean="0"/>
              <a:t>Bahktian</a:t>
            </a:r>
            <a:r>
              <a:rPr lang="en-US" dirty="0" smtClean="0"/>
              <a:t>/Ethan Huffman (alternate) </a:t>
            </a:r>
            <a:r>
              <a:rPr lang="en-US" dirty="0"/>
              <a:t>– </a:t>
            </a:r>
            <a:r>
              <a:rPr lang="en-US" dirty="0" smtClean="0"/>
              <a:t>CAES</a:t>
            </a:r>
          </a:p>
          <a:p>
            <a:pPr>
              <a:buFont typeface="Wingdings" panose="05000000000000000000" pitchFamily="2" charset="2"/>
              <a:buChar char="§"/>
            </a:pPr>
            <a:r>
              <a:rPr lang="en-US" dirty="0" smtClean="0"/>
              <a:t>Marc </a:t>
            </a:r>
            <a:r>
              <a:rPr lang="en-US" dirty="0"/>
              <a:t>Skinner – University of </a:t>
            </a:r>
            <a:r>
              <a:rPr lang="en-US" dirty="0" smtClean="0"/>
              <a:t>Idaho</a:t>
            </a:r>
          </a:p>
          <a:p>
            <a:pPr>
              <a:buFont typeface="Wingdings" panose="05000000000000000000" pitchFamily="2" charset="2"/>
              <a:buChar char="§"/>
            </a:pPr>
            <a:r>
              <a:rPr lang="en-US" dirty="0" smtClean="0"/>
              <a:t>Lyle </a:t>
            </a:r>
            <a:r>
              <a:rPr lang="en-US" dirty="0"/>
              <a:t>Castle -  Idaho State </a:t>
            </a:r>
            <a:r>
              <a:rPr lang="en-US" dirty="0" smtClean="0"/>
              <a:t>University</a:t>
            </a:r>
          </a:p>
          <a:p>
            <a:pPr>
              <a:buFont typeface="Wingdings" panose="05000000000000000000" pitchFamily="2" charset="2"/>
              <a:buChar char="§"/>
            </a:pPr>
            <a:r>
              <a:rPr lang="en-US" dirty="0" smtClean="0"/>
              <a:t>Hope </a:t>
            </a:r>
            <a:r>
              <a:rPr lang="en-US" dirty="0"/>
              <a:t>Morrow – Department of </a:t>
            </a:r>
            <a:r>
              <a:rPr lang="en-US" dirty="0" smtClean="0"/>
              <a:t>Labor</a:t>
            </a:r>
          </a:p>
          <a:p>
            <a:pPr>
              <a:buFont typeface="Wingdings" panose="05000000000000000000" pitchFamily="2" charset="2"/>
              <a:buChar char="§"/>
            </a:pPr>
            <a:r>
              <a:rPr lang="en-US" dirty="0" smtClean="0"/>
              <a:t>Bobbie-Jo </a:t>
            </a:r>
            <a:r>
              <a:rPr lang="en-US" dirty="0" err="1" smtClean="0"/>
              <a:t>Meuleman</a:t>
            </a:r>
            <a:r>
              <a:rPr lang="en-US" dirty="0" smtClean="0"/>
              <a:t> </a:t>
            </a:r>
            <a:r>
              <a:rPr lang="en-US" dirty="0"/>
              <a:t>–Department of </a:t>
            </a:r>
            <a:r>
              <a:rPr lang="en-US" dirty="0" smtClean="0"/>
              <a:t>Commerce</a:t>
            </a:r>
          </a:p>
          <a:p>
            <a:pPr>
              <a:buFont typeface="Wingdings" panose="05000000000000000000" pitchFamily="2" charset="2"/>
              <a:buChar char="§"/>
            </a:pPr>
            <a:r>
              <a:rPr lang="en-US" dirty="0"/>
              <a:t>Dana Kirkham – REDI: Science, Technology and Research Org</a:t>
            </a:r>
          </a:p>
          <a:p>
            <a:pPr>
              <a:buFont typeface="Wingdings" panose="05000000000000000000" pitchFamily="2" charset="2"/>
              <a:buChar char="§"/>
            </a:pPr>
            <a:r>
              <a:rPr lang="en-US" dirty="0" smtClean="0"/>
              <a:t>Greg </a:t>
            </a:r>
            <a:r>
              <a:rPr lang="en-US" dirty="0"/>
              <a:t>Roach – </a:t>
            </a:r>
            <a:r>
              <a:rPr lang="en-US" dirty="0" smtClean="0"/>
              <a:t>BYUI</a:t>
            </a:r>
          </a:p>
          <a:p>
            <a:pPr>
              <a:buFont typeface="Wingdings" panose="05000000000000000000" pitchFamily="2" charset="2"/>
              <a:buChar char="§"/>
            </a:pPr>
            <a:r>
              <a:rPr lang="en-US" dirty="0" smtClean="0"/>
              <a:t>Don </a:t>
            </a:r>
            <a:r>
              <a:rPr lang="en-US" dirty="0"/>
              <a:t>Roth – U Wyoming</a:t>
            </a:r>
          </a:p>
          <a:p>
            <a:endParaRPr lang="en-US" dirty="0"/>
          </a:p>
        </p:txBody>
      </p:sp>
    </p:spTree>
    <p:extLst>
      <p:ext uri="{BB962C8B-B14F-4D97-AF65-F5344CB8AC3E}">
        <p14:creationId xmlns:p14="http://schemas.microsoft.com/office/powerpoint/2010/main" val="4194654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0616"/>
            <a:ext cx="8596668" cy="1320800"/>
          </a:xfrm>
        </p:spPr>
        <p:txBody>
          <a:bodyPr/>
          <a:lstStyle/>
          <a:p>
            <a:r>
              <a:rPr lang="en-US" dirty="0" smtClean="0"/>
              <a:t>Charge of Subcommittee:</a:t>
            </a:r>
            <a:endParaRPr lang="en-US" dirty="0"/>
          </a:p>
        </p:txBody>
      </p:sp>
      <p:sp>
        <p:nvSpPr>
          <p:cNvPr id="3" name="Content Placeholder 2"/>
          <p:cNvSpPr>
            <a:spLocks noGrp="1"/>
          </p:cNvSpPr>
          <p:nvPr>
            <p:ph idx="1"/>
          </p:nvPr>
        </p:nvSpPr>
        <p:spPr>
          <a:xfrm>
            <a:off x="364295" y="984081"/>
            <a:ext cx="9521109" cy="5105400"/>
          </a:xfrm>
        </p:spPr>
        <p:txBody>
          <a:bodyPr>
            <a:normAutofit lnSpcReduction="10000"/>
          </a:bodyPr>
          <a:lstStyle/>
          <a:p>
            <a:r>
              <a:rPr lang="en-US" sz="2400" dirty="0" smtClean="0"/>
              <a:t>INL </a:t>
            </a:r>
            <a:r>
              <a:rPr lang="en-US" sz="2400" dirty="0"/>
              <a:t>and other segments of Idaho industry are engaged in numerous activities that enhance education and workforce development in our State</a:t>
            </a:r>
            <a:r>
              <a:rPr lang="en-US" sz="2400" dirty="0" smtClean="0"/>
              <a:t>. </a:t>
            </a:r>
          </a:p>
          <a:p>
            <a:r>
              <a:rPr lang="en-US" sz="2400" dirty="0" smtClean="0"/>
              <a:t>More </a:t>
            </a:r>
            <a:r>
              <a:rPr lang="en-US" sz="2400" dirty="0"/>
              <a:t>needs to be done to couple industry’s activities and interests in education and workforce development with the relevant State agencies and private sector</a:t>
            </a:r>
            <a:r>
              <a:rPr lang="en-US" sz="2400" dirty="0" smtClean="0"/>
              <a:t>. </a:t>
            </a:r>
          </a:p>
          <a:p>
            <a:r>
              <a:rPr lang="en-US" sz="2400" dirty="0" smtClean="0"/>
              <a:t>The </a:t>
            </a:r>
            <a:r>
              <a:rPr lang="en-US" sz="2400" dirty="0"/>
              <a:t>Subcommittee shall engage INL, Idaho State Board of Education, Department of Commerce, Department of Labor, Idaho universities and colleges as well as businesses and industries</a:t>
            </a:r>
            <a:r>
              <a:rPr lang="en-US" sz="2400" dirty="0" smtClean="0"/>
              <a:t>. </a:t>
            </a:r>
          </a:p>
          <a:p>
            <a:r>
              <a:rPr lang="en-US" sz="2400" u="sng" dirty="0" smtClean="0"/>
              <a:t>This engagement and partnerships </a:t>
            </a:r>
            <a:r>
              <a:rPr lang="en-US" sz="2400" u="sng" dirty="0"/>
              <a:t>should </a:t>
            </a:r>
            <a:r>
              <a:rPr lang="en-US" sz="2400" u="sng" dirty="0" smtClean="0">
                <a:solidFill>
                  <a:schemeClr val="tx1"/>
                </a:solidFill>
              </a:rPr>
              <a:t>be: 1) </a:t>
            </a:r>
            <a:r>
              <a:rPr lang="en-US" sz="2400" u="sng" dirty="0">
                <a:solidFill>
                  <a:schemeClr val="tx1"/>
                </a:solidFill>
              </a:rPr>
              <a:t>targeted toward nuclear education and related fields, </a:t>
            </a:r>
            <a:r>
              <a:rPr lang="en-US" sz="2400" u="sng" dirty="0" smtClean="0">
                <a:solidFill>
                  <a:schemeClr val="tx1"/>
                </a:solidFill>
              </a:rPr>
              <a:t>2) provide </a:t>
            </a:r>
            <a:r>
              <a:rPr lang="en-US" sz="2400" u="sng" dirty="0">
                <a:solidFill>
                  <a:schemeClr val="tx1"/>
                </a:solidFill>
              </a:rPr>
              <a:t>a clear roadmap for students interested in these areas of focus, and </a:t>
            </a:r>
            <a:r>
              <a:rPr lang="en-US" sz="2400" u="sng" dirty="0" smtClean="0">
                <a:solidFill>
                  <a:schemeClr val="tx1"/>
                </a:solidFill>
              </a:rPr>
              <a:t>3) identify </a:t>
            </a:r>
            <a:r>
              <a:rPr lang="en-US" sz="2400" u="sng" dirty="0"/>
              <a:t>tools for recruitment.</a:t>
            </a:r>
            <a:r>
              <a:rPr lang="en-US" sz="2400" dirty="0"/>
              <a:t> </a:t>
            </a:r>
          </a:p>
          <a:p>
            <a:endParaRPr lang="en-US" dirty="0"/>
          </a:p>
        </p:txBody>
      </p:sp>
    </p:spTree>
    <p:extLst>
      <p:ext uri="{BB962C8B-B14F-4D97-AF65-F5344CB8AC3E}">
        <p14:creationId xmlns:p14="http://schemas.microsoft.com/office/powerpoint/2010/main" val="3650257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243" y="271848"/>
            <a:ext cx="8596668" cy="1320800"/>
          </a:xfrm>
        </p:spPr>
        <p:txBody>
          <a:bodyPr/>
          <a:lstStyle/>
          <a:p>
            <a:r>
              <a:rPr lang="en-US" dirty="0" smtClean="0"/>
              <a:t>Problem</a:t>
            </a:r>
            <a:endParaRPr lang="en-US" dirty="0"/>
          </a:p>
        </p:txBody>
      </p:sp>
      <p:sp>
        <p:nvSpPr>
          <p:cNvPr id="3" name="Content Placeholder 2"/>
          <p:cNvSpPr>
            <a:spLocks noGrp="1"/>
          </p:cNvSpPr>
          <p:nvPr>
            <p:ph idx="1"/>
          </p:nvPr>
        </p:nvSpPr>
        <p:spPr>
          <a:xfrm>
            <a:off x="205947" y="1219200"/>
            <a:ext cx="9481750" cy="5065583"/>
          </a:xfrm>
        </p:spPr>
        <p:txBody>
          <a:bodyPr>
            <a:normAutofit fontScale="92500" lnSpcReduction="10000"/>
          </a:bodyPr>
          <a:lstStyle/>
          <a:p>
            <a:r>
              <a:rPr lang="en-US" sz="2800" dirty="0"/>
              <a:t>S</a:t>
            </a:r>
            <a:r>
              <a:rPr lang="en-US" sz="2800" dirty="0" smtClean="0"/>
              <a:t>imply defined – </a:t>
            </a:r>
            <a:r>
              <a:rPr lang="en-US" sz="2800" dirty="0" smtClean="0">
                <a:solidFill>
                  <a:schemeClr val="tx1"/>
                </a:solidFill>
              </a:rPr>
              <a:t>There are skill and knowledge gaps in Idaho’s </a:t>
            </a:r>
            <a:r>
              <a:rPr lang="en-US" sz="2800" dirty="0">
                <a:solidFill>
                  <a:schemeClr val="tx1"/>
                </a:solidFill>
              </a:rPr>
              <a:t>nuclear job </a:t>
            </a:r>
            <a:r>
              <a:rPr lang="en-US" sz="2800" dirty="0" smtClean="0">
                <a:solidFill>
                  <a:schemeClr val="tx1"/>
                </a:solidFill>
              </a:rPr>
              <a:t>opportunities now and into the future. </a:t>
            </a:r>
          </a:p>
          <a:p>
            <a:pPr marL="800100" lvl="2" indent="0">
              <a:buNone/>
            </a:pPr>
            <a:r>
              <a:rPr lang="en-US" sz="2400" i="1" dirty="0" smtClean="0">
                <a:solidFill>
                  <a:schemeClr val="tx1"/>
                </a:solidFill>
              </a:rPr>
              <a:t>This </a:t>
            </a:r>
            <a:r>
              <a:rPr lang="en-US" sz="2400" i="1" dirty="0">
                <a:solidFill>
                  <a:schemeClr val="tx1"/>
                </a:solidFill>
              </a:rPr>
              <a:t>problem will be </a:t>
            </a:r>
            <a:r>
              <a:rPr lang="en-US" sz="2400" i="1" dirty="0" smtClean="0">
                <a:solidFill>
                  <a:schemeClr val="tx1"/>
                </a:solidFill>
              </a:rPr>
              <a:t>partially solved </a:t>
            </a:r>
            <a:r>
              <a:rPr lang="en-US" sz="2400" i="1" dirty="0">
                <a:solidFill>
                  <a:schemeClr val="tx1"/>
                </a:solidFill>
              </a:rPr>
              <a:t>with the outline of available jobs and a menu of available programs throughout the state</a:t>
            </a:r>
            <a:r>
              <a:rPr lang="en-US" sz="2400" i="1" dirty="0" smtClean="0">
                <a:solidFill>
                  <a:schemeClr val="tx1"/>
                </a:solidFill>
              </a:rPr>
              <a:t>.</a:t>
            </a:r>
          </a:p>
          <a:p>
            <a:r>
              <a:rPr lang="en-US" sz="2800" dirty="0" smtClean="0">
                <a:solidFill>
                  <a:schemeClr val="tx1"/>
                </a:solidFill>
              </a:rPr>
              <a:t>Engagement of a future workforce </a:t>
            </a:r>
            <a:r>
              <a:rPr lang="en-US" sz="2800" dirty="0">
                <a:solidFill>
                  <a:schemeClr val="tx1"/>
                </a:solidFill>
              </a:rPr>
              <a:t>should be targeted toward nuclear education and related </a:t>
            </a:r>
            <a:r>
              <a:rPr lang="en-US" sz="2800" dirty="0" smtClean="0">
                <a:solidFill>
                  <a:schemeClr val="tx1"/>
                </a:solidFill>
              </a:rPr>
              <a:t>careers, providing students with clear roadmaps </a:t>
            </a:r>
            <a:r>
              <a:rPr lang="en-US" sz="2800" dirty="0">
                <a:solidFill>
                  <a:schemeClr val="tx1"/>
                </a:solidFill>
              </a:rPr>
              <a:t>for </a:t>
            </a:r>
            <a:r>
              <a:rPr lang="en-US" sz="2800" dirty="0" smtClean="0">
                <a:solidFill>
                  <a:schemeClr val="tx1"/>
                </a:solidFill>
              </a:rPr>
              <a:t>those </a:t>
            </a:r>
            <a:r>
              <a:rPr lang="en-US" sz="2800" dirty="0">
                <a:solidFill>
                  <a:schemeClr val="tx1"/>
                </a:solidFill>
              </a:rPr>
              <a:t>interested in these areas of focus, and </a:t>
            </a:r>
            <a:r>
              <a:rPr lang="en-US" sz="2800" dirty="0" smtClean="0">
                <a:solidFill>
                  <a:schemeClr val="tx1"/>
                </a:solidFill>
              </a:rPr>
              <a:t>identifying </a:t>
            </a:r>
            <a:r>
              <a:rPr lang="en-US" sz="2800" dirty="0">
                <a:solidFill>
                  <a:schemeClr val="tx1"/>
                </a:solidFill>
              </a:rPr>
              <a:t>tools </a:t>
            </a:r>
            <a:r>
              <a:rPr lang="en-US" sz="2800" dirty="0" smtClean="0">
                <a:solidFill>
                  <a:schemeClr val="tx1"/>
                </a:solidFill>
              </a:rPr>
              <a:t>of recruitment for both students and the industry.</a:t>
            </a:r>
          </a:p>
          <a:p>
            <a:r>
              <a:rPr lang="en-US" sz="2800" dirty="0" smtClean="0">
                <a:solidFill>
                  <a:schemeClr val="tx1"/>
                </a:solidFill>
              </a:rPr>
              <a:t>This focus is not only on INL along with other contractors of the US Department of Energy and nuclear industry currently in Idaho, but could also be made up to support the business related to the supply chain of the future</a:t>
            </a:r>
            <a:endParaRPr lang="en-US" sz="2800" dirty="0">
              <a:solidFill>
                <a:schemeClr val="tx1"/>
              </a:solidFill>
            </a:endParaRPr>
          </a:p>
        </p:txBody>
      </p:sp>
    </p:spTree>
    <p:extLst>
      <p:ext uri="{BB962C8B-B14F-4D97-AF65-F5344CB8AC3E}">
        <p14:creationId xmlns:p14="http://schemas.microsoft.com/office/powerpoint/2010/main" val="6362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Occupation Navigation</a:t>
            </a:r>
            <a:endParaRPr lang="en-US" b="1" dirty="0">
              <a:latin typeface="+mn-lt"/>
            </a:endParaRPr>
          </a:p>
        </p:txBody>
      </p:sp>
      <p:graphicFrame>
        <p:nvGraphicFramePr>
          <p:cNvPr id="4" name="Content Placeholder 3"/>
          <p:cNvGraphicFramePr>
            <a:graphicFrameLocks noGrp="1"/>
          </p:cNvGraphicFramePr>
          <p:nvPr>
            <p:ph idx="1"/>
            <p:extLst/>
          </p:nvPr>
        </p:nvGraphicFramePr>
        <p:xfrm>
          <a:off x="-144967" y="2230244"/>
          <a:ext cx="9591907" cy="3846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950820" y="2230244"/>
            <a:ext cx="4081345" cy="3785652"/>
          </a:xfrm>
          <a:prstGeom prst="rect">
            <a:avLst/>
          </a:prstGeom>
          <a:noFill/>
        </p:spPr>
        <p:txBody>
          <a:bodyPr wrap="square" rtlCol="0">
            <a:spAutoFit/>
          </a:bodyPr>
          <a:lstStyle/>
          <a:p>
            <a:r>
              <a:rPr lang="en-US" sz="2400" dirty="0" smtClean="0">
                <a:solidFill>
                  <a:prstClr val="black"/>
                </a:solidFill>
              </a:rPr>
              <a:t>This list combines and formalizes the US federal job classification system (SOC) with the Idaho National Laboratory (WDC) system.</a:t>
            </a:r>
          </a:p>
          <a:p>
            <a:endParaRPr lang="en-US" sz="2400" dirty="0" smtClean="0">
              <a:solidFill>
                <a:prstClr val="black"/>
              </a:solidFill>
            </a:endParaRPr>
          </a:p>
          <a:p>
            <a:r>
              <a:rPr lang="en-US" sz="2400" dirty="0" smtClean="0">
                <a:solidFill>
                  <a:prstClr val="black"/>
                </a:solidFill>
              </a:rPr>
              <a:t>An essential step toward bridging the gap between job seekers and job </a:t>
            </a:r>
            <a:r>
              <a:rPr lang="en-US" sz="2400" smtClean="0">
                <a:solidFill>
                  <a:prstClr val="black"/>
                </a:solidFill>
              </a:rPr>
              <a:t>openings for </a:t>
            </a:r>
            <a:r>
              <a:rPr lang="en-US" sz="2400" dirty="0" smtClean="0">
                <a:solidFill>
                  <a:prstClr val="black"/>
                </a:solidFill>
              </a:rPr>
              <a:t>Idaho’s nuclear industry.</a:t>
            </a:r>
            <a:endParaRPr lang="en-US" sz="2400" dirty="0">
              <a:solidFill>
                <a:prstClr val="black"/>
              </a:solidFill>
            </a:endParaRPr>
          </a:p>
        </p:txBody>
      </p:sp>
    </p:spTree>
    <p:extLst>
      <p:ext uri="{BB962C8B-B14F-4D97-AF65-F5344CB8AC3E}">
        <p14:creationId xmlns:p14="http://schemas.microsoft.com/office/powerpoint/2010/main" val="2057282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95" y="43600"/>
            <a:ext cx="10972800" cy="335091"/>
          </a:xfrm>
        </p:spPr>
        <p:txBody>
          <a:bodyPr>
            <a:noAutofit/>
          </a:bodyPr>
          <a:lstStyle/>
          <a:p>
            <a:r>
              <a:rPr lang="en-US" sz="3600" b="1" dirty="0">
                <a:solidFill>
                  <a:schemeClr val="accent1"/>
                </a:solidFill>
              </a:rPr>
              <a:t>Nuclear Job Classifications for INL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0237242"/>
              </p:ext>
            </p:extLst>
          </p:nvPr>
        </p:nvGraphicFramePr>
        <p:xfrm>
          <a:off x="257695" y="480291"/>
          <a:ext cx="11430000" cy="6512560"/>
        </p:xfrm>
        <a:graphic>
          <a:graphicData uri="http://schemas.openxmlformats.org/drawingml/2006/table">
            <a:tbl>
              <a:tblPr firstRow="1" bandRow="1">
                <a:tableStyleId>{BDBED569-4797-4DF1-A0F4-6AAB3CD982D8}</a:tableStyleId>
              </a:tblPr>
              <a:tblGrid>
                <a:gridCol w="3690850"/>
                <a:gridCol w="7739150"/>
              </a:tblGrid>
              <a:tr h="370840">
                <a:tc>
                  <a:txBody>
                    <a:bodyPr/>
                    <a:lstStyle/>
                    <a:p>
                      <a:r>
                        <a:rPr lang="en-US" sz="1100" dirty="0" smtClean="0"/>
                        <a:t>Federal Job Classificatio</a:t>
                      </a:r>
                      <a:r>
                        <a:rPr lang="en-US" sz="1100" baseline="0" dirty="0" smtClean="0"/>
                        <a:t>n Category</a:t>
                      </a:r>
                      <a:endParaRPr lang="en-US" sz="1100" dirty="0"/>
                    </a:p>
                  </a:txBody>
                  <a:tcPr/>
                </a:tc>
                <a:tc>
                  <a:txBody>
                    <a:bodyPr/>
                    <a:lstStyle/>
                    <a:p>
                      <a:r>
                        <a:rPr lang="en-US" sz="1100" dirty="0" smtClean="0"/>
                        <a:t>Mapped</a:t>
                      </a:r>
                      <a:r>
                        <a:rPr lang="en-US" sz="1100" baseline="0" dirty="0" smtClean="0"/>
                        <a:t> INL Work Discipline Code</a:t>
                      </a:r>
                      <a:endParaRPr lang="en-US" sz="1100" dirty="0"/>
                    </a:p>
                  </a:txBody>
                  <a:tcPr/>
                </a:tc>
              </a:tr>
              <a:tr h="370840">
                <a:tc>
                  <a:txBody>
                    <a:bodyPr/>
                    <a:lstStyle/>
                    <a:p>
                      <a:r>
                        <a:rPr lang="en-US" sz="1100" dirty="0" smtClean="0"/>
                        <a:t>Nuclear Engineer (17-2161):	</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Nuclear Engineering (E14), Nuclear Research Facility Engineer (E73) </a:t>
                      </a:r>
                    </a:p>
                    <a:p>
                      <a:endParaRPr lang="en-US" sz="1100" dirty="0"/>
                    </a:p>
                  </a:txBody>
                  <a:tcPr/>
                </a:tc>
              </a:tr>
              <a:tr h="370840">
                <a:tc>
                  <a:txBody>
                    <a:bodyPr/>
                    <a:lstStyle/>
                    <a:p>
                      <a:r>
                        <a:rPr lang="en-US" sz="1100" dirty="0" smtClean="0"/>
                        <a:t>Nuclear Technicians (19-4050):</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Nuclear Maintenance Technician (T50), Nuclear Safety Engineer (E63), Health Physics (S06)</a:t>
                      </a:r>
                    </a:p>
                    <a:p>
                      <a:endParaRPr lang="en-US" sz="1100" dirty="0"/>
                    </a:p>
                  </a:txBody>
                  <a:tcPr/>
                </a:tc>
              </a:tr>
              <a:tr h="370840">
                <a:tc>
                  <a:txBody>
                    <a:bodyPr/>
                    <a:lstStyle/>
                    <a:p>
                      <a:r>
                        <a:rPr lang="en-US" sz="1100" dirty="0" smtClean="0"/>
                        <a:t>Nuclear Power Reactor Operators (51-8011):</a:t>
                      </a:r>
                    </a:p>
                    <a:p>
                      <a:endParaRPr lang="en-US" sz="1100" dirty="0"/>
                    </a:p>
                  </a:txBody>
                  <a:tcPr/>
                </a:tc>
                <a:tc>
                  <a:txBody>
                    <a:bodyPr/>
                    <a:lstStyle/>
                    <a:p>
                      <a:r>
                        <a:rPr lang="en-US" sz="1100" dirty="0" smtClean="0"/>
                        <a:t>Nuclear Reactor Operator (T05)</a:t>
                      </a:r>
                      <a:endParaRPr lang="en-US" sz="1100" dirty="0"/>
                    </a:p>
                  </a:txBody>
                  <a:tcPr/>
                </a:tc>
              </a:tr>
              <a:tr h="370840">
                <a:tc>
                  <a:txBody>
                    <a:bodyPr/>
                    <a:lstStyle/>
                    <a:p>
                      <a:r>
                        <a:rPr lang="en-US" sz="1100" smtClean="0"/>
                        <a:t>Materials Scientist (19-2032):	</a:t>
                      </a:r>
                    </a:p>
                    <a:p>
                      <a:endParaRPr lang="en-US" sz="1100" dirty="0"/>
                    </a:p>
                  </a:txBody>
                  <a:tcPr/>
                </a:tc>
                <a:tc>
                  <a:txBody>
                    <a:bodyPr/>
                    <a:lstStyle/>
                    <a:p>
                      <a:r>
                        <a:rPr lang="en-US" sz="1100" dirty="0" smtClean="0"/>
                        <a:t>Material Control &amp; Accountability Team (T51)</a:t>
                      </a:r>
                      <a:endParaRPr lang="en-US" sz="1100" dirty="0"/>
                    </a:p>
                  </a:txBody>
                  <a:tcPr/>
                </a:tc>
              </a:tr>
              <a:tr h="370840">
                <a:tc>
                  <a:txBody>
                    <a:bodyPr/>
                    <a:lstStyle/>
                    <a:p>
                      <a:r>
                        <a:rPr lang="en-US" sz="1100" smtClean="0"/>
                        <a:t>Machinery Maintenance Workers (49-9043):</a:t>
                      </a:r>
                    </a:p>
                    <a:p>
                      <a:endParaRPr lang="en-US" sz="1100" dirty="0"/>
                    </a:p>
                  </a:txBody>
                  <a:tcPr/>
                </a:tc>
                <a:tc>
                  <a:txBody>
                    <a:bodyPr/>
                    <a:lstStyle/>
                    <a:p>
                      <a:r>
                        <a:rPr lang="en-US" sz="1100" dirty="0" smtClean="0"/>
                        <a:t>Nuclear Facility/Plant Maintenance (F07)</a:t>
                      </a:r>
                      <a:endParaRPr lang="en-US" sz="1100" dirty="0"/>
                    </a:p>
                  </a:txBody>
                  <a:tcPr/>
                </a:tc>
              </a:tr>
              <a:tr h="380769">
                <a:tc>
                  <a:txBody>
                    <a:bodyPr/>
                    <a:lstStyle/>
                    <a:p>
                      <a:r>
                        <a:rPr lang="en-US" sz="1100" dirty="0" smtClean="0"/>
                        <a:t>Electromechanical Engineer Techs, Engineering Tech (17-29):	</a:t>
                      </a:r>
                    </a:p>
                    <a:p>
                      <a:endParaRPr lang="en-US" sz="1100" dirty="0"/>
                    </a:p>
                  </a:txBody>
                  <a:tcPr/>
                </a:tc>
                <a:tc>
                  <a:txBody>
                    <a:bodyPr/>
                    <a:lstStyle/>
                    <a:p>
                      <a:r>
                        <a:rPr lang="en-US" sz="1100" dirty="0" smtClean="0"/>
                        <a:t>Nuclear Instrumentation/Calibration Technician (T49)</a:t>
                      </a:r>
                      <a:endParaRPr lang="en-US" sz="1100" dirty="0"/>
                    </a:p>
                  </a:txBody>
                  <a:tcPr/>
                </a:tc>
              </a:tr>
              <a:tr h="370840">
                <a:tc>
                  <a:txBody>
                    <a:bodyPr/>
                    <a:lstStyle/>
                    <a:p>
                      <a:r>
                        <a:rPr lang="en-US" sz="1100" dirty="0" smtClean="0"/>
                        <a:t>Radiologic Technologists (29-2034):</a:t>
                      </a:r>
                    </a:p>
                    <a:p>
                      <a:endParaRPr lang="en-US" sz="1100" dirty="0"/>
                    </a:p>
                  </a:txBody>
                  <a:tcPr/>
                </a:tc>
                <a:tc>
                  <a:txBody>
                    <a:bodyPr/>
                    <a:lstStyle/>
                    <a:p>
                      <a:r>
                        <a:rPr lang="en-US" sz="1100" dirty="0" smtClean="0"/>
                        <a:t>Radiological Engineering (X33)</a:t>
                      </a:r>
                    </a:p>
                  </a:txBody>
                  <a:tcPr/>
                </a:tc>
              </a:tr>
              <a:tr h="370840">
                <a:tc>
                  <a:txBody>
                    <a:bodyPr/>
                    <a:lstStyle/>
                    <a:p>
                      <a:r>
                        <a:rPr lang="en-US" sz="1100" smtClean="0"/>
                        <a:t>Engineer (17-2131):</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Materials Specialist (U28), Nuclear Material </a:t>
                      </a:r>
                      <a:r>
                        <a:rPr lang="en-US" sz="1100" dirty="0" err="1" smtClean="0"/>
                        <a:t>Managment</a:t>
                      </a:r>
                      <a:r>
                        <a:rPr lang="en-US" sz="1100" dirty="0" smtClean="0"/>
                        <a:t> (F49) </a:t>
                      </a:r>
                    </a:p>
                    <a:p>
                      <a:endParaRPr lang="en-US" sz="1100" dirty="0" smtClean="0"/>
                    </a:p>
                  </a:txBody>
                  <a:tcPr/>
                </a:tc>
              </a:tr>
              <a:tr h="370840">
                <a:tc>
                  <a:txBody>
                    <a:bodyPr/>
                    <a:lstStyle/>
                    <a:p>
                      <a:r>
                        <a:rPr lang="en-US" sz="1100" smtClean="0"/>
                        <a:t>Product Safety Engineer (17-2111):</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Nuclear Safety Oversight &amp; Regulatory Assurance (X40)</a:t>
                      </a:r>
                    </a:p>
                    <a:p>
                      <a:endParaRPr lang="en-US" sz="1100" dirty="0" smtClean="0"/>
                    </a:p>
                  </a:txBody>
                  <a:tcPr/>
                </a:tc>
              </a:tr>
              <a:tr h="370840">
                <a:tc>
                  <a:txBody>
                    <a:bodyPr/>
                    <a:lstStyle/>
                    <a:p>
                      <a:r>
                        <a:rPr lang="en-US" sz="1100" smtClean="0"/>
                        <a:t>Information Security Analyst (15-1122): 	</a:t>
                      </a:r>
                    </a:p>
                    <a:p>
                      <a:endParaRPr lang="en-US" sz="1100" dirty="0"/>
                    </a:p>
                  </a:txBody>
                  <a:tcPr/>
                </a:tc>
                <a:tc>
                  <a:txBody>
                    <a:bodyPr/>
                    <a:lstStyle/>
                    <a:p>
                      <a:r>
                        <a:rPr lang="en-US" sz="1100" dirty="0" smtClean="0"/>
                        <a:t>Nuclear Cyber Security Specialist (X49)</a:t>
                      </a:r>
                    </a:p>
                  </a:txBody>
                  <a:tcPr/>
                </a:tc>
              </a:tr>
              <a:tr h="370840">
                <a:tc>
                  <a:txBody>
                    <a:bodyPr/>
                    <a:lstStyle/>
                    <a:p>
                      <a:r>
                        <a:rPr lang="en-US" sz="1100" smtClean="0"/>
                        <a:t>General and Operations Managers (11-1021):</a:t>
                      </a:r>
                      <a:endParaRPr lang="en-US" sz="1100" dirty="0"/>
                    </a:p>
                  </a:txBody>
                  <a:tcPr/>
                </a:tc>
                <a:tc>
                  <a:txBody>
                    <a:bodyPr/>
                    <a:lstStyle/>
                    <a:p>
                      <a:r>
                        <a:rPr lang="en-US" sz="1100" dirty="0" smtClean="0"/>
                        <a:t>Nuclear Facility Planning (F45)</a:t>
                      </a:r>
                    </a:p>
                    <a:p>
                      <a:endParaRPr lang="en-US" sz="1100" dirty="0" smtClean="0"/>
                    </a:p>
                  </a:txBody>
                  <a:tcPr/>
                </a:tc>
              </a:tr>
              <a:tr h="370840">
                <a:tc>
                  <a:txBody>
                    <a:bodyPr/>
                    <a:lstStyle/>
                    <a:p>
                      <a:r>
                        <a:rPr lang="en-US" sz="1100" smtClean="0"/>
                        <a:t>Production, Planning, and Expediting Clerks (43-5061):</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Nuclear Operations Maintenance Expeditor (F46) </a:t>
                      </a:r>
                    </a:p>
                    <a:p>
                      <a:endParaRPr lang="en-US" sz="1100" dirty="0" smtClean="0"/>
                    </a:p>
                  </a:txBody>
                  <a:tcPr/>
                </a:tc>
              </a:tr>
              <a:tr h="370840">
                <a:tc>
                  <a:txBody>
                    <a:bodyPr/>
                    <a:lstStyle/>
                    <a:p>
                      <a:r>
                        <a:rPr lang="en-US" sz="1100" dirty="0" smtClean="0"/>
                        <a:t>Environmental Compliance Inspectors (13-1041):</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Regulatory Compliance, Environmental (X42)</a:t>
                      </a:r>
                    </a:p>
                    <a:p>
                      <a:endParaRPr lang="en-US" sz="1100" dirty="0" smtClean="0"/>
                    </a:p>
                  </a:txBody>
                  <a:tcPr/>
                </a:tc>
              </a:tr>
              <a:tr h="313013">
                <a:tc>
                  <a:txBody>
                    <a:bodyPr/>
                    <a:lstStyle/>
                    <a:p>
                      <a:r>
                        <a:rPr lang="en-US" sz="1100" dirty="0" smtClean="0"/>
                        <a:t>Administrative Service Managers (11-3011):</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Nuclear Facility/Plant Scheduler (F43), Nuclear Facility Training (P56), Nuclear Facility Operator (T44), Other Facility Services (F21*)</a:t>
                      </a:r>
                    </a:p>
                    <a:p>
                      <a:endParaRPr lang="en-US" sz="1100" dirty="0" smtClean="0"/>
                    </a:p>
                  </a:txBody>
                  <a:tcPr/>
                </a:tc>
              </a:tr>
            </a:tbl>
          </a:graphicData>
        </a:graphic>
      </p:graphicFrame>
    </p:spTree>
    <p:extLst>
      <p:ext uri="{BB962C8B-B14F-4D97-AF65-F5344CB8AC3E}">
        <p14:creationId xmlns:p14="http://schemas.microsoft.com/office/powerpoint/2010/main" val="1744155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835" y="318187"/>
            <a:ext cx="8847666" cy="977900"/>
          </a:xfrm>
        </p:spPr>
        <p:txBody>
          <a:bodyPr/>
          <a:lstStyle/>
          <a:p>
            <a:r>
              <a:rPr lang="en-US" dirty="0" smtClean="0"/>
              <a:t>Institutions with Nuclear Related Degrees</a:t>
            </a:r>
            <a:endParaRPr lang="en-US" dirty="0"/>
          </a:p>
        </p:txBody>
      </p:sp>
      <p:sp>
        <p:nvSpPr>
          <p:cNvPr id="3" name="Content Placeholder 2"/>
          <p:cNvSpPr>
            <a:spLocks noGrp="1"/>
          </p:cNvSpPr>
          <p:nvPr>
            <p:ph idx="1"/>
          </p:nvPr>
        </p:nvSpPr>
        <p:spPr>
          <a:xfrm>
            <a:off x="677334" y="1296087"/>
            <a:ext cx="8596668" cy="3880773"/>
          </a:xfrm>
        </p:spPr>
        <p:txBody>
          <a:bodyPr numCol="2">
            <a:normAutofit lnSpcReduction="10000"/>
          </a:bodyPr>
          <a:lstStyle/>
          <a:p>
            <a:r>
              <a:rPr lang="en-US" dirty="0" smtClean="0"/>
              <a:t>Boise State University</a:t>
            </a:r>
          </a:p>
          <a:p>
            <a:pPr lvl="1"/>
            <a:r>
              <a:rPr lang="en-US" dirty="0" smtClean="0"/>
              <a:t>10 Bachelor</a:t>
            </a:r>
          </a:p>
          <a:p>
            <a:pPr lvl="1"/>
            <a:r>
              <a:rPr lang="en-US" dirty="0" smtClean="0"/>
              <a:t>15 Masters</a:t>
            </a:r>
          </a:p>
          <a:p>
            <a:pPr lvl="1"/>
            <a:r>
              <a:rPr lang="en-US" dirty="0" smtClean="0"/>
              <a:t>6 Doctorate</a:t>
            </a:r>
          </a:p>
          <a:p>
            <a:r>
              <a:rPr lang="en-US" dirty="0" smtClean="0"/>
              <a:t>Brigham Young University – Idaho</a:t>
            </a:r>
          </a:p>
          <a:p>
            <a:pPr lvl="1"/>
            <a:r>
              <a:rPr lang="en-US" dirty="0" smtClean="0"/>
              <a:t>8 Certificate</a:t>
            </a:r>
          </a:p>
          <a:p>
            <a:pPr lvl="1"/>
            <a:r>
              <a:rPr lang="en-US" dirty="0" smtClean="0"/>
              <a:t>5 Associate</a:t>
            </a:r>
          </a:p>
          <a:p>
            <a:pPr lvl="1"/>
            <a:r>
              <a:rPr lang="en-US" dirty="0" smtClean="0"/>
              <a:t>15 Bachelor</a:t>
            </a:r>
          </a:p>
          <a:p>
            <a:r>
              <a:rPr lang="en-US" dirty="0" smtClean="0"/>
              <a:t>College of Eastern Idaho</a:t>
            </a:r>
          </a:p>
          <a:p>
            <a:pPr lvl="1"/>
            <a:r>
              <a:rPr lang="en-US" dirty="0" smtClean="0"/>
              <a:t>4 Certificate</a:t>
            </a:r>
          </a:p>
          <a:p>
            <a:pPr lvl="1"/>
            <a:r>
              <a:rPr lang="en-US" dirty="0" smtClean="0"/>
              <a:t>7 Associate</a:t>
            </a:r>
          </a:p>
          <a:p>
            <a:r>
              <a:rPr lang="en-US" dirty="0" smtClean="0"/>
              <a:t>Idaho State University</a:t>
            </a:r>
          </a:p>
          <a:p>
            <a:pPr lvl="1"/>
            <a:r>
              <a:rPr lang="en-US" dirty="0" smtClean="0"/>
              <a:t>6 Associate</a:t>
            </a:r>
          </a:p>
          <a:p>
            <a:pPr lvl="1"/>
            <a:r>
              <a:rPr lang="en-US" dirty="0" smtClean="0"/>
              <a:t>8 Bachelor</a:t>
            </a:r>
          </a:p>
          <a:p>
            <a:pPr lvl="1"/>
            <a:r>
              <a:rPr lang="en-US" dirty="0" smtClean="0"/>
              <a:t>6 Masters</a:t>
            </a:r>
          </a:p>
          <a:p>
            <a:pPr lvl="1"/>
            <a:r>
              <a:rPr lang="en-US" dirty="0" smtClean="0"/>
              <a:t>2 Doctorate</a:t>
            </a:r>
          </a:p>
          <a:p>
            <a:r>
              <a:rPr lang="en-US" dirty="0" smtClean="0"/>
              <a:t>University of Idaho</a:t>
            </a:r>
          </a:p>
          <a:p>
            <a:pPr lvl="1"/>
            <a:r>
              <a:rPr lang="en-US" dirty="0" smtClean="0"/>
              <a:t>8 Associate</a:t>
            </a:r>
          </a:p>
          <a:p>
            <a:pPr lvl="1"/>
            <a:r>
              <a:rPr lang="en-US" dirty="0" smtClean="0"/>
              <a:t>1 Bachelor</a:t>
            </a:r>
          </a:p>
          <a:p>
            <a:pPr lvl="1"/>
            <a:r>
              <a:rPr lang="en-US" dirty="0" smtClean="0"/>
              <a:t>19 Masters</a:t>
            </a:r>
          </a:p>
          <a:p>
            <a:pPr lvl="1"/>
            <a:r>
              <a:rPr lang="en-US" dirty="0" smtClean="0"/>
              <a:t>8 Doctorate</a:t>
            </a:r>
            <a:endParaRPr lang="en-US" dirty="0"/>
          </a:p>
        </p:txBody>
      </p:sp>
    </p:spTree>
    <p:extLst>
      <p:ext uri="{BB962C8B-B14F-4D97-AF65-F5344CB8AC3E}">
        <p14:creationId xmlns:p14="http://schemas.microsoft.com/office/powerpoint/2010/main" val="704605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609600"/>
            <a:ext cx="8880302" cy="1320800"/>
          </a:xfrm>
        </p:spPr>
        <p:txBody>
          <a:bodyPr/>
          <a:lstStyle/>
          <a:p>
            <a:r>
              <a:rPr lang="en-US" dirty="0" smtClean="0"/>
              <a:t>Workforce Training Centers	</a:t>
            </a:r>
            <a:endParaRPr lang="en-US" dirty="0"/>
          </a:p>
        </p:txBody>
      </p:sp>
      <p:sp>
        <p:nvSpPr>
          <p:cNvPr id="3" name="Content Placeholder 2"/>
          <p:cNvSpPr>
            <a:spLocks noGrp="1"/>
          </p:cNvSpPr>
          <p:nvPr>
            <p:ph idx="1"/>
          </p:nvPr>
        </p:nvSpPr>
        <p:spPr>
          <a:xfrm>
            <a:off x="288325" y="1485901"/>
            <a:ext cx="9737124" cy="5118100"/>
          </a:xfrm>
        </p:spPr>
        <p:txBody>
          <a:bodyPr>
            <a:normAutofit fontScale="92500" lnSpcReduction="10000"/>
          </a:bodyPr>
          <a:lstStyle/>
          <a:p>
            <a:pPr marL="0" indent="0">
              <a:buNone/>
            </a:pPr>
            <a:r>
              <a:rPr lang="en-US" dirty="0">
                <a:solidFill>
                  <a:schemeClr val="tx1"/>
                </a:solidFill>
              </a:rPr>
              <a:t>The mission </a:t>
            </a:r>
            <a:r>
              <a:rPr lang="en-US" dirty="0" smtClean="0">
                <a:solidFill>
                  <a:schemeClr val="tx1"/>
                </a:solidFill>
              </a:rPr>
              <a:t>of Idaho’s six Workforce </a:t>
            </a:r>
            <a:r>
              <a:rPr lang="en-US" dirty="0">
                <a:solidFill>
                  <a:schemeClr val="tx1"/>
                </a:solidFill>
              </a:rPr>
              <a:t>T</a:t>
            </a:r>
            <a:r>
              <a:rPr lang="en-US" dirty="0" smtClean="0">
                <a:solidFill>
                  <a:schemeClr val="tx1"/>
                </a:solidFill>
              </a:rPr>
              <a:t>raining </a:t>
            </a:r>
            <a:r>
              <a:rPr lang="en-US" dirty="0">
                <a:solidFill>
                  <a:schemeClr val="tx1"/>
                </a:solidFill>
              </a:rPr>
              <a:t>C</a:t>
            </a:r>
            <a:r>
              <a:rPr lang="en-US" dirty="0" smtClean="0">
                <a:solidFill>
                  <a:schemeClr val="tx1"/>
                </a:solidFill>
              </a:rPr>
              <a:t>enters </a:t>
            </a:r>
            <a:r>
              <a:rPr lang="en-US" dirty="0">
                <a:solidFill>
                  <a:schemeClr val="tx1"/>
                </a:solidFill>
              </a:rPr>
              <a:t>is to provide short term, industry focused training, and to bring business sectors together to address common workforce training needs; focusing on the specific skill needs of their respective regions. </a:t>
            </a:r>
          </a:p>
          <a:p>
            <a:pPr marL="0" indent="0">
              <a:buNone/>
            </a:pPr>
            <a:r>
              <a:rPr lang="en-US" dirty="0" smtClean="0">
                <a:solidFill>
                  <a:schemeClr val="tx1"/>
                </a:solidFill>
              </a:rPr>
              <a:t>Specific </a:t>
            </a:r>
            <a:r>
              <a:rPr lang="en-US" dirty="0">
                <a:solidFill>
                  <a:schemeClr val="tx1"/>
                </a:solidFill>
              </a:rPr>
              <a:t>to the nuclear energy sector, training programs </a:t>
            </a:r>
            <a:r>
              <a:rPr lang="en-US" dirty="0" smtClean="0">
                <a:solidFill>
                  <a:schemeClr val="tx1"/>
                </a:solidFill>
              </a:rPr>
              <a:t>include: </a:t>
            </a:r>
            <a:r>
              <a:rPr lang="en-US" dirty="0">
                <a:solidFill>
                  <a:schemeClr val="tx1"/>
                </a:solidFill>
              </a:rPr>
              <a:t>Energy Systems Technology, Environmental Safety &amp; Health, Radiation Safety, as well as numerous support programs for trades, project management, leadership</a:t>
            </a:r>
            <a:r>
              <a:rPr lang="en-US" dirty="0" smtClean="0">
                <a:solidFill>
                  <a:schemeClr val="tx1"/>
                </a:solidFill>
              </a:rPr>
              <a:t>, apprenticeships, </a:t>
            </a:r>
            <a:r>
              <a:rPr lang="en-US" dirty="0">
                <a:solidFill>
                  <a:schemeClr val="tx1"/>
                </a:solidFill>
              </a:rPr>
              <a:t>etc.  </a:t>
            </a:r>
          </a:p>
          <a:p>
            <a:pPr marL="0" indent="0">
              <a:buNone/>
            </a:pPr>
            <a:endParaRPr lang="en-US" dirty="0"/>
          </a:p>
          <a:p>
            <a:pPr lvl="3"/>
            <a:r>
              <a:rPr lang="en-US" sz="2400" dirty="0" smtClean="0"/>
              <a:t> Energy Systems Technology and Education Center (ISU School of Technology) </a:t>
            </a:r>
          </a:p>
          <a:p>
            <a:pPr lvl="3"/>
            <a:r>
              <a:rPr lang="en-US" sz="2400" dirty="0" smtClean="0"/>
              <a:t> College Eastern Idaho</a:t>
            </a:r>
          </a:p>
          <a:p>
            <a:pPr lvl="3"/>
            <a:r>
              <a:rPr lang="en-US" sz="2400" dirty="0" smtClean="0"/>
              <a:t> College Western Idaho</a:t>
            </a:r>
          </a:p>
          <a:p>
            <a:pPr lvl="3"/>
            <a:r>
              <a:rPr lang="en-US" sz="2400" dirty="0" smtClean="0"/>
              <a:t> College Southern Idaho </a:t>
            </a:r>
          </a:p>
          <a:p>
            <a:pPr lvl="3"/>
            <a:r>
              <a:rPr lang="en-US" sz="2400" dirty="0" smtClean="0"/>
              <a:t> North Idaho  College</a:t>
            </a:r>
          </a:p>
          <a:p>
            <a:pPr lvl="3"/>
            <a:r>
              <a:rPr lang="en-US" sz="2400" dirty="0" smtClean="0"/>
              <a:t> Lewis Clark State College</a:t>
            </a:r>
            <a:endParaRPr lang="en-US" sz="2400" dirty="0"/>
          </a:p>
        </p:txBody>
      </p:sp>
    </p:spTree>
    <p:extLst>
      <p:ext uri="{BB962C8B-B14F-4D97-AF65-F5344CB8AC3E}">
        <p14:creationId xmlns:p14="http://schemas.microsoft.com/office/powerpoint/2010/main" val="142778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5643" y="593125"/>
            <a:ext cx="8596668" cy="1320800"/>
          </a:xfrm>
        </p:spPr>
        <p:txBody>
          <a:bodyPr>
            <a:normAutofit fontScale="90000"/>
          </a:bodyPr>
          <a:lstStyle/>
          <a:p>
            <a:r>
              <a:rPr lang="en-US" dirty="0" smtClean="0"/>
              <a:t>Inventory of Partners</a:t>
            </a:r>
            <a:r>
              <a:rPr lang="en-US" dirty="0"/>
              <a:t/>
            </a:r>
            <a:br>
              <a:rPr lang="en-US" dirty="0"/>
            </a:br>
            <a:r>
              <a:rPr lang="en-US" sz="2000" dirty="0"/>
              <a:t>The committee went through a list of possible partners to assist with the subcommittee, adding as necessary. The current list includes: </a:t>
            </a:r>
            <a:br>
              <a:rPr lang="en-US" sz="2000" dirty="0"/>
            </a:br>
            <a:endParaRPr lang="en-US" dirty="0"/>
          </a:p>
        </p:txBody>
      </p:sp>
      <p:sp>
        <p:nvSpPr>
          <p:cNvPr id="5" name="Content Placeholder 4"/>
          <p:cNvSpPr>
            <a:spLocks noGrp="1"/>
          </p:cNvSpPr>
          <p:nvPr>
            <p:ph sz="half" idx="1"/>
          </p:nvPr>
        </p:nvSpPr>
        <p:spPr/>
        <p:txBody>
          <a:bodyPr>
            <a:normAutofit lnSpcReduction="10000"/>
          </a:bodyPr>
          <a:lstStyle/>
          <a:p>
            <a:r>
              <a:rPr lang="en-US" dirty="0" smtClean="0"/>
              <a:t>Idaho Organizations: Idaho </a:t>
            </a:r>
            <a:r>
              <a:rPr lang="en-US" dirty="0"/>
              <a:t>State Energy </a:t>
            </a:r>
            <a:r>
              <a:rPr lang="en-US" dirty="0" smtClean="0"/>
              <a:t>Alliance, ITC, IGEM, IBE </a:t>
            </a:r>
          </a:p>
          <a:p>
            <a:r>
              <a:rPr lang="en-US" dirty="0" smtClean="0"/>
              <a:t>Idaho Nuclear Companies: INL</a:t>
            </a:r>
            <a:r>
              <a:rPr lang="en-US" dirty="0"/>
              <a:t>, </a:t>
            </a:r>
            <a:r>
              <a:rPr lang="en-US" dirty="0" smtClean="0"/>
              <a:t>Idaho </a:t>
            </a:r>
            <a:r>
              <a:rPr lang="en-US" dirty="0"/>
              <a:t>Cleanup Project, </a:t>
            </a:r>
            <a:r>
              <a:rPr lang="en-US" dirty="0" smtClean="0"/>
              <a:t>Navy</a:t>
            </a:r>
            <a:r>
              <a:rPr lang="en-US" dirty="0"/>
              <a:t>, </a:t>
            </a:r>
            <a:r>
              <a:rPr lang="en-US" dirty="0" smtClean="0"/>
              <a:t>UAMPs</a:t>
            </a:r>
            <a:r>
              <a:rPr lang="en-US" dirty="0"/>
              <a:t>, </a:t>
            </a:r>
            <a:r>
              <a:rPr lang="en-US" dirty="0" err="1" smtClean="0"/>
              <a:t>Studsvik</a:t>
            </a:r>
            <a:r>
              <a:rPr lang="en-US" dirty="0" smtClean="0"/>
              <a:t>, Curtis Wright, Premier, </a:t>
            </a:r>
            <a:r>
              <a:rPr lang="en-US" dirty="0" err="1" smtClean="0"/>
              <a:t>NuScale</a:t>
            </a:r>
            <a:r>
              <a:rPr lang="en-US" dirty="0" smtClean="0"/>
              <a:t>, Other Subcontractors</a:t>
            </a:r>
          </a:p>
          <a:p>
            <a:r>
              <a:rPr lang="en-US" dirty="0" smtClean="0"/>
              <a:t>Economic Development Organizations: REDI/STAR</a:t>
            </a:r>
            <a:r>
              <a:rPr lang="en-US" dirty="0"/>
              <a:t>, </a:t>
            </a:r>
            <a:r>
              <a:rPr lang="en-US" dirty="0" smtClean="0"/>
              <a:t>TRIDEC, SBOE, Chamber Alliance</a:t>
            </a:r>
          </a:p>
          <a:p>
            <a:r>
              <a:rPr lang="en-US" dirty="0" smtClean="0"/>
              <a:t>Idaho </a:t>
            </a:r>
            <a:r>
              <a:rPr lang="en-US" dirty="0"/>
              <a:t>Energy Alliance, </a:t>
            </a:r>
            <a:r>
              <a:rPr lang="en-US" dirty="0" smtClean="0"/>
              <a:t>Idaho Commerce, Idaho Department of Labor</a:t>
            </a:r>
          </a:p>
          <a:p>
            <a:endParaRPr lang="en-US" dirty="0"/>
          </a:p>
        </p:txBody>
      </p:sp>
      <p:sp>
        <p:nvSpPr>
          <p:cNvPr id="6" name="Content Placeholder 5"/>
          <p:cNvSpPr>
            <a:spLocks noGrp="1"/>
          </p:cNvSpPr>
          <p:nvPr>
            <p:ph sz="half" idx="2"/>
          </p:nvPr>
        </p:nvSpPr>
        <p:spPr/>
        <p:txBody>
          <a:bodyPr>
            <a:normAutofit lnSpcReduction="10000"/>
          </a:bodyPr>
          <a:lstStyle/>
          <a:p>
            <a:r>
              <a:rPr lang="en-US" dirty="0" smtClean="0"/>
              <a:t>CAES, UI</a:t>
            </a:r>
            <a:r>
              <a:rPr lang="en-US" dirty="0"/>
              <a:t>, ISU, BSU, BYUI, Idaho Community College Coalition (ICCC), </a:t>
            </a:r>
            <a:endParaRPr lang="en-US" dirty="0" smtClean="0"/>
          </a:p>
          <a:p>
            <a:r>
              <a:rPr lang="en-US" dirty="0" smtClean="0"/>
              <a:t>K-12</a:t>
            </a:r>
            <a:r>
              <a:rPr lang="en-US" dirty="0"/>
              <a:t>, STEM Action Center, Idaho CTE and PTECH, </a:t>
            </a:r>
            <a:endParaRPr lang="en-US" dirty="0" smtClean="0"/>
          </a:p>
          <a:p>
            <a:r>
              <a:rPr lang="en-US" dirty="0" smtClean="0"/>
              <a:t>Shoshone </a:t>
            </a:r>
            <a:r>
              <a:rPr lang="en-US" dirty="0"/>
              <a:t>Bannock </a:t>
            </a:r>
            <a:r>
              <a:rPr lang="en-US" dirty="0" smtClean="0"/>
              <a:t>Tribe  </a:t>
            </a:r>
          </a:p>
          <a:p>
            <a:r>
              <a:rPr lang="en-US" dirty="0" smtClean="0"/>
              <a:t>Veteran Organizations </a:t>
            </a:r>
          </a:p>
          <a:p>
            <a:r>
              <a:rPr lang="en-US" dirty="0" smtClean="0"/>
              <a:t>National </a:t>
            </a:r>
            <a:r>
              <a:rPr lang="en-US" dirty="0"/>
              <a:t>Energy </a:t>
            </a:r>
            <a:r>
              <a:rPr lang="en-US" dirty="0" smtClean="0"/>
              <a:t>Institute  </a:t>
            </a:r>
          </a:p>
          <a:p>
            <a:r>
              <a:rPr lang="en-US" dirty="0" smtClean="0"/>
              <a:t>American Nuclear Society</a:t>
            </a:r>
          </a:p>
          <a:p>
            <a:r>
              <a:rPr lang="en-US" dirty="0" smtClean="0"/>
              <a:t>Unions</a:t>
            </a:r>
            <a:endParaRPr lang="en-US" dirty="0"/>
          </a:p>
        </p:txBody>
      </p:sp>
    </p:spTree>
    <p:extLst>
      <p:ext uri="{BB962C8B-B14F-4D97-AF65-F5344CB8AC3E}">
        <p14:creationId xmlns:p14="http://schemas.microsoft.com/office/powerpoint/2010/main" val="3098470346"/>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2008</TotalTime>
  <Words>1024</Words>
  <Application>Microsoft Office PowerPoint</Application>
  <PresentationFormat>Widescreen</PresentationFormat>
  <Paragraphs>152</Paragraphs>
  <Slides>11</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Trebuchet MS</vt:lpstr>
      <vt:lpstr>Wingdings</vt:lpstr>
      <vt:lpstr>Wingdings 3</vt:lpstr>
      <vt:lpstr>Facet</vt:lpstr>
      <vt:lpstr>Office Theme</vt:lpstr>
      <vt:lpstr>PowerPoint Presentation</vt:lpstr>
      <vt:lpstr>Members of Subcommittee</vt:lpstr>
      <vt:lpstr>Charge of Subcommittee:</vt:lpstr>
      <vt:lpstr>Problem</vt:lpstr>
      <vt:lpstr>Occupation Navigation</vt:lpstr>
      <vt:lpstr>Nuclear Job Classifications for INL</vt:lpstr>
      <vt:lpstr>Institutions with Nuclear Related Degrees</vt:lpstr>
      <vt:lpstr>Workforce Training Centers </vt:lpstr>
      <vt:lpstr>Inventory of Partners The committee went through a list of possible partners to assist with the subcommittee, adding as necessary. The current list includes:  </vt:lpstr>
      <vt:lpstr>Four Areas of Higher Education Influence for the  Nuclear Training Sector: </vt:lpstr>
      <vt:lpstr>Path Forward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Areas of College Influence in Nuclear Training Sector:</dc:title>
  <dc:creator>Kristina E Buchan</dc:creator>
  <cp:lastModifiedBy>Elli F. Brown</cp:lastModifiedBy>
  <cp:revision>46</cp:revision>
  <cp:lastPrinted>2018-01-29T18:20:40Z</cp:lastPrinted>
  <dcterms:created xsi:type="dcterms:W3CDTF">2018-01-17T16:37:48Z</dcterms:created>
  <dcterms:modified xsi:type="dcterms:W3CDTF">2018-01-29T20:30:11Z</dcterms:modified>
</cp:coreProperties>
</file>