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  <p:sldMasterId id="2147483685" r:id="rId3"/>
  </p:sldMasterIdLst>
  <p:notesMasterIdLst>
    <p:notesMasterId r:id="rId14"/>
  </p:notesMasterIdLst>
  <p:handoutMasterIdLst>
    <p:handoutMasterId r:id="rId15"/>
  </p:handoutMasterIdLst>
  <p:sldIdLst>
    <p:sldId id="487" r:id="rId4"/>
    <p:sldId id="864" r:id="rId5"/>
    <p:sldId id="866" r:id="rId6"/>
    <p:sldId id="865" r:id="rId7"/>
    <p:sldId id="867" r:id="rId8"/>
    <p:sldId id="868" r:id="rId9"/>
    <p:sldId id="869" r:id="rId10"/>
    <p:sldId id="870" r:id="rId11"/>
    <p:sldId id="871" r:id="rId12"/>
    <p:sldId id="872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05" autoAdjust="0"/>
    <p:restoredTop sz="93925" autoAdjust="0"/>
  </p:normalViewPr>
  <p:slideViewPr>
    <p:cSldViewPr>
      <p:cViewPr varScale="1">
        <p:scale>
          <a:sx n="126" d="100"/>
          <a:sy n="126" d="100"/>
        </p:scale>
        <p:origin x="137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587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3122E-08FD-4DC4-8CA2-6F9E61409C24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4F760-7683-4C34-949C-2C9244C91A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98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7A7E8-4E04-4AF3-9157-EECB0AE8FC3C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949A3-4115-4B49-B192-524C39A91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711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F81B7-D2D4-46D5-B103-7C76CDEC92E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055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DADE-0AB3-4463-AC86-9E90D0D4D52D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D40B-4237-46A2-9542-BBCF02C44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94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1A17-5A6D-41C6-9108-3F749B01C134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D40B-4237-46A2-9542-BBCF02C44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64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7EEA-E93E-429D-B4EB-82F6A92E2A1E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D40B-4237-46A2-9542-BBCF02C44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76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80EE-C6B4-4DAA-9697-CE880A230DEC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D40B-4237-46A2-9542-BBCF02C44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8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78CE-9E49-449B-9E68-47A88071EE5F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DAA677D-63E2-4E24-85FF-E49944FF165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rgbClr val="0070C0"/>
          </a:solidFill>
          <a:ln w="19050" cap="sq" cmpd="sng" algn="ctr">
            <a:solidFill>
              <a:srgbClr val="0070C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3362-02BE-492F-AF56-29A69DF83DD6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0231-69FA-4A3F-A8EB-1BB4834BCD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74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3362-02BE-492F-AF56-29A69DF83DD6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75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small" baseline="0">
                <a:solidFill>
                  <a:srgbClr val="0070C0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BA11-CBC5-4E34-8048-26B94A91600D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114800"/>
          </a:xfrm>
        </p:spPr>
        <p:txBody>
          <a:bodyPr vert="horz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1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6096000"/>
            <a:ext cx="2057400" cy="551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602649" y="1447800"/>
            <a:ext cx="8134350" cy="10718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28"/>
          <p:cNvSpPr txBox="1">
            <a:spLocks/>
          </p:cNvSpPr>
          <p:nvPr userDrawn="1"/>
        </p:nvSpPr>
        <p:spPr>
          <a:xfrm>
            <a:off x="255702" y="6233841"/>
            <a:ext cx="310896" cy="275684"/>
          </a:xfrm>
          <a:prstGeom prst="ellipse">
            <a:avLst/>
          </a:prstGeom>
          <a:solidFill>
            <a:srgbClr val="0F6FC6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AA677D-63E2-4E24-85FF-E49944FF16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6354-6F99-41ED-87FC-EE04ABF62EF2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DAA677D-63E2-4E24-85FF-E49944FF165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7358A-887B-411D-A2B7-97AC1AAE626C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677D-63E2-4E24-85FF-E49944FF165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6C83-2F51-4F0B-BD2C-6BE4EE1480CB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677D-63E2-4E24-85FF-E49944FF165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FDC2-FFF1-4E7C-9F2B-B3FF5185A396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D40B-4237-46A2-9542-BBCF02C44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78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E192-4D87-421D-8A8D-BC155EA04E54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1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6096000"/>
            <a:ext cx="2057400" cy="551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28"/>
          <p:cNvSpPr txBox="1">
            <a:spLocks/>
          </p:cNvSpPr>
          <p:nvPr userDrawn="1"/>
        </p:nvSpPr>
        <p:spPr>
          <a:xfrm>
            <a:off x="255702" y="6233841"/>
            <a:ext cx="310896" cy="275684"/>
          </a:xfrm>
          <a:prstGeom prst="ellipse">
            <a:avLst/>
          </a:prstGeom>
          <a:solidFill>
            <a:srgbClr val="0F6FC6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AA677D-63E2-4E24-85FF-E49944FF16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0B08-F2EA-4C8B-AD19-1E4C2F4E822B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677D-63E2-4E24-85FF-E49944FF16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A327-0A40-41A4-9E16-54BC95BA7620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677D-63E2-4E24-85FF-E49944FF165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7D741-4A5C-469F-BD4B-119D19104447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DAA677D-63E2-4E24-85FF-E49944FF165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3232-8844-4EEF-9CFE-DF39E29D3F2C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677D-63E2-4E24-85FF-E49944FF16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26B7-C8B0-49EC-A963-1312911CB9D8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677D-63E2-4E24-85FF-E49944FF16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95" y="-76200"/>
            <a:ext cx="8229023" cy="868456"/>
          </a:xfrm>
        </p:spPr>
        <p:txBody>
          <a:bodyPr lIns="82058" tIns="41029" rIns="82058"/>
          <a:lstStyle>
            <a:lvl1pPr>
              <a:defRPr sz="2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286000" y="914400"/>
            <a:ext cx="6477000" cy="5105400"/>
          </a:xfrm>
        </p:spPr>
        <p:txBody>
          <a:bodyPr lIns="82058" tIns="41029" rIns="82058" bIns="41029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512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6D890-B65C-45EA-BAF3-C02BEC8C11A9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6F23-0A8C-4C92-8C89-C4B1DA85B1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2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6D890-B65C-45EA-BAF3-C02BEC8C11A9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6F23-0A8C-4C92-8C89-C4B1DA85B1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6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6D890-B65C-45EA-BAF3-C02BEC8C11A9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6F23-0A8C-4C92-8C89-C4B1DA85B1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8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2E45-6CED-450B-888C-5F3CCF2C794E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D40B-4237-46A2-9542-BBCF02C44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20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6D890-B65C-45EA-BAF3-C02BEC8C11A9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6F23-0A8C-4C92-8C89-C4B1DA85B1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53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6D890-B65C-45EA-BAF3-C02BEC8C11A9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6F23-0A8C-4C92-8C89-C4B1DA85B1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12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6D890-B65C-45EA-BAF3-C02BEC8C11A9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6F23-0A8C-4C92-8C89-C4B1DA85B1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61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6D890-B65C-45EA-BAF3-C02BEC8C11A9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6F23-0A8C-4C92-8C89-C4B1DA85B1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02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6D890-B65C-45EA-BAF3-C02BEC8C11A9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6F23-0A8C-4C92-8C89-C4B1DA85B1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53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6D890-B65C-45EA-BAF3-C02BEC8C11A9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6F23-0A8C-4C92-8C89-C4B1DA85B1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44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6D890-B65C-45EA-BAF3-C02BEC8C11A9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6F23-0A8C-4C92-8C89-C4B1DA85B1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31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6D890-B65C-45EA-BAF3-C02BEC8C11A9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6F23-0A8C-4C92-8C89-C4B1DA85B1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2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62D4-AC18-40B7-AC76-0793FDC96DA6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D40B-4237-46A2-9542-BBCF02C44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9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04FDB-5FA3-4FB6-A7F1-359E11F75F46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D40B-4237-46A2-9542-BBCF02C44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71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F9F4-42B8-4D27-BB0C-B18BE42AF910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D40B-4237-46A2-9542-BBCF02C44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33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19B8-9130-4463-8952-55E31F95D778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D40B-4237-46A2-9542-BBCF02C44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21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8FE2-0F75-4AEB-A552-DEB2D38EED5F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D40B-4237-46A2-9542-BBCF02C44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68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6B4C-D795-498D-AB10-C00FBDCD5119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D40B-4237-46A2-9542-BBCF02C44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49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AAAA1-174D-4BBA-8B95-A583432C15D6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1D40B-4237-46A2-9542-BBCF02C44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365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8303362-02BE-492F-AF56-29A69DF83DD6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98" r:id="rId2"/>
    <p:sldLayoutId id="2147483697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99" r:id="rId14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6D890-B65C-45EA-BAF3-C02BEC8C11A9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66F23-0A8C-4C92-8C89-C4B1DA85B1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0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January 31, 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 COMMISSION MEETING</a:t>
            </a:r>
            <a:endParaRPr lang="en-US" dirty="0"/>
          </a:p>
        </p:txBody>
      </p:sp>
      <p:pic>
        <p:nvPicPr>
          <p:cNvPr id="1029" name="Picture 5" descr="C:\Users\carlyb\Desktop\BITMAPUAMPS Smart Energy Logos-2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638800"/>
            <a:ext cx="4495800" cy="983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8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400" b="1" dirty="0" smtClean="0"/>
              <a:t>Questions?</a:t>
            </a:r>
            <a:endParaRPr lang="en-US" sz="4400" b="1" dirty="0"/>
          </a:p>
        </p:txBody>
      </p:sp>
      <p:pic>
        <p:nvPicPr>
          <p:cNvPr id="9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244" y="6208776"/>
            <a:ext cx="2057400" cy="551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5"/>
          <p:cNvSpPr>
            <a:spLocks noGrp="1"/>
          </p:cNvSpPr>
          <p:nvPr>
            <p:ph type="subTitle" idx="1"/>
          </p:nvPr>
        </p:nvSpPr>
        <p:spPr>
          <a:xfrm>
            <a:off x="1219200" y="3505200"/>
            <a:ext cx="6400800" cy="1752600"/>
          </a:xfrm>
          <a:ln>
            <a:solidFill>
              <a:schemeClr val="bg1"/>
            </a:solidFill>
          </a:ln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/>
              <a:t>Douglas Hunter</a:t>
            </a:r>
          </a:p>
          <a:p>
            <a:pPr algn="ctr"/>
            <a:r>
              <a:rPr lang="en-US" dirty="0" smtClean="0"/>
              <a:t>155 North 400 West, Suite 480</a:t>
            </a:r>
          </a:p>
          <a:p>
            <a:pPr algn="ctr"/>
            <a:r>
              <a:rPr lang="en-US" dirty="0" smtClean="0"/>
              <a:t>Salt Lake City, UT  84103</a:t>
            </a:r>
          </a:p>
          <a:p>
            <a:pPr algn="ctr"/>
            <a:r>
              <a:rPr lang="en-US" dirty="0" smtClean="0"/>
              <a:t>801-214-6401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doug@uamps.com </a:t>
            </a:r>
          </a:p>
        </p:txBody>
      </p:sp>
    </p:spTree>
    <p:extLst>
      <p:ext uri="{BB962C8B-B14F-4D97-AF65-F5344CB8AC3E}">
        <p14:creationId xmlns:p14="http://schemas.microsoft.com/office/powerpoint/2010/main" val="65071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Status of CFPP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Power Sales Contracts</a:t>
            </a:r>
          </a:p>
          <a:p>
            <a:r>
              <a:rPr lang="en-US" sz="3200" dirty="0" smtClean="0"/>
              <a:t>Other Contracts</a:t>
            </a:r>
          </a:p>
          <a:p>
            <a:r>
              <a:rPr lang="en-US" sz="3200" dirty="0" smtClean="0"/>
              <a:t>Subscription</a:t>
            </a:r>
          </a:p>
        </p:txBody>
      </p:sp>
    </p:spTree>
    <p:extLst>
      <p:ext uri="{BB962C8B-B14F-4D97-AF65-F5344CB8AC3E}">
        <p14:creationId xmlns:p14="http://schemas.microsoft.com/office/powerpoint/2010/main" val="218681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Water, No Water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Carnot Cycle</a:t>
            </a:r>
          </a:p>
          <a:p>
            <a:r>
              <a:rPr lang="en-US" sz="3200" dirty="0" smtClean="0"/>
              <a:t>Wet Cooling</a:t>
            </a:r>
          </a:p>
          <a:p>
            <a:r>
              <a:rPr lang="en-US" sz="3200" dirty="0" smtClean="0"/>
              <a:t>Dry Cooling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1925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NRC Finding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 Outside Electricity</a:t>
            </a:r>
          </a:p>
          <a:p>
            <a:r>
              <a:rPr lang="en-US" sz="3200" dirty="0" smtClean="0"/>
              <a:t>Impact on Design</a:t>
            </a:r>
          </a:p>
          <a:p>
            <a:r>
              <a:rPr lang="en-US" sz="3200" dirty="0" smtClean="0"/>
              <a:t>Impact on Licensing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32623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NuScale</a:t>
            </a:r>
            <a:r>
              <a:rPr lang="en-US" b="1" dirty="0" smtClean="0"/>
              <a:t> DCA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Update</a:t>
            </a:r>
          </a:p>
          <a:p>
            <a:r>
              <a:rPr lang="en-US" sz="3200" dirty="0" smtClean="0"/>
              <a:t>NRC Phases</a:t>
            </a:r>
          </a:p>
          <a:p>
            <a:r>
              <a:rPr lang="en-US" sz="3200" dirty="0" smtClean="0"/>
              <a:t>2021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539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UAMPS COLA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SSHAC Level 3</a:t>
            </a:r>
          </a:p>
          <a:p>
            <a:r>
              <a:rPr lang="en-US" sz="3200" dirty="0" smtClean="0"/>
              <a:t>TVA MOU</a:t>
            </a:r>
          </a:p>
          <a:p>
            <a:r>
              <a:rPr lang="en-US" sz="3200" dirty="0" smtClean="0"/>
              <a:t>2020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8145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DOE Partnership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Current Cost Share (</a:t>
            </a:r>
            <a:r>
              <a:rPr lang="en-US" sz="3200" dirty="0" err="1" smtClean="0"/>
              <a:t>NuScale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NPMs 1 &amp; 2 to be Used for DOE R&amp;D</a:t>
            </a:r>
          </a:p>
          <a:p>
            <a:r>
              <a:rPr lang="en-US" sz="3200" dirty="0" smtClean="0"/>
              <a:t>Power Purchase Agreement Status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79111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Idaho Partnership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Our Asks</a:t>
            </a:r>
          </a:p>
          <a:p>
            <a:r>
              <a:rPr lang="en-US" sz="3200" dirty="0" smtClean="0"/>
              <a:t>Governor and Legislative Support</a:t>
            </a:r>
          </a:p>
          <a:p>
            <a:r>
              <a:rPr lang="en-US" sz="3200" dirty="0" smtClean="0"/>
              <a:t>Idaho Falls Support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95399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Regional Markets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CAISO</a:t>
            </a:r>
          </a:p>
          <a:p>
            <a:r>
              <a:rPr lang="en-US" sz="3200" dirty="0" smtClean="0"/>
              <a:t>MWTG</a:t>
            </a:r>
          </a:p>
          <a:p>
            <a:r>
              <a:rPr lang="en-US" sz="3200" dirty="0" smtClean="0"/>
              <a:t>Peak RC/PJM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340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36595</TotalTime>
  <Words>110</Words>
  <Application>Microsoft Office PowerPoint</Application>
  <PresentationFormat>On-screen Show (4:3)</PresentationFormat>
  <Paragraphs>41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Franklin Gothic Book</vt:lpstr>
      <vt:lpstr>Perpetua</vt:lpstr>
      <vt:lpstr>Wingdings 2</vt:lpstr>
      <vt:lpstr>Custom Design</vt:lpstr>
      <vt:lpstr>Equity</vt:lpstr>
      <vt:lpstr>1_Custom Design</vt:lpstr>
      <vt:lpstr>LINE COMMISSION MEETING</vt:lpstr>
      <vt:lpstr>Status of CFPP</vt:lpstr>
      <vt:lpstr>Water, No Water</vt:lpstr>
      <vt:lpstr>NRC Finding</vt:lpstr>
      <vt:lpstr>NuScale DCA </vt:lpstr>
      <vt:lpstr>UAMPS COLA </vt:lpstr>
      <vt:lpstr>DOE Partnership</vt:lpstr>
      <vt:lpstr>Idaho Partnership</vt:lpstr>
      <vt:lpstr>Regional Markets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Rampton</dc:creator>
  <cp:lastModifiedBy>Elli F. Brown</cp:lastModifiedBy>
  <cp:revision>443</cp:revision>
  <cp:lastPrinted>2018-01-13T00:46:28Z</cp:lastPrinted>
  <dcterms:created xsi:type="dcterms:W3CDTF">2015-06-12T17:55:38Z</dcterms:created>
  <dcterms:modified xsi:type="dcterms:W3CDTF">2018-01-30T00:31:00Z</dcterms:modified>
</cp:coreProperties>
</file>