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1"/>
    <p:sldMasterId id="2147483732" r:id="rId2"/>
  </p:sldMasterIdLst>
  <p:notesMasterIdLst>
    <p:notesMasterId r:id="rId17"/>
  </p:notesMasterIdLst>
  <p:handoutMasterIdLst>
    <p:handoutMasterId r:id="rId18"/>
  </p:handoutMasterIdLst>
  <p:sldIdLst>
    <p:sldId id="263" r:id="rId3"/>
    <p:sldId id="343" r:id="rId4"/>
    <p:sldId id="337" r:id="rId5"/>
    <p:sldId id="336" r:id="rId6"/>
    <p:sldId id="338" r:id="rId7"/>
    <p:sldId id="344" r:id="rId8"/>
    <p:sldId id="340" r:id="rId9"/>
    <p:sldId id="345" r:id="rId10"/>
    <p:sldId id="346" r:id="rId11"/>
    <p:sldId id="351" r:id="rId12"/>
    <p:sldId id="352" r:id="rId13"/>
    <p:sldId id="347" r:id="rId14"/>
    <p:sldId id="348" r:id="rId15"/>
    <p:sldId id="350" r:id="rId1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383">
          <p15:clr>
            <a:srgbClr val="A4A3A4"/>
          </p15:clr>
        </p15:guide>
        <p15:guide id="3" pos="2880">
          <p15:clr>
            <a:srgbClr val="A4A3A4"/>
          </p15:clr>
        </p15:guide>
        <p15:guide id="4" pos="37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onovan Robinson" initials="DOR" lastIdx="6" clrIdx="0"/>
  <p:cmAuthor id="1" name="max.postman" initials="m" lastIdx="1" clrIdx="1"/>
  <p:cmAuthor id="2" name="Nartker, Michael (CONTR)" initials="NM(" lastIdx="4" clrIdx="2">
    <p:extLst/>
  </p:cmAuthor>
  <p:cmAuthor id="3" name="Urie, Matthew" initials="UM" lastIdx="3"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499"/>
    <a:srgbClr val="285C12"/>
    <a:srgbClr val="FFE8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5" autoAdjust="0"/>
    <p:restoredTop sz="76136" autoAdjust="0"/>
  </p:normalViewPr>
  <p:slideViewPr>
    <p:cSldViewPr snapToGrid="0">
      <p:cViewPr varScale="1">
        <p:scale>
          <a:sx n="101" d="100"/>
          <a:sy n="101" d="100"/>
        </p:scale>
        <p:origin x="696" y="108"/>
      </p:cViewPr>
      <p:guideLst>
        <p:guide orient="horz" pos="2160"/>
        <p:guide orient="horz" pos="1383"/>
        <p:guide pos="2880"/>
        <p:guide pos="375"/>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D1ADCF3B-867D-4F43-BA3D-3280DC07EC1E}" type="datetimeFigureOut">
              <a:rPr lang="en-US" smtClean="0"/>
              <a:t>10/5/2018</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770D6EF1-4988-4C5B-B2B7-E6721B9365DD}" type="slidenum">
              <a:rPr lang="en-US" smtClean="0"/>
              <a:t>‹#›</a:t>
            </a:fld>
            <a:endParaRPr lang="en-US"/>
          </a:p>
        </p:txBody>
      </p:sp>
    </p:spTree>
    <p:extLst>
      <p:ext uri="{BB962C8B-B14F-4D97-AF65-F5344CB8AC3E}">
        <p14:creationId xmlns:p14="http://schemas.microsoft.com/office/powerpoint/2010/main" val="2239226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276697F-53D4-4515-99DA-5CA5712CB4A5}" type="datetimeFigureOut">
              <a:rPr lang="en-US" smtClean="0"/>
              <a:pPr/>
              <a:t>10/5/2018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B0BD232-542E-45A1-90F5-8EE8DCE21F6C}" type="slidenum">
              <a:rPr lang="en-US" smtClean="0"/>
              <a:pPr/>
              <a:t>‹#›</a:t>
            </a:fld>
            <a:endParaRPr lang="en-US" dirty="0"/>
          </a:p>
        </p:txBody>
      </p:sp>
    </p:spTree>
    <p:extLst>
      <p:ext uri="{BB962C8B-B14F-4D97-AF65-F5344CB8AC3E}">
        <p14:creationId xmlns:p14="http://schemas.microsoft.com/office/powerpoint/2010/main" val="2353660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txBox="1">
            <a:spLocks noGrp="1"/>
          </p:cNvSpPr>
          <p:nvPr>
            <p:ph type="body" idx="1"/>
          </p:nvPr>
        </p:nvSpPr>
        <p:spPr bwMode="auto">
          <a:noFill/>
        </p:spPr>
        <p:txBody>
          <a:bodyPr numCol="1">
            <a:prstTxWarp prst="textNoShape">
              <a:avLst/>
            </a:prstTxWarp>
          </a:bodyPr>
          <a:lstStyle/>
          <a:p>
            <a:endParaRPr dirty="0" smtClean="0">
              <a:latin typeface="Calibri" pitchFamily="34" charset="0"/>
            </a:endParaRPr>
          </a:p>
        </p:txBody>
      </p:sp>
      <p:sp>
        <p:nvSpPr>
          <p:cNvPr id="50180" name="Slide Number Placeholder 3"/>
          <p:cNvSpPr>
            <a:spLocks noGrp="1"/>
          </p:cNvSpPr>
          <p:nvPr>
            <p:ph type="sldNum" sz="quarter" idx="5"/>
          </p:nvPr>
        </p:nvSpPr>
        <p:spPr bwMode="auto">
          <a:noFill/>
          <a:ln>
            <a:miter lim="800000"/>
            <a:headEnd/>
            <a:tailEnd/>
          </a:ln>
        </p:spPr>
        <p:txBody>
          <a:bodyPr numCol="1">
            <a:prstTxWarp prst="textNoShape">
              <a:avLst/>
            </a:prstTxWarp>
          </a:bodyPr>
          <a:lstStyle/>
          <a:p>
            <a:pPr defTabSz="943098"/>
            <a:fld id="{DAC9AEE7-C675-48A7-8DF5-3F543C92FC95}" type="slidenum">
              <a:rPr>
                <a:solidFill>
                  <a:prstClr val="black"/>
                </a:solidFill>
                <a:latin typeface="Calibri" pitchFamily="34" charset="0"/>
              </a:rPr>
              <a:pPr defTabSz="943098"/>
              <a:t>1</a:t>
            </a:fld>
            <a:endParaRPr dirty="0">
              <a:solidFill>
                <a:prstClr val="black"/>
              </a:solidFill>
              <a:latin typeface="Calibri" pitchFamily="34" charset="0"/>
            </a:endParaRPr>
          </a:p>
        </p:txBody>
      </p:sp>
    </p:spTree>
    <p:extLst>
      <p:ext uri="{BB962C8B-B14F-4D97-AF65-F5344CB8AC3E}">
        <p14:creationId xmlns:p14="http://schemas.microsoft.com/office/powerpoint/2010/main" val="1983938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0BD232-542E-45A1-90F5-8EE8DCE21F6C}" type="slidenum">
              <a:rPr lang="en-US" smtClean="0"/>
              <a:pPr/>
              <a:t>10</a:t>
            </a:fld>
            <a:endParaRPr lang="en-US" dirty="0"/>
          </a:p>
        </p:txBody>
      </p:sp>
    </p:spTree>
    <p:extLst>
      <p:ext uri="{BB962C8B-B14F-4D97-AF65-F5344CB8AC3E}">
        <p14:creationId xmlns:p14="http://schemas.microsoft.com/office/powerpoint/2010/main" val="39831963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smtClean="0"/>
              <a:t>Green grids are completed.</a:t>
            </a:r>
            <a:r>
              <a:rPr lang="en-US" sz="1100" baseline="0" dirty="0" smtClean="0"/>
              <a:t>  Light orange grids remain to be completed.  The numbers are the square feet to be completed in each grid with a full grid being 15’ X 15’ or 225 ft</a:t>
            </a:r>
            <a:r>
              <a:rPr lang="en-US" sz="1100" baseline="30000" dirty="0" smtClean="0"/>
              <a:t>2</a:t>
            </a:r>
            <a:r>
              <a:rPr lang="en-US" sz="1100" baseline="0" dirty="0" smtClean="0"/>
              <a:t>.  </a:t>
            </a:r>
            <a:endParaRPr lang="en-US" sz="1100" dirty="0"/>
          </a:p>
        </p:txBody>
      </p:sp>
      <p:sp>
        <p:nvSpPr>
          <p:cNvPr id="4" name="Slide Number Placeholder 3"/>
          <p:cNvSpPr>
            <a:spLocks noGrp="1"/>
          </p:cNvSpPr>
          <p:nvPr>
            <p:ph type="sldNum" sz="quarter" idx="10"/>
          </p:nvPr>
        </p:nvSpPr>
        <p:spPr/>
        <p:txBody>
          <a:bodyPr/>
          <a:lstStyle/>
          <a:p>
            <a:fld id="{8B0BD232-542E-45A1-90F5-8EE8DCE21F6C}" type="slidenum">
              <a:rPr lang="en-US" smtClean="0"/>
              <a:pPr/>
              <a:t>11</a:t>
            </a:fld>
            <a:endParaRPr lang="en-US" dirty="0"/>
          </a:p>
        </p:txBody>
      </p:sp>
    </p:spTree>
    <p:extLst>
      <p:ext uri="{BB962C8B-B14F-4D97-AF65-F5344CB8AC3E}">
        <p14:creationId xmlns:p14="http://schemas.microsoft.com/office/powerpoint/2010/main" val="24900599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0BD232-542E-45A1-90F5-8EE8DCE21F6C}" type="slidenum">
              <a:rPr lang="en-US" smtClean="0"/>
              <a:pPr/>
              <a:t>12</a:t>
            </a:fld>
            <a:endParaRPr lang="en-US" dirty="0"/>
          </a:p>
        </p:txBody>
      </p:sp>
    </p:spTree>
    <p:extLst>
      <p:ext uri="{BB962C8B-B14F-4D97-AF65-F5344CB8AC3E}">
        <p14:creationId xmlns:p14="http://schemas.microsoft.com/office/powerpoint/2010/main" val="2001330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200" dirty="0" smtClean="0">
                <a:solidFill>
                  <a:schemeClr val="tx2"/>
                </a:solidFill>
              </a:rPr>
              <a:t>An independent team of experts led the causal analysis investigation, and they sampled a wide range of materials, including ejected materials,  waste remaining in the drums and air filter elements. </a:t>
            </a:r>
          </a:p>
          <a:p>
            <a:pPr marL="285750" indent="-285750">
              <a:buFont typeface="Arial" panose="020B0604020202020204" pitchFamily="34" charset="0"/>
              <a:buChar char="•"/>
            </a:pPr>
            <a:r>
              <a:rPr lang="en-US" sz="1200" dirty="0" smtClean="0">
                <a:solidFill>
                  <a:schemeClr val="tx2"/>
                </a:solidFill>
              </a:rPr>
              <a:t>Root cause of the incident was oxidation of a reactive metal (depleted uranium) in the waste.</a:t>
            </a:r>
            <a:r>
              <a:rPr lang="en-US" sz="1200" baseline="0" dirty="0" smtClean="0">
                <a:solidFill>
                  <a:schemeClr val="tx2"/>
                </a:solidFill>
              </a:rPr>
              <a:t>  </a:t>
            </a:r>
            <a:r>
              <a:rPr lang="en-US" sz="1200" dirty="0" smtClean="0">
                <a:solidFill>
                  <a:schemeClr val="tx2"/>
                </a:solidFill>
              </a:rPr>
              <a:t>This heated up waste material, caused</a:t>
            </a:r>
            <a:r>
              <a:rPr lang="en-US" sz="1200" baseline="0" dirty="0" smtClean="0">
                <a:solidFill>
                  <a:schemeClr val="tx2"/>
                </a:solidFill>
              </a:rPr>
              <a:t> a secondary reaction that</a:t>
            </a:r>
            <a:r>
              <a:rPr lang="en-US" sz="1200" dirty="0" smtClean="0">
                <a:solidFill>
                  <a:schemeClr val="tx2"/>
                </a:solidFill>
              </a:rPr>
              <a:t> generated</a:t>
            </a:r>
            <a:r>
              <a:rPr lang="en-US" sz="1200" baseline="0" dirty="0" smtClean="0">
                <a:solidFill>
                  <a:schemeClr val="tx2"/>
                </a:solidFill>
              </a:rPr>
              <a:t> an over </a:t>
            </a:r>
            <a:r>
              <a:rPr lang="en-US" sz="1200" dirty="0" smtClean="0">
                <a:solidFill>
                  <a:schemeClr val="tx2"/>
                </a:solidFill>
              </a:rPr>
              <a:t>pressurization inside the drum – causing the drum lids to pop off and expelling drum contents.</a:t>
            </a:r>
          </a:p>
          <a:p>
            <a:pPr marL="285750" indent="-285750">
              <a:buFont typeface="Arial" panose="020B0604020202020204" pitchFamily="34" charset="0"/>
              <a:buChar char="•"/>
            </a:pPr>
            <a:r>
              <a:rPr lang="en-US" sz="1200" dirty="0" smtClean="0">
                <a:solidFill>
                  <a:schemeClr val="tx2"/>
                </a:solidFill>
              </a:rPr>
              <a:t>As a result of the investigation, changes have been made in waste handling procedures for  the start up of the ARP-VIII facility, such as instituting a 24-hour “hold period” after waste is treated to ensure the treated waste material does not heat up before it is packaged into a drum. </a:t>
            </a:r>
          </a:p>
          <a:p>
            <a:pPr marL="285750" indent="-285750">
              <a:buFont typeface="Arial" panose="020B0604020202020204" pitchFamily="34" charset="0"/>
              <a:buChar char="•"/>
            </a:pPr>
            <a:r>
              <a:rPr lang="en-US" sz="1200" dirty="0" smtClean="0">
                <a:solidFill>
                  <a:schemeClr val="tx2"/>
                </a:solidFill>
              </a:rPr>
              <a:t>Changes in sludge processing are still being evaluated.</a:t>
            </a:r>
          </a:p>
          <a:p>
            <a:endParaRPr lang="en-US" dirty="0"/>
          </a:p>
        </p:txBody>
      </p:sp>
      <p:sp>
        <p:nvSpPr>
          <p:cNvPr id="4" name="Slide Number Placeholder 3"/>
          <p:cNvSpPr>
            <a:spLocks noGrp="1"/>
          </p:cNvSpPr>
          <p:nvPr>
            <p:ph type="sldNum" sz="quarter" idx="10"/>
          </p:nvPr>
        </p:nvSpPr>
        <p:spPr/>
        <p:txBody>
          <a:bodyPr/>
          <a:lstStyle/>
          <a:p>
            <a:fld id="{8B0BD232-542E-45A1-90F5-8EE8DCE21F6C}" type="slidenum">
              <a:rPr lang="en-US" smtClean="0"/>
              <a:pPr/>
              <a:t>13</a:t>
            </a:fld>
            <a:endParaRPr lang="en-US" dirty="0"/>
          </a:p>
        </p:txBody>
      </p:sp>
    </p:spTree>
    <p:extLst>
      <p:ext uri="{BB962C8B-B14F-4D97-AF65-F5344CB8AC3E}">
        <p14:creationId xmlns:p14="http://schemas.microsoft.com/office/powerpoint/2010/main" val="36603480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0BD232-542E-45A1-90F5-8EE8DCE21F6C}" type="slidenum">
              <a:rPr lang="en-US" smtClean="0"/>
              <a:pPr/>
              <a:t>14</a:t>
            </a:fld>
            <a:endParaRPr lang="en-US" dirty="0"/>
          </a:p>
        </p:txBody>
      </p:sp>
    </p:spTree>
    <p:extLst>
      <p:ext uri="{BB962C8B-B14F-4D97-AF65-F5344CB8AC3E}">
        <p14:creationId xmlns:p14="http://schemas.microsoft.com/office/powerpoint/2010/main" val="3869435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0BD232-542E-45A1-90F5-8EE8DCE21F6C}" type="slidenum">
              <a:rPr lang="en-US" smtClean="0"/>
              <a:pPr/>
              <a:t>2</a:t>
            </a:fld>
            <a:endParaRPr lang="en-US" dirty="0"/>
          </a:p>
        </p:txBody>
      </p:sp>
    </p:spTree>
    <p:extLst>
      <p:ext uri="{BB962C8B-B14F-4D97-AF65-F5344CB8AC3E}">
        <p14:creationId xmlns:p14="http://schemas.microsoft.com/office/powerpoint/2010/main" val="4006621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0BD232-542E-45A1-90F5-8EE8DCE21F6C}" type="slidenum">
              <a:rPr lang="en-US" smtClean="0"/>
              <a:pPr/>
              <a:t>3</a:t>
            </a:fld>
            <a:endParaRPr lang="en-US" dirty="0"/>
          </a:p>
        </p:txBody>
      </p:sp>
    </p:spTree>
    <p:extLst>
      <p:ext uri="{BB962C8B-B14F-4D97-AF65-F5344CB8AC3E}">
        <p14:creationId xmlns:p14="http://schemas.microsoft.com/office/powerpoint/2010/main" val="3628162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0BD232-542E-45A1-90F5-8EE8DCE21F6C}" type="slidenum">
              <a:rPr lang="en-US" smtClean="0"/>
              <a:pPr/>
              <a:t>4</a:t>
            </a:fld>
            <a:endParaRPr lang="en-US" dirty="0"/>
          </a:p>
        </p:txBody>
      </p:sp>
    </p:spTree>
    <p:extLst>
      <p:ext uri="{BB962C8B-B14F-4D97-AF65-F5344CB8AC3E}">
        <p14:creationId xmlns:p14="http://schemas.microsoft.com/office/powerpoint/2010/main" val="1371026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0BD232-542E-45A1-90F5-8EE8DCE21F6C}" type="slidenum">
              <a:rPr lang="en-US" smtClean="0"/>
              <a:pPr/>
              <a:t>5</a:t>
            </a:fld>
            <a:endParaRPr lang="en-US" dirty="0"/>
          </a:p>
        </p:txBody>
      </p:sp>
    </p:spTree>
    <p:extLst>
      <p:ext uri="{BB962C8B-B14F-4D97-AF65-F5344CB8AC3E}">
        <p14:creationId xmlns:p14="http://schemas.microsoft.com/office/powerpoint/2010/main" val="1536397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502920" lvl="1" indent="0">
              <a:buFont typeface="Arial" panose="020B0604020202020204" pitchFamily="34" charset="0"/>
              <a:buNone/>
            </a:pPr>
            <a:r>
              <a:rPr lang="en-US" sz="2400" baseline="0" dirty="0" smtClean="0">
                <a:solidFill>
                  <a:srgbClr val="1F497D"/>
                </a:solidFill>
              </a:rPr>
              <a:t>Approximately 40,000 containers at INL are those currently in storage that are waiting for treatment, characterization, and certification to ship.  There are approximately 2,500 certified containers and two additional waste streams are expected to be approved for certification this month.  </a:t>
            </a:r>
            <a:endParaRPr lang="en-US" sz="2400" dirty="0" smtClean="0">
              <a:solidFill>
                <a:srgbClr val="1F497D"/>
              </a:solidFill>
            </a:endParaRPr>
          </a:p>
          <a:p>
            <a:pPr marL="502920" lvl="1" indent="0">
              <a:buFont typeface="Arial" panose="020B0604020202020204" pitchFamily="34" charset="0"/>
              <a:buNone/>
            </a:pPr>
            <a:endParaRPr lang="en-US" sz="2400" dirty="0" smtClean="0">
              <a:solidFill>
                <a:srgbClr val="1F497D"/>
              </a:solidFill>
              <a:latin typeface="+mn-lt"/>
            </a:endParaRPr>
          </a:p>
          <a:p>
            <a:pPr marL="502920" lvl="1" indent="0">
              <a:buFont typeface="Arial" panose="020B0604020202020204" pitchFamily="34" charset="0"/>
              <a:buNone/>
            </a:pPr>
            <a:r>
              <a:rPr lang="en-US" sz="2400" dirty="0" smtClean="0">
                <a:solidFill>
                  <a:srgbClr val="1F497D"/>
                </a:solidFill>
                <a:latin typeface="+mn-lt"/>
              </a:rPr>
              <a:t>There are approximately 90 potential RH-TRU shipments are currently in storage with more waste continuing to be processed that will need certified prior to shipping.  None are currently certified.</a:t>
            </a:r>
          </a:p>
          <a:p>
            <a:pPr marL="502920" lvl="1"/>
            <a:endParaRPr lang="en-US" sz="800" dirty="0" smtClean="0">
              <a:solidFill>
                <a:srgbClr val="1F497D"/>
              </a:solidFill>
              <a:latin typeface="+mn-lt"/>
            </a:endParaRPr>
          </a:p>
          <a:p>
            <a:pPr>
              <a:defRPr/>
            </a:pPr>
            <a:r>
              <a:rPr lang="en-US" sz="2400" dirty="0" smtClean="0">
                <a:solidFill>
                  <a:srgbClr val="1F497D"/>
                </a:solidFill>
                <a:latin typeface="+mn-lt"/>
              </a:rPr>
              <a:t>Upcoming Activities:</a:t>
            </a:r>
          </a:p>
          <a:p>
            <a:pPr marL="845820" lvl="1" indent="-342900">
              <a:buFont typeface="Arial" panose="020B0604020202020204" pitchFamily="34" charset="0"/>
              <a:buChar char="•"/>
              <a:defRPr/>
            </a:pPr>
            <a:r>
              <a:rPr lang="en-US" sz="2400" dirty="0" smtClean="0">
                <a:solidFill>
                  <a:srgbClr val="1F497D"/>
                </a:solidFill>
                <a:latin typeface="+mn-lt"/>
              </a:rPr>
              <a:t>Continue 6-8 shipments per week of CH TRU waste from Idaho for the foreseeable future to ensure full capability at WIPP is being utilized. </a:t>
            </a:r>
          </a:p>
          <a:p>
            <a:pPr marL="845820" lvl="1" indent="-342900">
              <a:buFont typeface="Arial" panose="020B0604020202020204" pitchFamily="34" charset="0"/>
              <a:buChar char="•"/>
              <a:defRPr/>
            </a:pPr>
            <a:r>
              <a:rPr lang="en-US" sz="2400" dirty="0" smtClean="0">
                <a:solidFill>
                  <a:srgbClr val="1F497D"/>
                </a:solidFill>
                <a:latin typeface="+mn-lt"/>
              </a:rPr>
              <a:t>Continue to develop the necessary documentation for CBFO approval of previously certified waste by both Idaho and  CCP.  </a:t>
            </a:r>
          </a:p>
          <a:p>
            <a:endParaRPr lang="en-US" dirty="0"/>
          </a:p>
        </p:txBody>
      </p:sp>
      <p:sp>
        <p:nvSpPr>
          <p:cNvPr id="4" name="Slide Number Placeholder 3"/>
          <p:cNvSpPr>
            <a:spLocks noGrp="1"/>
          </p:cNvSpPr>
          <p:nvPr>
            <p:ph type="sldNum" sz="quarter" idx="10"/>
          </p:nvPr>
        </p:nvSpPr>
        <p:spPr/>
        <p:txBody>
          <a:bodyPr/>
          <a:lstStyle/>
          <a:p>
            <a:fld id="{ADD6A1B5-B9E7-43F9-9F47-14EA7FE7ABED}" type="slidenum">
              <a:rPr lang="en-US" smtClean="0"/>
              <a:t>6</a:t>
            </a:fld>
            <a:endParaRPr lang="en-US"/>
          </a:p>
        </p:txBody>
      </p:sp>
    </p:spTree>
    <p:extLst>
      <p:ext uri="{BB962C8B-B14F-4D97-AF65-F5344CB8AC3E}">
        <p14:creationId xmlns:p14="http://schemas.microsoft.com/office/powerpoint/2010/main" val="2773486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lvl="0"/>
            <a:r>
              <a:rPr lang="en-US" sz="1200" u="sng" kern="1200" dirty="0" smtClean="0">
                <a:solidFill>
                  <a:schemeClr val="tx1"/>
                </a:solidFill>
                <a:effectLst/>
                <a:latin typeface="+mn-lt"/>
                <a:ea typeface="+mn-ea"/>
                <a:cs typeface="+mn-cs"/>
              </a:rPr>
              <a:t>Volume remaining at the beginning of Fluor Idaho’s contract to process as</a:t>
            </a:r>
            <a:r>
              <a:rPr lang="en-US" sz="1200" u="sng" kern="1200" baseline="0" dirty="0" smtClean="0">
                <a:solidFill>
                  <a:schemeClr val="tx1"/>
                </a:solidFill>
                <a:effectLst/>
                <a:latin typeface="+mn-lt"/>
                <a:ea typeface="+mn-ea"/>
                <a:cs typeface="+mn-cs"/>
              </a:rPr>
              <a:t> of </a:t>
            </a:r>
            <a:r>
              <a:rPr lang="en-US" sz="1200" u="sng" kern="1200" dirty="0" smtClean="0">
                <a:solidFill>
                  <a:schemeClr val="tx1"/>
                </a:solidFill>
                <a:effectLst/>
                <a:latin typeface="+mn-lt"/>
                <a:ea typeface="+mn-ea"/>
                <a:cs typeface="+mn-cs"/>
              </a:rPr>
              <a:t> May 31, 2016 was 10,300m</a:t>
            </a:r>
            <a:r>
              <a:rPr lang="en-US" sz="1200" u="sng" kern="1200" baseline="30000" dirty="0" smtClean="0">
                <a:solidFill>
                  <a:schemeClr val="tx1"/>
                </a:solidFill>
                <a:effectLst/>
                <a:latin typeface="+mn-lt"/>
                <a:ea typeface="+mn-ea"/>
                <a:cs typeface="+mn-cs"/>
              </a:rPr>
              <a:t>3</a:t>
            </a:r>
            <a:r>
              <a:rPr lang="en-US" sz="1200" kern="1200" dirty="0" smtClean="0">
                <a:solidFill>
                  <a:schemeClr val="tx1"/>
                </a:solidFill>
                <a:effectLst/>
                <a:latin typeface="+mn-lt"/>
                <a:ea typeface="+mn-ea"/>
                <a:cs typeface="+mn-cs"/>
              </a:rPr>
              <a:t>, which excludes </a:t>
            </a:r>
            <a:r>
              <a:rPr lang="en-US" sz="1200" kern="1200" dirty="0" err="1" smtClean="0">
                <a:solidFill>
                  <a:schemeClr val="tx1"/>
                </a:solidFill>
                <a:effectLst/>
                <a:latin typeface="+mn-lt"/>
                <a:ea typeface="+mn-ea"/>
                <a:cs typeface="+mn-cs"/>
              </a:rPr>
              <a:t>overpack</a:t>
            </a:r>
            <a:r>
              <a:rPr lang="en-US" sz="1200" kern="1200" dirty="0" smtClean="0">
                <a:solidFill>
                  <a:schemeClr val="tx1"/>
                </a:solidFill>
                <a:effectLst/>
                <a:latin typeface="+mn-lt"/>
                <a:ea typeface="+mn-ea"/>
                <a:cs typeface="+mn-cs"/>
              </a:rPr>
              <a:t> volumes (e.g. cargo containers, </a:t>
            </a:r>
            <a:r>
              <a:rPr lang="en-US" sz="1200" kern="1200" dirty="0" err="1" smtClean="0">
                <a:solidFill>
                  <a:schemeClr val="tx1"/>
                </a:solidFill>
                <a:effectLst/>
                <a:latin typeface="+mn-lt"/>
                <a:ea typeface="+mn-ea"/>
                <a:cs typeface="+mn-cs"/>
              </a:rPr>
              <a:t>overpacked</a:t>
            </a:r>
            <a:r>
              <a:rPr lang="en-US" sz="1200" kern="1200" dirty="0" smtClean="0">
                <a:solidFill>
                  <a:schemeClr val="tx1"/>
                </a:solidFill>
                <a:effectLst/>
                <a:latin typeface="+mn-lt"/>
                <a:ea typeface="+mn-ea"/>
                <a:cs typeface="+mn-cs"/>
              </a:rPr>
              <a:t> drums, </a:t>
            </a:r>
            <a:r>
              <a:rPr lang="en-US" sz="1200" kern="1200" dirty="0" err="1" smtClean="0">
                <a:solidFill>
                  <a:schemeClr val="tx1"/>
                </a:solidFill>
                <a:effectLst/>
                <a:latin typeface="+mn-lt"/>
                <a:ea typeface="+mn-ea"/>
                <a:cs typeface="+mn-cs"/>
              </a:rPr>
              <a:t>overpacked</a:t>
            </a:r>
            <a:r>
              <a:rPr lang="en-US" sz="1200" kern="1200" dirty="0" smtClean="0">
                <a:solidFill>
                  <a:schemeClr val="tx1"/>
                </a:solidFill>
                <a:effectLst/>
                <a:latin typeface="+mn-lt"/>
                <a:ea typeface="+mn-ea"/>
                <a:cs typeface="+mn-cs"/>
              </a:rPr>
              <a:t> boxes, etc.)</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Projection of current production demonstrates risk to compliance with ISA</a:t>
            </a:r>
          </a:p>
          <a:p>
            <a:pPr lvl="1"/>
            <a:r>
              <a:rPr lang="en-US" sz="1200" kern="1200" dirty="0" smtClean="0">
                <a:solidFill>
                  <a:schemeClr val="tx1"/>
                </a:solidFill>
                <a:effectLst/>
                <a:latin typeface="+mn-lt"/>
                <a:ea typeface="+mn-ea"/>
                <a:cs typeface="+mn-cs"/>
              </a:rPr>
              <a:t>Projection shows completion </a:t>
            </a:r>
            <a:r>
              <a:rPr lang="en-US" sz="1200" b="1" kern="1200" dirty="0" smtClean="0">
                <a:solidFill>
                  <a:srgbClr val="FF0000"/>
                </a:solidFill>
                <a:effectLst/>
                <a:latin typeface="+mn-lt"/>
                <a:ea typeface="+mn-ea"/>
                <a:cs typeface="+mn-cs"/>
              </a:rPr>
              <a:t>after Dec. 31, 2018 unless </a:t>
            </a:r>
            <a:r>
              <a:rPr lang="en-US" sz="1200" kern="1200" dirty="0" smtClean="0">
                <a:solidFill>
                  <a:schemeClr val="tx1"/>
                </a:solidFill>
                <a:effectLst/>
                <a:latin typeface="+mn-lt"/>
                <a:ea typeface="+mn-ea"/>
                <a:cs typeface="+mn-cs"/>
              </a:rPr>
              <a:t>current production rate is significantly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increased</a:t>
            </a:r>
          </a:p>
          <a:p>
            <a:pPr lvl="1"/>
            <a:r>
              <a:rPr lang="en-US" sz="1200" kern="1200" dirty="0" smtClean="0">
                <a:solidFill>
                  <a:schemeClr val="tx1"/>
                </a:solidFill>
                <a:effectLst/>
                <a:latin typeface="+mn-lt"/>
                <a:ea typeface="+mn-ea"/>
                <a:cs typeface="+mn-cs"/>
              </a:rPr>
              <a:t>Does not account for increasing difficulty of waste to be treated or facility downtime</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As</a:t>
            </a:r>
            <a:r>
              <a:rPr lang="en-US" sz="1200" b="1" kern="1200" baseline="0" dirty="0" smtClean="0">
                <a:solidFill>
                  <a:schemeClr val="tx1"/>
                </a:solidFill>
                <a:effectLst/>
                <a:latin typeface="+mn-lt"/>
                <a:ea typeface="+mn-ea"/>
                <a:cs typeface="+mn-cs"/>
              </a:rPr>
              <a:t> of</a:t>
            </a:r>
            <a:r>
              <a:rPr lang="en-US" sz="1200" b="1" kern="1200" dirty="0" smtClean="0">
                <a:solidFill>
                  <a:schemeClr val="tx1"/>
                </a:solidFill>
                <a:effectLst/>
                <a:latin typeface="+mn-lt"/>
                <a:ea typeface="+mn-ea"/>
                <a:cs typeface="+mn-cs"/>
              </a:rPr>
              <a:t> August</a:t>
            </a:r>
            <a:r>
              <a:rPr lang="en-US" sz="1200" b="1" kern="1200" baseline="0" dirty="0" smtClean="0">
                <a:solidFill>
                  <a:schemeClr val="tx1"/>
                </a:solidFill>
                <a:effectLst/>
                <a:latin typeface="+mn-lt"/>
                <a:ea typeface="+mn-ea"/>
                <a:cs typeface="+mn-cs"/>
              </a:rPr>
              <a:t> 31</a:t>
            </a:r>
            <a:r>
              <a:rPr lang="en-US" sz="1200" b="1" kern="1200" dirty="0" smtClean="0">
                <a:solidFill>
                  <a:schemeClr val="tx1"/>
                </a:solidFill>
                <a:effectLst/>
                <a:latin typeface="+mn-lt"/>
                <a:ea typeface="+mn-ea"/>
                <a:cs typeface="+mn-cs"/>
              </a:rPr>
              <a:t>, 2018  7,890 m</a:t>
            </a:r>
            <a:r>
              <a:rPr lang="en-US" sz="1200" b="1" kern="1200" baseline="30000" dirty="0" smtClean="0">
                <a:solidFill>
                  <a:schemeClr val="tx1"/>
                </a:solidFill>
                <a:effectLst/>
                <a:latin typeface="+mn-lt"/>
                <a:ea typeface="+mn-ea"/>
                <a:cs typeface="+mn-cs"/>
              </a:rPr>
              <a:t>3</a:t>
            </a:r>
            <a:r>
              <a:rPr lang="en-US" sz="1200" b="1" kern="1200" dirty="0" smtClean="0">
                <a:solidFill>
                  <a:schemeClr val="tx1"/>
                </a:solidFill>
                <a:effectLst/>
                <a:latin typeface="+mn-lt"/>
                <a:ea typeface="+mn-ea"/>
                <a:cs typeface="+mn-cs"/>
              </a:rPr>
              <a:t> left</a:t>
            </a:r>
            <a:r>
              <a:rPr lang="en-US" sz="1200" b="1" kern="1200" baseline="0" dirty="0" smtClean="0">
                <a:solidFill>
                  <a:schemeClr val="tx1"/>
                </a:solidFill>
                <a:effectLst/>
                <a:latin typeface="+mn-lt"/>
                <a:ea typeface="+mn-ea"/>
                <a:cs typeface="+mn-cs"/>
              </a:rPr>
              <a:t> to leave the state of Idaho</a:t>
            </a:r>
            <a:endParaRPr lang="en-US" sz="1200" b="1"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dirty="0" smtClean="0"/>
              <a:t>Remaining</a:t>
            </a:r>
            <a:r>
              <a:rPr lang="en-US" baseline="0" dirty="0" smtClean="0"/>
              <a:t> Volume to Treat – 2,905</a:t>
            </a:r>
            <a:r>
              <a:rPr lang="en-US" dirty="0" smtClean="0"/>
              <a:t>m</a:t>
            </a:r>
            <a:r>
              <a:rPr lang="en-US" baseline="30000" dirty="0" smtClean="0"/>
              <a:t>3</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Remaining</a:t>
            </a:r>
            <a:r>
              <a:rPr lang="en-US" baseline="0" dirty="0" smtClean="0"/>
              <a:t> Volume to Certify and Ship (Treated Waste awaiting Certification and Shipment) – 2,969</a:t>
            </a:r>
            <a:r>
              <a:rPr lang="en-US" dirty="0" smtClean="0"/>
              <a:t>m</a:t>
            </a:r>
            <a:r>
              <a:rPr lang="en-US" baseline="30000" dirty="0" smtClean="0"/>
              <a:t>3</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Remaining</a:t>
            </a:r>
            <a:r>
              <a:rPr lang="en-US" baseline="0" dirty="0" smtClean="0"/>
              <a:t> Volume to Ship (AMWTP CH TRU Backlog) – 2,005</a:t>
            </a:r>
            <a:r>
              <a:rPr lang="en-US" dirty="0" smtClean="0"/>
              <a:t>m</a:t>
            </a:r>
            <a:endParaRPr lang="en-US" baseline="3000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baseline="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The approximate distribution of the waste remaining to treat 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Debris (TRU) 1,112m</a:t>
            </a:r>
            <a:r>
              <a:rPr lang="en-US" sz="1200" kern="1200" baseline="30000" dirty="0" smtClean="0">
                <a:solidFill>
                  <a:schemeClr val="tx1"/>
                </a:solidFill>
                <a:effectLst/>
                <a:latin typeface="+mn-lt"/>
                <a:ea typeface="+mn-ea"/>
                <a:cs typeface="+mn-cs"/>
              </a:rPr>
              <a:t>3	</a:t>
            </a:r>
            <a:r>
              <a:rPr lang="en-US" sz="1200" kern="1200" baseline="0" dirty="0" smtClean="0">
                <a:solidFill>
                  <a:schemeClr val="tx1"/>
                </a:solidFill>
                <a:effectLst/>
                <a:latin typeface="+mn-lt"/>
                <a:ea typeface="+mn-ea"/>
                <a:cs typeface="+mn-cs"/>
              </a:rPr>
              <a:t>Debris (MLLW) 730m</a:t>
            </a:r>
            <a:r>
              <a:rPr lang="en-US" sz="1200" kern="1200" baseline="30000" dirty="0" smtClean="0">
                <a:solidFill>
                  <a:schemeClr val="tx1"/>
                </a:solidFill>
                <a:effectLst/>
                <a:latin typeface="+mn-lt"/>
                <a:ea typeface="+mn-ea"/>
                <a:cs typeface="+mn-cs"/>
              </a:rPr>
              <a:t>3</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Sludge (TRU) 494m</a:t>
            </a:r>
            <a:r>
              <a:rPr lang="en-US" sz="1200" kern="1200" baseline="30000" dirty="0" smtClean="0">
                <a:solidFill>
                  <a:schemeClr val="tx1"/>
                </a:solidFill>
                <a:effectLst/>
                <a:latin typeface="+mn-lt"/>
                <a:ea typeface="+mn-ea"/>
                <a:cs typeface="+mn-cs"/>
              </a:rPr>
              <a:t>3</a:t>
            </a:r>
            <a:r>
              <a:rPr lang="en-US" sz="1200" kern="1200" baseline="0" dirty="0" smtClean="0">
                <a:solidFill>
                  <a:schemeClr val="tx1"/>
                </a:solidFill>
                <a:effectLst/>
                <a:latin typeface="+mn-lt"/>
                <a:ea typeface="+mn-ea"/>
                <a:cs typeface="+mn-cs"/>
              </a:rPr>
              <a:t>	Sludge (MLLW) 378m</a:t>
            </a:r>
            <a:r>
              <a:rPr lang="en-US" sz="1200" kern="1200" baseline="30000" dirty="0" smtClean="0">
                <a:solidFill>
                  <a:schemeClr val="tx1"/>
                </a:solidFill>
                <a:effectLst/>
                <a:latin typeface="+mn-lt"/>
                <a:ea typeface="+mn-ea"/>
                <a:cs typeface="+mn-cs"/>
              </a:rPr>
              <a:t>3</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Soils (TRU) 145m</a:t>
            </a:r>
            <a:r>
              <a:rPr lang="en-US" sz="1200" kern="1200" baseline="30000" dirty="0" smtClean="0">
                <a:solidFill>
                  <a:schemeClr val="tx1"/>
                </a:solidFill>
                <a:effectLst/>
                <a:latin typeface="+mn-lt"/>
                <a:ea typeface="+mn-ea"/>
                <a:cs typeface="+mn-cs"/>
              </a:rPr>
              <a:t>3</a:t>
            </a:r>
            <a:r>
              <a:rPr lang="en-US" sz="1200" kern="1200" baseline="0" dirty="0" smtClean="0">
                <a:solidFill>
                  <a:schemeClr val="tx1"/>
                </a:solidFill>
                <a:effectLst/>
                <a:latin typeface="+mn-lt"/>
                <a:ea typeface="+mn-ea"/>
                <a:cs typeface="+mn-cs"/>
              </a:rPr>
              <a:t>	Soils (MLLW) 46m</a:t>
            </a:r>
            <a:r>
              <a:rPr lang="en-US" sz="1200" kern="1200" baseline="30000" dirty="0" smtClean="0">
                <a:solidFill>
                  <a:schemeClr val="tx1"/>
                </a:solidFill>
                <a:effectLst/>
                <a:latin typeface="+mn-lt"/>
                <a:ea typeface="+mn-ea"/>
                <a:cs typeface="+mn-cs"/>
              </a:rPr>
              <a:t>3</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baseline="300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Total TRU 1,751m</a:t>
            </a:r>
            <a:r>
              <a:rPr lang="en-US" sz="1200" kern="1200" baseline="30000" dirty="0" smtClean="0">
                <a:solidFill>
                  <a:schemeClr val="tx1"/>
                </a:solidFill>
                <a:effectLst/>
                <a:latin typeface="+mn-lt"/>
                <a:ea typeface="+mn-ea"/>
                <a:cs typeface="+mn-cs"/>
              </a:rPr>
              <a:t>3</a:t>
            </a:r>
            <a:r>
              <a:rPr lang="en-US" sz="1200" kern="1200" baseline="0" dirty="0" smtClean="0">
                <a:solidFill>
                  <a:schemeClr val="tx1"/>
                </a:solidFill>
                <a:effectLst/>
                <a:latin typeface="+mn-lt"/>
                <a:ea typeface="+mn-ea"/>
                <a:cs typeface="+mn-cs"/>
              </a:rPr>
              <a:t>	Total MLLW 1,153m</a:t>
            </a:r>
            <a:r>
              <a:rPr lang="en-US" sz="1200" kern="1200" baseline="30000" dirty="0" smtClean="0">
                <a:solidFill>
                  <a:schemeClr val="tx1"/>
                </a:solidFill>
                <a:effectLst/>
                <a:latin typeface="+mn-lt"/>
                <a:ea typeface="+mn-ea"/>
                <a:cs typeface="+mn-cs"/>
              </a:rPr>
              <a:t>3</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baseline="300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baseline="300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smtClean="0">
                <a:solidFill>
                  <a:schemeClr val="tx1"/>
                </a:solidFill>
                <a:effectLst/>
                <a:latin typeface="+mn-lt"/>
                <a:ea typeface="+mn-ea"/>
                <a:cs typeface="+mn-cs"/>
              </a:rPr>
              <a:t>Challenging Waste – High fissile, Roaster Oxides, Oversized Containers, Challenging configurations, </a:t>
            </a:r>
            <a:r>
              <a:rPr lang="en-US" sz="1200" kern="1200" dirty="0" err="1" smtClean="0">
                <a:solidFill>
                  <a:schemeClr val="tx1"/>
                </a:solidFill>
                <a:effectLst/>
                <a:latin typeface="+mn-lt"/>
                <a:ea typeface="+mn-ea"/>
                <a:cs typeface="+mn-cs"/>
              </a:rPr>
              <a:t>Sludges</a:t>
            </a:r>
            <a:r>
              <a:rPr lang="en-US" sz="1200" kern="1200" dirty="0" smtClean="0">
                <a:solidFill>
                  <a:schemeClr val="tx1"/>
                </a:solidFill>
                <a:effectLst/>
                <a:latin typeface="+mn-lt"/>
                <a:ea typeface="+mn-ea"/>
                <a:cs typeface="+mn-cs"/>
              </a:rPr>
              <a:t> etc.</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0BD232-542E-45A1-90F5-8EE8DCE21F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85635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172" eaLnBrk="0" hangingPunct="0">
              <a:spcBef>
                <a:spcPct val="30000"/>
              </a:spcBef>
              <a:defRPr sz="1200">
                <a:solidFill>
                  <a:schemeClr val="tx1"/>
                </a:solidFill>
                <a:latin typeface="Arial" charset="0"/>
              </a:defRPr>
            </a:lvl1pPr>
            <a:lvl2pPr marL="756687" indent="-291031" defTabSz="957172" eaLnBrk="0" hangingPunct="0">
              <a:spcBef>
                <a:spcPct val="30000"/>
              </a:spcBef>
              <a:defRPr sz="1200">
                <a:solidFill>
                  <a:schemeClr val="tx1"/>
                </a:solidFill>
                <a:latin typeface="Arial" charset="0"/>
              </a:defRPr>
            </a:lvl2pPr>
            <a:lvl3pPr marL="1164131" indent="-232826" defTabSz="957172" eaLnBrk="0" hangingPunct="0">
              <a:spcBef>
                <a:spcPct val="30000"/>
              </a:spcBef>
              <a:defRPr sz="1200">
                <a:solidFill>
                  <a:schemeClr val="tx1"/>
                </a:solidFill>
                <a:latin typeface="Arial" charset="0"/>
              </a:defRPr>
            </a:lvl3pPr>
            <a:lvl4pPr marL="1629784" indent="-232826" defTabSz="957172" eaLnBrk="0" hangingPunct="0">
              <a:spcBef>
                <a:spcPct val="30000"/>
              </a:spcBef>
              <a:defRPr sz="1200">
                <a:solidFill>
                  <a:schemeClr val="tx1"/>
                </a:solidFill>
                <a:latin typeface="Arial" charset="0"/>
              </a:defRPr>
            </a:lvl4pPr>
            <a:lvl5pPr marL="2095437" indent="-232826" defTabSz="957172" eaLnBrk="0" hangingPunct="0">
              <a:spcBef>
                <a:spcPct val="30000"/>
              </a:spcBef>
              <a:defRPr sz="1200">
                <a:solidFill>
                  <a:schemeClr val="tx1"/>
                </a:solidFill>
                <a:latin typeface="Arial" charset="0"/>
              </a:defRPr>
            </a:lvl5pPr>
            <a:lvl6pPr marL="2561089" indent="-232826" defTabSz="957172" eaLnBrk="0" fontAlgn="base" hangingPunct="0">
              <a:spcBef>
                <a:spcPct val="30000"/>
              </a:spcBef>
              <a:spcAft>
                <a:spcPct val="0"/>
              </a:spcAft>
              <a:defRPr sz="1200">
                <a:solidFill>
                  <a:schemeClr val="tx1"/>
                </a:solidFill>
                <a:latin typeface="Arial" charset="0"/>
              </a:defRPr>
            </a:lvl6pPr>
            <a:lvl7pPr marL="3026743" indent="-232826" defTabSz="957172" eaLnBrk="0" fontAlgn="base" hangingPunct="0">
              <a:spcBef>
                <a:spcPct val="30000"/>
              </a:spcBef>
              <a:spcAft>
                <a:spcPct val="0"/>
              </a:spcAft>
              <a:defRPr sz="1200">
                <a:solidFill>
                  <a:schemeClr val="tx1"/>
                </a:solidFill>
                <a:latin typeface="Arial" charset="0"/>
              </a:defRPr>
            </a:lvl7pPr>
            <a:lvl8pPr marL="3492394" indent="-232826" defTabSz="957172" eaLnBrk="0" fontAlgn="base" hangingPunct="0">
              <a:spcBef>
                <a:spcPct val="30000"/>
              </a:spcBef>
              <a:spcAft>
                <a:spcPct val="0"/>
              </a:spcAft>
              <a:defRPr sz="1200">
                <a:solidFill>
                  <a:schemeClr val="tx1"/>
                </a:solidFill>
                <a:latin typeface="Arial" charset="0"/>
              </a:defRPr>
            </a:lvl8pPr>
            <a:lvl9pPr marL="3958047" indent="-232826" defTabSz="957172"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dirty="0">
                <a:solidFill>
                  <a:prstClr val="black"/>
                </a:solidFill>
              </a:rPr>
              <a:t>Building On Closure Success</a:t>
            </a:r>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1493">
              <a:defRPr/>
            </a:pPr>
            <a:r>
              <a:rPr lang="en-US" altLang="en-US" u="none" baseline="0" dirty="0" smtClean="0">
                <a:solidFill>
                  <a:schemeClr val="tx1"/>
                </a:solidFill>
                <a:cs typeface="Arial" charset="0"/>
              </a:rPr>
              <a:t>Large items are typically large pieces of machinery used in nuclear material production, glove-boxes, or contaminated D&amp;D waste that were packaged in large or oversized boxes.  </a:t>
            </a:r>
          </a:p>
          <a:p>
            <a:pPr defTabSz="931493">
              <a:defRPr/>
            </a:pPr>
            <a:endParaRPr lang="en-US" altLang="en-US" u="none" baseline="0" dirty="0" smtClean="0">
              <a:solidFill>
                <a:schemeClr val="tx1"/>
              </a:solidFill>
              <a:cs typeface="Arial" charset="0"/>
            </a:endParaRPr>
          </a:p>
          <a:p>
            <a:pPr defTabSz="931493">
              <a:defRPr/>
            </a:pPr>
            <a:r>
              <a:rPr lang="en-US" altLang="en-US" u="none" baseline="0" dirty="0" smtClean="0">
                <a:solidFill>
                  <a:schemeClr val="tx1"/>
                </a:solidFill>
                <a:cs typeface="Arial" charset="0"/>
              </a:rPr>
              <a:t>The large items were identified during Real Time Radiography as part of the characterization process.</a:t>
            </a:r>
          </a:p>
        </p:txBody>
      </p:sp>
    </p:spTree>
    <p:extLst>
      <p:ext uri="{BB962C8B-B14F-4D97-AF65-F5344CB8AC3E}">
        <p14:creationId xmlns:p14="http://schemas.microsoft.com/office/powerpoint/2010/main" val="42025391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095" eaLnBrk="0" hangingPunct="0">
              <a:defRPr sz="2400" b="1">
                <a:solidFill>
                  <a:schemeClr val="tx1"/>
                </a:solidFill>
                <a:latin typeface="Arial" charset="0"/>
              </a:defRPr>
            </a:lvl1pPr>
            <a:lvl2pPr marL="756687" indent="-291031" defTabSz="949095" eaLnBrk="0" hangingPunct="0">
              <a:defRPr sz="2400" b="1">
                <a:solidFill>
                  <a:schemeClr val="tx1"/>
                </a:solidFill>
                <a:latin typeface="Arial" charset="0"/>
              </a:defRPr>
            </a:lvl2pPr>
            <a:lvl3pPr marL="1164131" indent="-232826" defTabSz="949095" eaLnBrk="0" hangingPunct="0">
              <a:defRPr sz="2400" b="1">
                <a:solidFill>
                  <a:schemeClr val="tx1"/>
                </a:solidFill>
                <a:latin typeface="Arial" charset="0"/>
              </a:defRPr>
            </a:lvl3pPr>
            <a:lvl4pPr marL="1629784" indent="-232826" defTabSz="949095" eaLnBrk="0" hangingPunct="0">
              <a:defRPr sz="2400" b="1">
                <a:solidFill>
                  <a:schemeClr val="tx1"/>
                </a:solidFill>
                <a:latin typeface="Arial" charset="0"/>
              </a:defRPr>
            </a:lvl4pPr>
            <a:lvl5pPr marL="2095437" indent="-232826" defTabSz="949095" eaLnBrk="0" hangingPunct="0">
              <a:defRPr sz="2400" b="1">
                <a:solidFill>
                  <a:schemeClr val="tx1"/>
                </a:solidFill>
                <a:latin typeface="Arial" charset="0"/>
              </a:defRPr>
            </a:lvl5pPr>
            <a:lvl6pPr marL="2561089" indent="-232826" defTabSz="949095" eaLnBrk="0" fontAlgn="base" hangingPunct="0">
              <a:spcBef>
                <a:spcPct val="0"/>
              </a:spcBef>
              <a:spcAft>
                <a:spcPct val="0"/>
              </a:spcAft>
              <a:defRPr sz="2400" b="1">
                <a:solidFill>
                  <a:schemeClr val="tx1"/>
                </a:solidFill>
                <a:latin typeface="Arial" charset="0"/>
              </a:defRPr>
            </a:lvl6pPr>
            <a:lvl7pPr marL="3026743" indent="-232826" defTabSz="949095" eaLnBrk="0" fontAlgn="base" hangingPunct="0">
              <a:spcBef>
                <a:spcPct val="0"/>
              </a:spcBef>
              <a:spcAft>
                <a:spcPct val="0"/>
              </a:spcAft>
              <a:defRPr sz="2400" b="1">
                <a:solidFill>
                  <a:schemeClr val="tx1"/>
                </a:solidFill>
                <a:latin typeface="Arial" charset="0"/>
              </a:defRPr>
            </a:lvl7pPr>
            <a:lvl8pPr marL="3492394" indent="-232826" defTabSz="949095" eaLnBrk="0" fontAlgn="base" hangingPunct="0">
              <a:spcBef>
                <a:spcPct val="0"/>
              </a:spcBef>
              <a:spcAft>
                <a:spcPct val="0"/>
              </a:spcAft>
              <a:defRPr sz="2400" b="1">
                <a:solidFill>
                  <a:schemeClr val="tx1"/>
                </a:solidFill>
                <a:latin typeface="Arial" charset="0"/>
              </a:defRPr>
            </a:lvl8pPr>
            <a:lvl9pPr marL="3958047" indent="-232826" defTabSz="949095" eaLnBrk="0" fontAlgn="base" hangingPunct="0">
              <a:spcBef>
                <a:spcPct val="0"/>
              </a:spcBef>
              <a:spcAft>
                <a:spcPct val="0"/>
              </a:spcAft>
              <a:defRPr sz="2400" b="1">
                <a:solidFill>
                  <a:schemeClr val="tx1"/>
                </a:solidFill>
                <a:latin typeface="Arial" charset="0"/>
              </a:defRPr>
            </a:lvl9pPr>
          </a:lstStyle>
          <a:p>
            <a:pPr eaLnBrk="1" hangingPunct="1"/>
            <a:r>
              <a:rPr lang="en-US" sz="1200" b="0">
                <a:solidFill>
                  <a:srgbClr val="000000"/>
                </a:solidFill>
              </a:rPr>
              <a:t>Building On Closure Success</a:t>
            </a:r>
          </a:p>
        </p:txBody>
      </p:sp>
      <p:sp>
        <p:nvSpPr>
          <p:cNvPr id="75779" name="Rectangle 2"/>
          <p:cNvSpPr>
            <a:spLocks noGrp="1" noRot="1" noChangeAspect="1" noChangeArrowheads="1" noTextEdit="1"/>
          </p:cNvSpPr>
          <p:nvPr>
            <p:ph type="sldImg"/>
          </p:nvPr>
        </p:nvSpPr>
        <p:spPr>
          <a:xfrm>
            <a:off x="2962275" y="525463"/>
            <a:ext cx="3584575" cy="2687637"/>
          </a:xfrm>
          <a:ln/>
        </p:spPr>
      </p:sp>
      <p:sp>
        <p:nvSpPr>
          <p:cNvPr id="75780" name="Rectangle 3"/>
          <p:cNvSpPr>
            <a:spLocks noGrp="1" noChangeArrowheads="1"/>
          </p:cNvSpPr>
          <p:nvPr>
            <p:ph type="body" idx="1"/>
          </p:nvPr>
        </p:nvSpPr>
        <p:spPr>
          <a:xfrm>
            <a:off x="1235223" y="3388361"/>
            <a:ext cx="7032555" cy="3213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buFontTx/>
              <a:buNone/>
            </a:pPr>
            <a:r>
              <a:rPr lang="en-US" sz="1100" dirty="0" smtClean="0"/>
              <a:t>The treatment of Roaster Oxide waste is complete in ARP IX and the facility is being prepared for exhumation early in calendar 2019.</a:t>
            </a:r>
          </a:p>
          <a:p>
            <a:pPr eaLnBrk="1" hangingPunct="1">
              <a:buFontTx/>
              <a:buNone/>
            </a:pPr>
            <a:endParaRPr lang="en-US" sz="1100" dirty="0" smtClean="0"/>
          </a:p>
          <a:p>
            <a:pPr eaLnBrk="1" hangingPunct="1">
              <a:buFontTx/>
              <a:buNone/>
            </a:pPr>
            <a:r>
              <a:rPr lang="en-US" sz="1100" dirty="0" smtClean="0"/>
              <a:t>The waste commonly referred</a:t>
            </a:r>
            <a:r>
              <a:rPr lang="en-US" sz="1100" baseline="0" dirty="0" smtClean="0"/>
              <a:t> to as “Roaster Oxides” are oil coated flakes, shavings and fines from Uranium processing in a weapons process.  The oil coated shavings, flakes and fines are placed in a tumbling, heated “roaster” to ensure the outermost surfaces are completely oxidized to ensure no reaction when exposed to air.  Once the material was processed through the “roaster” the material had an outer coating of an oxide material.</a:t>
            </a:r>
            <a:endParaRPr lang="en-US" sz="1100" dirty="0"/>
          </a:p>
        </p:txBody>
      </p:sp>
    </p:spTree>
    <p:extLst>
      <p:ext uri="{BB962C8B-B14F-4D97-AF65-F5344CB8AC3E}">
        <p14:creationId xmlns:p14="http://schemas.microsoft.com/office/powerpoint/2010/main" val="1887978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txBox="1">
            <a:spLocks noGrp="1"/>
          </p:cNvSpPr>
          <p:nvPr>
            <p:ph type="ctrTitle" hasCustomPrompt="1"/>
          </p:nvPr>
        </p:nvSpPr>
        <p:spPr>
          <a:xfrm>
            <a:off x="685800" y="2058909"/>
            <a:ext cx="7772400" cy="1470181"/>
          </a:xfrm>
        </p:spPr>
        <p:txBody>
          <a:bodyPr/>
          <a:lstStyle>
            <a:lvl1pPr algn="ctr">
              <a:lnSpc>
                <a:spcPct val="90000"/>
              </a:lnSpc>
              <a:defRPr sz="3200"/>
            </a:lvl1pPr>
          </a:lstStyle>
          <a:p>
            <a:pPr lvl="0"/>
            <a:r>
              <a:rPr lang="en-US" dirty="0" smtClean="0"/>
              <a:t>Title</a:t>
            </a:r>
            <a:endParaRPr lang="en-US" dirty="0"/>
          </a:p>
        </p:txBody>
      </p:sp>
      <p:sp>
        <p:nvSpPr>
          <p:cNvPr id="9" name="Title 1"/>
          <p:cNvSpPr txBox="1">
            <a:spLocks/>
          </p:cNvSpPr>
          <p:nvPr userDrawn="1"/>
        </p:nvSpPr>
        <p:spPr bwMode="auto">
          <a:xfrm>
            <a:off x="5971169" y="5125346"/>
            <a:ext cx="7772400" cy="1470181"/>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ctr">
              <a:defRPr/>
            </a:lvl1pPr>
          </a:lstStyle>
          <a:p>
            <a:pPr marL="0" marR="0" lvl="0" indent="0" defTabSz="914400" rtl="0" eaLnBrk="0" fontAlgn="base" latinLnBrk="0" hangingPunct="0">
              <a:lnSpc>
                <a:spcPct val="90000"/>
              </a:lnSpc>
              <a:spcBef>
                <a:spcPct val="0"/>
              </a:spcBef>
              <a:spcAft>
                <a:spcPct val="0"/>
              </a:spcAft>
              <a:buClrTx/>
              <a:buSzTx/>
              <a:buFontTx/>
              <a:buNone/>
              <a:tabLst/>
              <a:defRPr/>
            </a:pPr>
            <a:endParaRPr kumimoji="0" lang="en-US" sz="2100" strike="noStrike" kern="0" cap="none" spc="0" normalizeH="0" baseline="0" noProof="0" dirty="0">
              <a:ln>
                <a:noFill/>
              </a:ln>
              <a:solidFill>
                <a:schemeClr val="tx1">
                  <a:lumMod val="50000"/>
                  <a:lumOff val="50000"/>
                </a:schemeClr>
              </a:solidFill>
              <a:effectLst/>
              <a:uLnTx/>
              <a:uFillTx/>
              <a:latin typeface="+mj-lt"/>
              <a:ea typeface="ヒラギノ角ゴ ProN W3"/>
              <a:cs typeface="ヒラギノ角ゴ ProN W3"/>
            </a:endParaRPr>
          </a:p>
        </p:txBody>
      </p:sp>
      <p:sp>
        <p:nvSpPr>
          <p:cNvPr id="10" name="Title 1"/>
          <p:cNvSpPr txBox="1">
            <a:spLocks/>
          </p:cNvSpPr>
          <p:nvPr userDrawn="1"/>
        </p:nvSpPr>
        <p:spPr bwMode="auto">
          <a:xfrm>
            <a:off x="685800" y="5141619"/>
            <a:ext cx="7772400" cy="594749"/>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ctr">
              <a:defRPr/>
            </a:lvl1pPr>
          </a:lstStyle>
          <a:p>
            <a:pPr marL="0" marR="0" lvl="0" indent="0" defTabSz="914400" rtl="0" eaLnBrk="0" fontAlgn="base" latinLnBrk="0" hangingPunct="0">
              <a:lnSpc>
                <a:spcPct val="90000"/>
              </a:lnSpc>
              <a:spcBef>
                <a:spcPct val="0"/>
              </a:spcBef>
              <a:spcAft>
                <a:spcPct val="0"/>
              </a:spcAft>
              <a:buClrTx/>
              <a:buSzTx/>
              <a:buFontTx/>
              <a:buNone/>
              <a:tabLst/>
              <a:defRPr/>
            </a:pPr>
            <a:endParaRPr kumimoji="0" lang="en-US" b="1" i="0" u="none" strike="noStrike" kern="0" cap="none" spc="0" normalizeH="0" baseline="0" noProof="0" dirty="0">
              <a:ln>
                <a:noFill/>
              </a:ln>
              <a:solidFill>
                <a:srgbClr val="002499"/>
              </a:solidFill>
              <a:effectLst/>
              <a:uLnTx/>
              <a:uFillTx/>
              <a:latin typeface="+mj-lt"/>
              <a:ea typeface="ヒラギノ角ゴ ProN W3"/>
              <a:cs typeface="ヒラギノ角ゴ ProN W3"/>
            </a:endParaRPr>
          </a:p>
        </p:txBody>
      </p:sp>
    </p:spTree>
  </p:cSld>
  <p:clrMapOvr>
    <a:masterClrMapping/>
  </p:clrMapOvr>
  <p:transition/>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10"/>
          </p:nvPr>
        </p:nvSpPr>
        <p:spPr/>
        <p:txBody>
          <a:bodyPr/>
          <a:lstStyle/>
          <a:p>
            <a:fld id="{895EA9C1-D364-4F4B-8961-BBA3D45421BA}" type="datetimeFigureOut">
              <a:rPr lang="en-US" smtClean="0"/>
              <a:pPr/>
              <a:t>10/5/2018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6ED539-1620-4C97-BA0A-66FA1A89D0A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3A3D92-7ABB-4D64-86E2-45EA730293A7}" type="datetimeFigureOut">
              <a:rPr lang="en-US" smtClean="0"/>
              <a:pPr/>
              <a:t>10/5/2018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BBCD0B-39A0-48A6-B6EF-EFB8BA00D7CC}" type="slidenum">
              <a:rPr lang="en-US" smtClean="0"/>
              <a:pPr/>
              <a:t>‹#›</a:t>
            </a:fld>
            <a:endParaRPr lang="en-US"/>
          </a:p>
        </p:txBody>
      </p:sp>
    </p:spTree>
    <p:extLst>
      <p:ext uri="{BB962C8B-B14F-4D97-AF65-F5344CB8AC3E}">
        <p14:creationId xmlns:p14="http://schemas.microsoft.com/office/powerpoint/2010/main" val="203042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dirty="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1838CBA-ED00-460D-8877-36F6448AE1C6}" type="slidenum">
              <a:rPr lang="en-US"/>
              <a:pPr>
                <a:defRPr/>
              </a:pPr>
              <a:t>‹#›</a:t>
            </a:fld>
            <a:endParaRPr lang="en-US" dirty="0"/>
          </a:p>
        </p:txBody>
      </p:sp>
    </p:spTree>
    <p:extLst>
      <p:ext uri="{BB962C8B-B14F-4D97-AF65-F5344CB8AC3E}">
        <p14:creationId xmlns:p14="http://schemas.microsoft.com/office/powerpoint/2010/main" val="3300623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AE0DAD4-E2E6-4D6D-93E3-840A1EBDACE6}" type="slidenum">
              <a:rPr lang="en-US"/>
              <a:pPr>
                <a:defRPr/>
              </a:pPr>
              <a:t>‹#›</a:t>
            </a:fld>
            <a:endParaRPr lang="en-US" dirty="0"/>
          </a:p>
        </p:txBody>
      </p:sp>
    </p:spTree>
    <p:extLst>
      <p:ext uri="{BB962C8B-B14F-4D97-AF65-F5344CB8AC3E}">
        <p14:creationId xmlns:p14="http://schemas.microsoft.com/office/powerpoint/2010/main" val="247417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2CE7FA8-9334-4E46-9CD0-BA1ECE9E42EE}" type="datetimeFigureOut">
              <a:rPr lang="en-US" smtClean="0"/>
              <a:t>10/5/2018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963117-85BB-47A0-B9AD-D4B576D3D006}" type="slidenum">
              <a:rPr lang="en-US" smtClean="0"/>
              <a:t>‹#›</a:t>
            </a:fld>
            <a:endParaRPr lang="en-US"/>
          </a:p>
        </p:txBody>
      </p:sp>
    </p:spTree>
    <p:extLst>
      <p:ext uri="{BB962C8B-B14F-4D97-AF65-F5344CB8AC3E}">
        <p14:creationId xmlns:p14="http://schemas.microsoft.com/office/powerpoint/2010/main" val="3473139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4.xml"/><Relationship Id="rId7"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 name="Rectangle 2"/>
          <p:cNvSpPr>
            <a:spLocks noChangeArrowheads="1"/>
          </p:cNvSpPr>
          <p:nvPr/>
        </p:nvSpPr>
        <p:spPr bwMode="auto">
          <a:xfrm flipH="1">
            <a:off x="-1" y="6642100"/>
            <a:ext cx="9144000" cy="215900"/>
          </a:xfrm>
          <a:prstGeom prst="rect">
            <a:avLst/>
          </a:prstGeom>
          <a:solidFill>
            <a:srgbClr val="285C12"/>
          </a:solidFill>
          <a:ln w="9525">
            <a:noFill/>
            <a:miter lim="800000"/>
            <a:headEnd/>
            <a:tailEnd/>
          </a:ln>
        </p:spPr>
        <p:txBody>
          <a:bodyPr lIns="0" tIns="0" rIns="0" bIns="0"/>
          <a:lstStyle/>
          <a:p>
            <a:pPr fontAlgn="base">
              <a:spcBef>
                <a:spcPct val="0"/>
              </a:spcBef>
              <a:spcAft>
                <a:spcPct val="0"/>
              </a:spcAft>
              <a:defRPr/>
            </a:pPr>
            <a:endParaRPr lang="en-US" dirty="0">
              <a:solidFill>
                <a:srgbClr val="000000"/>
              </a:solidFill>
              <a:latin typeface="Arial" pitchFamily="34" charset="0"/>
              <a:ea typeface="ヒラギノ角ゴ ProN W3"/>
              <a:cs typeface="ヒラギノ角ゴ ProN W3"/>
            </a:endParaRPr>
          </a:p>
        </p:txBody>
      </p:sp>
      <p:pic>
        <p:nvPicPr>
          <p:cNvPr id="15" name="Picture 14" descr="EM-new-header-light-gold-swoosh.jpg"/>
          <p:cNvPicPr>
            <a:picLocks noChangeAspect="1"/>
          </p:cNvPicPr>
          <p:nvPr/>
        </p:nvPicPr>
        <p:blipFill>
          <a:blip r:embed="rId3" cstate="print"/>
          <a:srcRect r="16342"/>
          <a:stretch>
            <a:fillRect/>
          </a:stretch>
        </p:blipFill>
        <p:spPr>
          <a:xfrm>
            <a:off x="1" y="0"/>
            <a:ext cx="9143999" cy="2280267"/>
          </a:xfrm>
          <a:prstGeom prst="rect">
            <a:avLst/>
          </a:prstGeom>
        </p:spPr>
      </p:pic>
      <p:sp>
        <p:nvSpPr>
          <p:cNvPr id="2054" name="Rectangle 5"/>
          <p:cNvSpPr txBox="1">
            <a:spLocks noGrp="1"/>
          </p:cNvSpPr>
          <p:nvPr>
            <p:ph type="title"/>
          </p:nvPr>
        </p:nvSpPr>
        <p:spPr bwMode="auto">
          <a:xfrm>
            <a:off x="1250076" y="2776756"/>
            <a:ext cx="6629400" cy="604473"/>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dirty="0" smtClean="0"/>
              <a:t>Title</a:t>
            </a:r>
          </a:p>
        </p:txBody>
      </p:sp>
      <p:sp>
        <p:nvSpPr>
          <p:cNvPr id="2055" name="Rectangle 6"/>
          <p:cNvSpPr txBox="1">
            <a:spLocks noGrp="1"/>
          </p:cNvSpPr>
          <p:nvPr>
            <p:ph type="body" idx="1"/>
          </p:nvPr>
        </p:nvSpPr>
        <p:spPr bwMode="auto">
          <a:xfrm>
            <a:off x="685800" y="3984771"/>
            <a:ext cx="7772400" cy="247794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marL="0" marR="0" lvl="0" indent="0" defTabSz="914400" rtl="0" eaLnBrk="0" fontAlgn="base" latinLnBrk="0" hangingPunct="0">
              <a:lnSpc>
                <a:spcPct val="90000"/>
              </a:lnSpc>
              <a:spcBef>
                <a:spcPct val="0"/>
              </a:spcBef>
              <a:spcAft>
                <a:spcPct val="0"/>
              </a:spcAft>
              <a:buClrTx/>
              <a:buSzTx/>
              <a:buFontTx/>
              <a:buNone/>
              <a:tabLst/>
              <a:defRPr/>
            </a:pPr>
            <a:r>
              <a:rPr kumimoji="0" lang="en-US" sz="2400" b="1" strike="noStrike" kern="0" cap="none" spc="0" normalizeH="0" baseline="0" noProof="0" dirty="0" smtClean="0">
                <a:ln>
                  <a:noFill/>
                </a:ln>
                <a:solidFill>
                  <a:srgbClr val="002499"/>
                </a:solidFill>
                <a:effectLst/>
                <a:uLnTx/>
                <a:uFillTx/>
                <a:latin typeface="+mj-lt"/>
                <a:ea typeface="ヒラギノ角ゴ ProN W3"/>
                <a:cs typeface="ヒラギノ角ゴ ProN W3"/>
              </a:rPr>
              <a:t>Name</a:t>
            </a:r>
          </a:p>
          <a:p>
            <a:pPr marL="0" marR="0" lvl="0" indent="0" defTabSz="914400" rtl="0" eaLnBrk="0" fontAlgn="base" latinLnBrk="0" hangingPunct="0">
              <a:lnSpc>
                <a:spcPct val="90000"/>
              </a:lnSpc>
              <a:spcBef>
                <a:spcPct val="0"/>
              </a:spcBef>
              <a:spcAft>
                <a:spcPct val="0"/>
              </a:spcAft>
              <a:buClrTx/>
              <a:buSzTx/>
              <a:buFontTx/>
              <a:buNone/>
              <a:tabLst/>
              <a:defRPr/>
            </a:pPr>
            <a:r>
              <a:rPr lang="en-US" sz="2100" i="1" kern="0" dirty="0" smtClean="0">
                <a:solidFill>
                  <a:schemeClr val="tx1">
                    <a:lumMod val="50000"/>
                    <a:lumOff val="50000"/>
                  </a:schemeClr>
                </a:solidFill>
                <a:latin typeface="+mj-lt"/>
                <a:ea typeface="ヒラギノ角ゴ ProN W3"/>
                <a:cs typeface="ヒラギノ角ゴ ProN W3"/>
              </a:rPr>
              <a:t>Director of External Affairs</a:t>
            </a:r>
            <a:endParaRPr kumimoji="0" lang="en-US" sz="2100" i="1" strike="noStrike" kern="0" cap="none" spc="0" normalizeH="0" baseline="0" noProof="0" dirty="0" smtClean="0">
              <a:ln>
                <a:noFill/>
              </a:ln>
              <a:solidFill>
                <a:schemeClr val="tx1">
                  <a:lumMod val="50000"/>
                  <a:lumOff val="50000"/>
                </a:schemeClr>
              </a:solidFill>
              <a:effectLst/>
              <a:uLnTx/>
              <a:uFillTx/>
              <a:latin typeface="+mj-lt"/>
              <a:ea typeface="ヒラギノ角ゴ ProN W3"/>
              <a:cs typeface="ヒラギノ角ゴ ProN W3"/>
            </a:endParaRPr>
          </a:p>
          <a:p>
            <a:pPr marL="0" marR="0" lvl="0" indent="0" defTabSz="914400" rtl="0" eaLnBrk="0" fontAlgn="base" latinLnBrk="0" hangingPunct="0">
              <a:lnSpc>
                <a:spcPct val="90000"/>
              </a:lnSpc>
              <a:spcBef>
                <a:spcPct val="0"/>
              </a:spcBef>
              <a:spcAft>
                <a:spcPct val="0"/>
              </a:spcAft>
              <a:buClrTx/>
              <a:buSzTx/>
              <a:buFontTx/>
              <a:buNone/>
              <a:tabLst/>
              <a:defRPr/>
            </a:pPr>
            <a:r>
              <a:rPr lang="en-US" sz="2100" kern="0" dirty="0" smtClean="0">
                <a:solidFill>
                  <a:schemeClr val="tx1">
                    <a:lumMod val="50000"/>
                    <a:lumOff val="50000"/>
                  </a:schemeClr>
                </a:solidFill>
                <a:latin typeface="+mj-lt"/>
                <a:ea typeface="ヒラギノ角ゴ ProN W3"/>
                <a:cs typeface="ヒラギノ角ゴ ProN W3"/>
              </a:rPr>
              <a:t>Office of Environmental Management</a:t>
            </a:r>
          </a:p>
          <a:p>
            <a:pPr marL="0" marR="0" lvl="0" indent="0" defTabSz="914400" rtl="0" eaLnBrk="0" fontAlgn="base" latinLnBrk="0" hangingPunct="0">
              <a:lnSpc>
                <a:spcPct val="90000"/>
              </a:lnSpc>
              <a:spcBef>
                <a:spcPct val="0"/>
              </a:spcBef>
              <a:spcAft>
                <a:spcPct val="0"/>
              </a:spcAft>
              <a:buClrTx/>
              <a:buSzTx/>
              <a:buFontTx/>
              <a:buNone/>
              <a:tabLst/>
              <a:defRPr/>
            </a:pPr>
            <a:endParaRPr lang="en-US" sz="2100" kern="0" dirty="0" smtClean="0">
              <a:solidFill>
                <a:schemeClr val="tx1">
                  <a:lumMod val="50000"/>
                  <a:lumOff val="50000"/>
                </a:schemeClr>
              </a:solidFill>
              <a:latin typeface="+mj-lt"/>
              <a:ea typeface="ヒラギノ角ゴ ProN W3"/>
              <a:cs typeface="ヒラギノ角ゴ ProN W3"/>
            </a:endParaRPr>
          </a:p>
          <a:p>
            <a:pPr marL="0" marR="0" lvl="0" indent="0" algn="ctr" defTabSz="914400" rtl="0" eaLnBrk="0" fontAlgn="base" latinLnBrk="0" hangingPunct="0">
              <a:lnSpc>
                <a:spcPct val="90000"/>
              </a:lnSpc>
              <a:spcBef>
                <a:spcPct val="0"/>
              </a:spcBef>
              <a:spcAft>
                <a:spcPct val="0"/>
              </a:spcAft>
              <a:buClrTx/>
              <a:buSzTx/>
              <a:buFontTx/>
              <a:buNone/>
              <a:tabLst/>
              <a:defRPr/>
            </a:pPr>
            <a:r>
              <a:rPr lang="en-US" sz="2400" b="1" kern="0" dirty="0" smtClean="0">
                <a:solidFill>
                  <a:srgbClr val="002499"/>
                </a:solidFill>
                <a:latin typeface="+mn-lt"/>
                <a:ea typeface="ヒラギノ角ゴ ProN W3"/>
                <a:cs typeface="ヒラギノ角ゴ ProN W3"/>
              </a:rPr>
              <a:t>Month X</a:t>
            </a:r>
            <a:r>
              <a:rPr kumimoji="0" lang="en-US" sz="2400" b="1" i="0" u="none" strike="noStrike" kern="0" cap="none" spc="0" normalizeH="0" baseline="0" noProof="0" dirty="0" smtClean="0">
                <a:ln>
                  <a:noFill/>
                </a:ln>
                <a:solidFill>
                  <a:srgbClr val="002499"/>
                </a:solidFill>
                <a:effectLst/>
                <a:uLnTx/>
                <a:uFillTx/>
                <a:latin typeface="+mn-lt"/>
                <a:ea typeface="ヒラギノ角ゴ ProN W3"/>
                <a:cs typeface="ヒラギノ角ゴ ProN W3"/>
              </a:rPr>
              <a:t>, 2013</a:t>
            </a:r>
            <a:endParaRPr lang="en-US" sz="2100" kern="0" dirty="0" smtClean="0">
              <a:solidFill>
                <a:schemeClr val="tx1">
                  <a:lumMod val="50000"/>
                  <a:lumOff val="50000"/>
                </a:schemeClr>
              </a:solidFill>
              <a:latin typeface="+mj-lt"/>
              <a:ea typeface="ヒラギノ角ゴ ProN W3"/>
              <a:cs typeface="ヒラギノ角ゴ ProN W3"/>
            </a:endParaRPr>
          </a:p>
          <a:p>
            <a:pPr marL="0" marR="0" lvl="0" indent="0" defTabSz="914400" rtl="0" eaLnBrk="0" fontAlgn="base" latinLnBrk="0" hangingPunct="0">
              <a:lnSpc>
                <a:spcPct val="90000"/>
              </a:lnSpc>
              <a:spcBef>
                <a:spcPct val="0"/>
              </a:spcBef>
              <a:spcAft>
                <a:spcPct val="0"/>
              </a:spcAft>
              <a:buClrTx/>
              <a:buSzTx/>
              <a:buFontTx/>
              <a:buNone/>
              <a:tabLst/>
              <a:defRPr/>
            </a:pPr>
            <a:endParaRPr kumimoji="0" lang="en-US" sz="2100" strike="noStrike" kern="0" cap="none" spc="0" normalizeH="0" baseline="0" noProof="0" dirty="0" smtClean="0">
              <a:ln>
                <a:noFill/>
              </a:ln>
              <a:solidFill>
                <a:schemeClr val="tx1">
                  <a:lumMod val="50000"/>
                  <a:lumOff val="50000"/>
                </a:schemeClr>
              </a:solidFill>
              <a:effectLst/>
              <a:uLnTx/>
              <a:uFillTx/>
              <a:latin typeface="+mj-lt"/>
              <a:ea typeface="ヒラギノ角ゴ ProN W3"/>
              <a:cs typeface="ヒラギノ角ゴ ProN W3"/>
            </a:endParaRPr>
          </a:p>
          <a:p>
            <a:pPr lvl="0"/>
            <a:endParaRPr lang="en-US" dirty="0" smtClean="0"/>
          </a:p>
        </p:txBody>
      </p:sp>
      <p:sp>
        <p:nvSpPr>
          <p:cNvPr id="11" name="TextBox 1"/>
          <p:cNvSpPr txBox="1">
            <a:spLocks noChangeArrowheads="1"/>
          </p:cNvSpPr>
          <p:nvPr/>
        </p:nvSpPr>
        <p:spPr bwMode="auto">
          <a:xfrm>
            <a:off x="7414063" y="6619733"/>
            <a:ext cx="1371600" cy="236988"/>
          </a:xfrm>
          <a:prstGeom prst="rect">
            <a:avLst/>
          </a:prstGeom>
          <a:noFill/>
          <a:ln>
            <a:noFill/>
          </a:ln>
          <a:extLst/>
        </p:spPr>
        <p:txBody>
          <a:bodyPr lIns="82296" tIns="41148" rIns="82296" bIns="41148">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r>
              <a:rPr lang="en-US" sz="1000" b="1" i="0" dirty="0" smtClean="0">
                <a:solidFill>
                  <a:srgbClr val="FFE8A6"/>
                </a:solidFill>
                <a:latin typeface="+mj-lt"/>
                <a:ea typeface="ヒラギノ角ゴ ProN W3"/>
                <a:cs typeface="ヒラギノ角ゴ ProN W3"/>
              </a:rPr>
              <a:t>www.energy.gov/EM</a:t>
            </a:r>
          </a:p>
        </p:txBody>
      </p:sp>
      <p:sp>
        <p:nvSpPr>
          <p:cNvPr id="12" name="TextBox 2"/>
          <p:cNvSpPr txBox="1">
            <a:spLocks noChangeArrowheads="1"/>
          </p:cNvSpPr>
          <p:nvPr/>
        </p:nvSpPr>
        <p:spPr bwMode="auto">
          <a:xfrm>
            <a:off x="7780020" y="6634639"/>
            <a:ext cx="1295400" cy="246221"/>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fontAlgn="base" hangingPunct="1">
              <a:spcBef>
                <a:spcPct val="0"/>
              </a:spcBef>
              <a:spcAft>
                <a:spcPct val="0"/>
              </a:spcAft>
              <a:defRPr/>
            </a:pPr>
            <a:fld id="{4A256FFE-0AB4-4725-A126-1B90327B6F89}" type="slidenum">
              <a:rPr lang="en-US" sz="1000" b="0" i="0" smtClean="0">
                <a:solidFill>
                  <a:srgbClr val="FFFFFF"/>
                </a:solidFill>
                <a:latin typeface="+mn-lt"/>
                <a:ea typeface="ヒラギノ角ゴ ProN W3"/>
                <a:cs typeface="ヒラギノ角ゴ ProN W3"/>
              </a:rPr>
              <a:pPr algn="r" eaLnBrk="1" fontAlgn="base" hangingPunct="1">
                <a:spcBef>
                  <a:spcPct val="0"/>
                </a:spcBef>
                <a:spcAft>
                  <a:spcPct val="0"/>
                </a:spcAft>
                <a:defRPr/>
              </a:pPr>
              <a:t>‹#›</a:t>
            </a:fld>
            <a:endParaRPr lang="en-US" sz="1000" b="0" i="0" dirty="0" smtClean="0">
              <a:solidFill>
                <a:srgbClr val="FFFFFF"/>
              </a:solidFill>
              <a:latin typeface="+mn-lt"/>
              <a:ea typeface="ヒラギノ角ゴ ProN W3"/>
              <a:cs typeface="ヒラギノ角ゴ ProN W3"/>
            </a:endParaRPr>
          </a:p>
        </p:txBody>
      </p:sp>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l="18258" t="69167" r="18564" b="1368"/>
          <a:stretch>
            <a:fillRect/>
          </a:stretch>
        </p:blipFill>
        <p:spPr bwMode="auto">
          <a:xfrm>
            <a:off x="276837" y="6644081"/>
            <a:ext cx="2541864" cy="222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p:nvCxnSpPr>
        <p:spPr>
          <a:xfrm>
            <a:off x="1221971" y="3850637"/>
            <a:ext cx="6741622" cy="0"/>
          </a:xfrm>
          <a:prstGeom prst="line">
            <a:avLst/>
          </a:prstGeom>
          <a:ln w="25400" cap="rnd">
            <a:solidFill>
              <a:srgbClr val="FFE8A6"/>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731" r:id="rId1"/>
  </p:sldLayoutIdLst>
  <p:transition/>
  <p:txStyles>
    <p:titleStyle>
      <a:lvl1pPr algn="ctr" rtl="0" eaLnBrk="1" fontAlgn="base" hangingPunct="1">
        <a:spcBef>
          <a:spcPct val="0"/>
        </a:spcBef>
        <a:spcAft>
          <a:spcPct val="0"/>
        </a:spcAft>
        <a:defRPr lang="en-US" sz="3400" b="1">
          <a:solidFill>
            <a:srgbClr val="002499"/>
          </a:solidFill>
          <a:latin typeface="+mj-lt"/>
          <a:ea typeface="ヒラギノ角ゴ ProN W3"/>
          <a:cs typeface="ヒラギノ角ゴ ProN W3"/>
        </a:defRPr>
      </a:lvl1pPr>
      <a:lvl2pPr algn="l" rtl="0" eaLnBrk="1" fontAlgn="base" hangingPunct="1">
        <a:spcBef>
          <a:spcPct val="0"/>
        </a:spcBef>
        <a:spcAft>
          <a:spcPct val="0"/>
        </a:spcAft>
        <a:defRPr sz="3400">
          <a:solidFill>
            <a:srgbClr val="FFFFFF"/>
          </a:solidFill>
          <a:latin typeface="Helvetica Neue"/>
          <a:ea typeface="ヒラギノ角ゴ ProN W3"/>
          <a:cs typeface="ヒラギノ角ゴ ProN W3"/>
        </a:defRPr>
      </a:lvl2pPr>
      <a:lvl3pPr algn="l" rtl="0" eaLnBrk="1" fontAlgn="base" hangingPunct="1">
        <a:spcBef>
          <a:spcPct val="0"/>
        </a:spcBef>
        <a:spcAft>
          <a:spcPct val="0"/>
        </a:spcAft>
        <a:defRPr sz="3400">
          <a:solidFill>
            <a:srgbClr val="FFFFFF"/>
          </a:solidFill>
          <a:latin typeface="Helvetica Neue"/>
          <a:ea typeface="ヒラギノ角ゴ ProN W3"/>
          <a:cs typeface="ヒラギノ角ゴ ProN W3"/>
        </a:defRPr>
      </a:lvl3pPr>
      <a:lvl4pPr algn="l" rtl="0" eaLnBrk="1" fontAlgn="base" hangingPunct="1">
        <a:spcBef>
          <a:spcPct val="0"/>
        </a:spcBef>
        <a:spcAft>
          <a:spcPct val="0"/>
        </a:spcAft>
        <a:defRPr sz="3400">
          <a:solidFill>
            <a:srgbClr val="FFFFFF"/>
          </a:solidFill>
          <a:latin typeface="Helvetica Neue"/>
          <a:ea typeface="ヒラギノ角ゴ ProN W3"/>
          <a:cs typeface="ヒラギノ角ゴ ProN W3"/>
        </a:defRPr>
      </a:lvl4pPr>
      <a:lvl5pPr algn="l" rtl="0" eaLnBrk="1" fontAlgn="base" hangingPunct="1">
        <a:spcBef>
          <a:spcPct val="0"/>
        </a:spcBef>
        <a:spcAft>
          <a:spcPct val="0"/>
        </a:spcAft>
        <a:defRPr sz="3400">
          <a:solidFill>
            <a:srgbClr val="FFFFFF"/>
          </a:solidFill>
          <a:latin typeface="Helvetica Neue"/>
          <a:ea typeface="ヒラギノ角ゴ ProN W3"/>
          <a:cs typeface="ヒラギノ角ゴ ProN W3"/>
        </a:defRPr>
      </a:lvl5pPr>
      <a:lvl6pPr marL="457200" algn="l" rtl="0" eaLnBrk="1" fontAlgn="base" hangingPunct="1">
        <a:spcBef>
          <a:spcPct val="0"/>
        </a:spcBef>
        <a:spcAft>
          <a:spcPct val="0"/>
        </a:spcAft>
        <a:defRPr sz="3400">
          <a:solidFill>
            <a:srgbClr val="FFFFFF"/>
          </a:solidFill>
          <a:latin typeface="Helvetica Neue"/>
          <a:ea typeface="ヒラギノ角ゴ ProN W3"/>
          <a:cs typeface="ヒラギノ角ゴ ProN W3"/>
        </a:defRPr>
      </a:lvl6pPr>
      <a:lvl7pPr marL="914400" algn="l" rtl="0" eaLnBrk="1" fontAlgn="base" hangingPunct="1">
        <a:spcBef>
          <a:spcPct val="0"/>
        </a:spcBef>
        <a:spcAft>
          <a:spcPct val="0"/>
        </a:spcAft>
        <a:defRPr sz="3400">
          <a:solidFill>
            <a:srgbClr val="FFFFFF"/>
          </a:solidFill>
          <a:latin typeface="Helvetica Neue"/>
          <a:ea typeface="ヒラギノ角ゴ ProN W3"/>
          <a:cs typeface="ヒラギノ角ゴ ProN W3"/>
        </a:defRPr>
      </a:lvl7pPr>
      <a:lvl8pPr marL="1371600" algn="l" rtl="0" eaLnBrk="1" fontAlgn="base" hangingPunct="1">
        <a:spcBef>
          <a:spcPct val="0"/>
        </a:spcBef>
        <a:spcAft>
          <a:spcPct val="0"/>
        </a:spcAft>
        <a:defRPr sz="3400">
          <a:solidFill>
            <a:srgbClr val="FFFFFF"/>
          </a:solidFill>
          <a:latin typeface="Helvetica Neue"/>
          <a:ea typeface="ヒラギノ角ゴ ProN W3"/>
          <a:cs typeface="ヒラギノ角ゴ ProN W3"/>
        </a:defRPr>
      </a:lvl8pPr>
      <a:lvl9pPr marL="1828800" algn="l" rtl="0" eaLnBrk="1" fontAlgn="base" hangingPunct="1">
        <a:spcBef>
          <a:spcPct val="0"/>
        </a:spcBef>
        <a:spcAft>
          <a:spcPct val="0"/>
        </a:spcAft>
        <a:defRPr sz="3400">
          <a:solidFill>
            <a:srgbClr val="FFFFFF"/>
          </a:solidFill>
          <a:latin typeface="Helvetica Neue"/>
          <a:ea typeface="ヒラギノ角ゴ ProN W3"/>
          <a:cs typeface="ヒラギノ角ゴ ProN W3"/>
        </a:defRPr>
      </a:lvl9pPr>
    </p:titleStyle>
    <p:bodyStyle>
      <a:lvl1pPr marL="0" marR="0" indent="0" algn="ctr" defTabSz="914400" rtl="0" eaLnBrk="1" fontAlgn="base" latinLnBrk="0" hangingPunct="1">
        <a:lnSpc>
          <a:spcPct val="90000"/>
        </a:lnSpc>
        <a:spcBef>
          <a:spcPct val="0"/>
        </a:spcBef>
        <a:spcAft>
          <a:spcPct val="0"/>
        </a:spcAft>
        <a:buClrTx/>
        <a:buSzTx/>
        <a:buFontTx/>
        <a:buNone/>
        <a:tabLst/>
        <a:defRPr kumimoji="0" lang="en-US" sz="1800" b="1" i="0" strike="noStrike" kern="0" cap="none" spc="0" normalizeH="0" baseline="0" noProof="0">
          <a:ln>
            <a:noFill/>
          </a:ln>
          <a:solidFill>
            <a:schemeClr val="tx1">
              <a:lumMod val="50000"/>
              <a:lumOff val="50000"/>
            </a:schemeClr>
          </a:solidFill>
          <a:effectLst/>
          <a:uLnTx/>
          <a:uFillTx/>
          <a:latin typeface="+mn-lt"/>
          <a:ea typeface="ヒラギノ角ゴ ProN W3"/>
          <a:cs typeface="ヒラギノ角ゴ ProN W3"/>
        </a:defRPr>
      </a:lvl1pPr>
      <a:lvl2pPr marL="514350" lvl="1" indent="-285750" algn="l" rtl="0" eaLnBrk="1" fontAlgn="base" hangingPunct="1">
        <a:spcBef>
          <a:spcPts val="600"/>
        </a:spcBef>
        <a:spcAft>
          <a:spcPct val="0"/>
        </a:spcAft>
        <a:buClr>
          <a:srgbClr val="285C12"/>
        </a:buClr>
        <a:buSzPct val="139000"/>
        <a:buFont typeface="Helvetica Neue"/>
        <a:buChar char="•"/>
        <a:defRPr lang="en-US" sz="1400">
          <a:solidFill>
            <a:schemeClr val="tx1"/>
          </a:solidFill>
          <a:latin typeface="+mn-lt"/>
          <a:ea typeface="ヒラギノ角ゴ ProN W3"/>
          <a:cs typeface="ヒラギノ角ゴ ProN W3"/>
        </a:defRPr>
      </a:lvl2pPr>
      <a:lvl3pPr marL="742950" lvl="2" indent="-285750" algn="l" rtl="0" eaLnBrk="1" fontAlgn="base" hangingPunct="1">
        <a:spcBef>
          <a:spcPts val="600"/>
        </a:spcBef>
        <a:spcAft>
          <a:spcPct val="0"/>
        </a:spcAft>
        <a:buClr>
          <a:srgbClr val="285C12"/>
        </a:buClr>
        <a:buSzPct val="139000"/>
        <a:buFont typeface="Helvetica Neue"/>
        <a:buChar char="•"/>
        <a:defRPr lang="en-US" sz="1400">
          <a:solidFill>
            <a:schemeClr val="tx1"/>
          </a:solidFill>
          <a:latin typeface="+mn-lt"/>
          <a:ea typeface="ヒラギノ角ゴ ProN W3"/>
          <a:cs typeface="ヒラギノ角ゴ ProN W3"/>
        </a:defRPr>
      </a:lvl3pPr>
      <a:lvl4pPr marL="971550" lvl="3" indent="-285750" algn="l" rtl="0" eaLnBrk="1" fontAlgn="base" hangingPunct="1">
        <a:spcBef>
          <a:spcPts val="600"/>
        </a:spcBef>
        <a:spcAft>
          <a:spcPct val="0"/>
        </a:spcAft>
        <a:buClr>
          <a:srgbClr val="285C12"/>
        </a:buClr>
        <a:buSzPct val="139000"/>
        <a:buFont typeface="Helvetica Neue"/>
        <a:buChar char="•"/>
        <a:defRPr lang="en-US" sz="1400">
          <a:solidFill>
            <a:schemeClr val="tx1"/>
          </a:solidFill>
          <a:latin typeface="+mn-lt"/>
          <a:ea typeface="ヒラギノ角ゴ ProN W3"/>
          <a:cs typeface="ヒラギノ角ゴ ProN W3"/>
        </a:defRPr>
      </a:lvl4pPr>
      <a:lvl5pPr marL="1200150" lvl="4" indent="-285750" algn="l" rtl="0" eaLnBrk="1" fontAlgn="base" hangingPunct="1">
        <a:spcBef>
          <a:spcPts val="600"/>
        </a:spcBef>
        <a:spcAft>
          <a:spcPct val="0"/>
        </a:spcAft>
        <a:buClr>
          <a:srgbClr val="285C12"/>
        </a:buClr>
        <a:buSzPct val="139000"/>
        <a:buFont typeface="Helvetica Neue"/>
        <a:buChar char="•"/>
        <a:defRPr lang="en-US" sz="1400">
          <a:solidFill>
            <a:schemeClr val="tx1"/>
          </a:solidFill>
          <a:latin typeface="+mn-lt"/>
          <a:ea typeface="ヒラギノ角ゴ ProN W3"/>
          <a:cs typeface="ヒラギノ角ゴ ProN W3"/>
        </a:defRPr>
      </a:lvl5pPr>
      <a:lvl6pPr marL="1657350" indent="-285750" algn="l" rtl="0" eaLnBrk="1" fontAlgn="base" hangingPunct="1">
        <a:spcBef>
          <a:spcPts val="1800"/>
        </a:spcBef>
        <a:spcAft>
          <a:spcPct val="0"/>
        </a:spcAft>
        <a:buClr>
          <a:srgbClr val="285C12"/>
        </a:buClr>
        <a:buSzPct val="139000"/>
        <a:buFont typeface="Helvetica Neue"/>
        <a:buChar char="•"/>
        <a:defRPr lang="en-US" sz="1400">
          <a:solidFill>
            <a:srgbClr val="285C12"/>
          </a:solidFill>
          <a:latin typeface="Helvetica Neue"/>
          <a:ea typeface="ヒラギノ角ゴ ProN W3"/>
          <a:cs typeface="ヒラギノ角ゴ ProN W3"/>
        </a:defRPr>
      </a:lvl6pPr>
      <a:lvl7pPr marL="2114550" indent="-285750" algn="l" rtl="0" eaLnBrk="1" fontAlgn="base" hangingPunct="1">
        <a:spcBef>
          <a:spcPts val="1800"/>
        </a:spcBef>
        <a:spcAft>
          <a:spcPct val="0"/>
        </a:spcAft>
        <a:buClr>
          <a:srgbClr val="285C12"/>
        </a:buClr>
        <a:buSzPct val="139000"/>
        <a:buFont typeface="Helvetica Neue"/>
        <a:buChar char="•"/>
        <a:defRPr lang="en-US" sz="1400">
          <a:solidFill>
            <a:srgbClr val="285C12"/>
          </a:solidFill>
          <a:latin typeface="Helvetica Neue"/>
          <a:ea typeface="ヒラギノ角ゴ ProN W3"/>
          <a:cs typeface="ヒラギノ角ゴ ProN W3"/>
        </a:defRPr>
      </a:lvl7pPr>
      <a:lvl8pPr marL="2571750" indent="-285750" algn="l" rtl="0" eaLnBrk="1" fontAlgn="base" hangingPunct="1">
        <a:spcBef>
          <a:spcPts val="1800"/>
        </a:spcBef>
        <a:spcAft>
          <a:spcPct val="0"/>
        </a:spcAft>
        <a:buClr>
          <a:srgbClr val="285C12"/>
        </a:buClr>
        <a:buSzPct val="139000"/>
        <a:buFont typeface="Helvetica Neue"/>
        <a:buChar char="•"/>
        <a:defRPr lang="en-US" sz="1400">
          <a:solidFill>
            <a:srgbClr val="285C12"/>
          </a:solidFill>
          <a:latin typeface="Helvetica Neue"/>
          <a:ea typeface="ヒラギノ角ゴ ProN W3"/>
          <a:cs typeface="ヒラギノ角ゴ ProN W3"/>
        </a:defRPr>
      </a:lvl8pPr>
      <a:lvl9pPr marL="3028950" indent="-285750" algn="l" rtl="0" eaLnBrk="1" fontAlgn="base" hangingPunct="1">
        <a:spcBef>
          <a:spcPts val="1800"/>
        </a:spcBef>
        <a:spcAft>
          <a:spcPct val="0"/>
        </a:spcAft>
        <a:buClr>
          <a:srgbClr val="285C12"/>
        </a:buClr>
        <a:buSzPct val="139000"/>
        <a:buFont typeface="Helvetica Neue"/>
        <a:buChar char="•"/>
        <a:defRPr lang="en-US" sz="1400">
          <a:solidFill>
            <a:srgbClr val="285C12"/>
          </a:solidFill>
          <a:latin typeface="Helvetica Neue"/>
          <a:ea typeface="ヒラギノ角ゴ ProN W3"/>
          <a:cs typeface="ヒラギノ角ゴ ProN W3"/>
        </a:defRPr>
      </a:lvl9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Iinside header with EM written out.png"/>
          <p:cNvPicPr>
            <a:picLocks noChangeAspect="1"/>
          </p:cNvPicPr>
          <p:nvPr/>
        </p:nvPicPr>
        <p:blipFill>
          <a:blip r:embed="rId7" cstate="print"/>
          <a:srcRect b="2366"/>
          <a:stretch>
            <a:fillRect/>
          </a:stretch>
        </p:blipFill>
        <p:spPr>
          <a:xfrm>
            <a:off x="0" y="-1"/>
            <a:ext cx="9144000" cy="6858001"/>
          </a:xfrm>
          <a:prstGeom prst="rect">
            <a:avLst/>
          </a:prstGeom>
        </p:spPr>
      </p:pic>
      <p:sp>
        <p:nvSpPr>
          <p:cNvPr id="2" name="Title Placeholder 1"/>
          <p:cNvSpPr>
            <a:spLocks noGrp="1"/>
          </p:cNvSpPr>
          <p:nvPr>
            <p:ph type="title"/>
          </p:nvPr>
        </p:nvSpPr>
        <p:spPr>
          <a:xfrm>
            <a:off x="3523376" y="274638"/>
            <a:ext cx="5163424" cy="505538"/>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5EA9C1-D364-4F4B-8961-BBA3D45421BA}" type="datetimeFigureOut">
              <a:rPr lang="en-US" smtClean="0"/>
              <a:pPr/>
              <a:t>10/5/2018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6ED539-1620-4C97-BA0A-66FA1A89D0A6}" type="slidenum">
              <a:rPr lang="en-US" smtClean="0"/>
              <a:pPr/>
              <a:t>‹#›</a:t>
            </a:fld>
            <a:endParaRPr lang="en-US"/>
          </a:p>
        </p:txBody>
      </p:sp>
      <p:sp>
        <p:nvSpPr>
          <p:cNvPr id="8" name="Rectangle 2"/>
          <p:cNvSpPr>
            <a:spLocks noChangeArrowheads="1"/>
          </p:cNvSpPr>
          <p:nvPr/>
        </p:nvSpPr>
        <p:spPr bwMode="auto">
          <a:xfrm flipH="1">
            <a:off x="-1" y="6642100"/>
            <a:ext cx="9144000" cy="215900"/>
          </a:xfrm>
          <a:prstGeom prst="rect">
            <a:avLst/>
          </a:prstGeom>
          <a:solidFill>
            <a:srgbClr val="285C12"/>
          </a:solidFill>
          <a:ln w="9525">
            <a:noFill/>
            <a:miter lim="800000"/>
            <a:headEnd/>
            <a:tailEnd/>
          </a:ln>
        </p:spPr>
        <p:txBody>
          <a:bodyPr lIns="0" tIns="0" rIns="0" bIns="0"/>
          <a:lstStyle/>
          <a:p>
            <a:pPr fontAlgn="base">
              <a:spcBef>
                <a:spcPct val="0"/>
              </a:spcBef>
              <a:spcAft>
                <a:spcPct val="0"/>
              </a:spcAft>
              <a:defRPr/>
            </a:pPr>
            <a:endParaRPr lang="en-US" dirty="0">
              <a:solidFill>
                <a:srgbClr val="000000"/>
              </a:solidFill>
              <a:latin typeface="Arial" pitchFamily="34" charset="0"/>
              <a:ea typeface="ヒラギノ角ゴ ProN W3"/>
              <a:cs typeface="ヒラギノ角ゴ ProN W3"/>
            </a:endParaRPr>
          </a:p>
        </p:txBody>
      </p:sp>
      <p:sp>
        <p:nvSpPr>
          <p:cNvPr id="9" name="TextBox 1"/>
          <p:cNvSpPr txBox="1">
            <a:spLocks noChangeArrowheads="1"/>
          </p:cNvSpPr>
          <p:nvPr/>
        </p:nvSpPr>
        <p:spPr bwMode="auto">
          <a:xfrm>
            <a:off x="7414063" y="6619733"/>
            <a:ext cx="1371600" cy="236988"/>
          </a:xfrm>
          <a:prstGeom prst="rect">
            <a:avLst/>
          </a:prstGeom>
          <a:noFill/>
          <a:ln>
            <a:noFill/>
          </a:ln>
          <a:extLst/>
        </p:spPr>
        <p:txBody>
          <a:bodyPr lIns="82296" tIns="41148" rIns="82296" bIns="41148">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r>
              <a:rPr lang="en-US" sz="1000" b="1" i="0" dirty="0" smtClean="0">
                <a:solidFill>
                  <a:srgbClr val="FFE8A6"/>
                </a:solidFill>
                <a:latin typeface="+mj-lt"/>
                <a:ea typeface="ヒラギノ角ゴ ProN W3"/>
                <a:cs typeface="ヒラギノ角ゴ ProN W3"/>
              </a:rPr>
              <a:t>www.energy.gov/EM</a:t>
            </a:r>
          </a:p>
        </p:txBody>
      </p:sp>
      <p:sp>
        <p:nvSpPr>
          <p:cNvPr id="10" name="TextBox 2"/>
          <p:cNvSpPr txBox="1">
            <a:spLocks noChangeArrowheads="1"/>
          </p:cNvSpPr>
          <p:nvPr/>
        </p:nvSpPr>
        <p:spPr bwMode="auto">
          <a:xfrm>
            <a:off x="7783800" y="6618463"/>
            <a:ext cx="1295400" cy="246221"/>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fontAlgn="base" hangingPunct="1">
              <a:spcBef>
                <a:spcPct val="0"/>
              </a:spcBef>
              <a:spcAft>
                <a:spcPct val="0"/>
              </a:spcAft>
              <a:defRPr/>
            </a:pPr>
            <a:fld id="{4A256FFE-0AB4-4725-A126-1B90327B6F89}" type="slidenum">
              <a:rPr lang="en-US" sz="1000" b="0" i="0" smtClean="0">
                <a:solidFill>
                  <a:srgbClr val="FFFFFF"/>
                </a:solidFill>
                <a:latin typeface="+mn-lt"/>
                <a:ea typeface="ヒラギノ角ゴ ProN W3"/>
                <a:cs typeface="ヒラギノ角ゴ ProN W3"/>
              </a:rPr>
              <a:pPr algn="r" eaLnBrk="1" fontAlgn="base" hangingPunct="1">
                <a:spcBef>
                  <a:spcPct val="0"/>
                </a:spcBef>
                <a:spcAft>
                  <a:spcPct val="0"/>
                </a:spcAft>
                <a:defRPr/>
              </a:pPr>
              <a:t>‹#›</a:t>
            </a:fld>
            <a:endParaRPr lang="en-US" sz="1000" b="0" i="0" dirty="0" smtClean="0">
              <a:solidFill>
                <a:srgbClr val="FFFFFF"/>
              </a:solidFill>
              <a:latin typeface="+mn-lt"/>
              <a:ea typeface="ヒラギノ角ゴ ProN W3"/>
              <a:cs typeface="ヒラギノ角ゴ ProN W3"/>
            </a:endParaRPr>
          </a:p>
        </p:txBody>
      </p:sp>
      <p:pic>
        <p:nvPicPr>
          <p:cNvPr id="11"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l="18258" t="69167" r="18564" b="1368"/>
          <a:stretch>
            <a:fillRect/>
          </a:stretch>
        </p:blipFill>
        <p:spPr bwMode="auto">
          <a:xfrm>
            <a:off x="276837" y="6644081"/>
            <a:ext cx="2541864" cy="222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734" r:id="rId1"/>
    <p:sldLayoutId id="2147483735" r:id="rId2"/>
    <p:sldLayoutId id="2147483737" r:id="rId3"/>
    <p:sldLayoutId id="2147483738" r:id="rId4"/>
    <p:sldLayoutId id="2147483739" r:id="rId5"/>
  </p:sldLayoutIdLst>
  <p:txStyles>
    <p:titleStyle>
      <a:lvl1pPr algn="ctr" defTabSz="914400" rtl="0" eaLnBrk="1" latinLnBrk="0" hangingPunct="1">
        <a:spcBef>
          <a:spcPct val="0"/>
        </a:spcBef>
        <a:buNone/>
        <a:defRPr sz="2800" b="1"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100" kern="1200">
          <a:solidFill>
            <a:srgbClr val="002499"/>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rgbClr val="002499"/>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rgbClr val="002499"/>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rgbClr val="002499"/>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49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19.jpe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noGrp="1"/>
          </p:cNvSpPr>
          <p:nvPr>
            <p:ph type="ctrTitle"/>
          </p:nvPr>
        </p:nvSpPr>
        <p:spPr>
          <a:xfrm>
            <a:off x="677487" y="2058962"/>
            <a:ext cx="7772400" cy="1470181"/>
          </a:xfrm>
        </p:spPr>
        <p:txBody>
          <a:bodyPr/>
          <a:lstStyle>
            <a:lvl1pPr algn="ctr">
              <a:defRPr/>
            </a:lvl1pPr>
          </a:lstStyle>
          <a:p>
            <a:pPr lvl="0">
              <a:lnSpc>
                <a:spcPct val="90000"/>
              </a:lnSpc>
            </a:pPr>
            <a:r>
              <a:rPr lang="en-US" dirty="0" smtClean="0"/>
              <a:t>Idaho Cleanup Project Update</a:t>
            </a:r>
            <a:br>
              <a:rPr lang="en-US" dirty="0" smtClean="0"/>
            </a:br>
            <a:r>
              <a:rPr lang="en-US" dirty="0" smtClean="0"/>
              <a:t>Leadership in Nuclear Energy Commission </a:t>
            </a:r>
            <a:endParaRPr lang="en-US" sz="3200" dirty="0"/>
          </a:p>
        </p:txBody>
      </p:sp>
      <p:sp>
        <p:nvSpPr>
          <p:cNvPr id="11" name="Title 1"/>
          <p:cNvSpPr txBox="1">
            <a:spLocks/>
          </p:cNvSpPr>
          <p:nvPr/>
        </p:nvSpPr>
        <p:spPr bwMode="auto">
          <a:xfrm>
            <a:off x="652548" y="3799885"/>
            <a:ext cx="7772400" cy="1470181"/>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ctr">
              <a:defRPr/>
            </a:lvl1pPr>
          </a:lstStyle>
          <a:p>
            <a:pPr marL="0" marR="0" lvl="0" indent="0" defTabSz="914400" rtl="0" eaLnBrk="0" fontAlgn="base" latinLnBrk="0" hangingPunct="0">
              <a:lnSpc>
                <a:spcPct val="90000"/>
              </a:lnSpc>
              <a:spcBef>
                <a:spcPct val="0"/>
              </a:spcBef>
              <a:spcAft>
                <a:spcPct val="0"/>
              </a:spcAft>
              <a:buClrTx/>
              <a:buSzTx/>
              <a:buFontTx/>
              <a:buNone/>
              <a:tabLst/>
              <a:defRPr/>
            </a:pPr>
            <a:r>
              <a:rPr kumimoji="0" lang="en-US" sz="2400" b="1" strike="noStrike" kern="0" cap="none" spc="0" normalizeH="0" baseline="0" noProof="0" dirty="0" smtClean="0">
                <a:ln>
                  <a:noFill/>
                </a:ln>
                <a:solidFill>
                  <a:srgbClr val="002499"/>
                </a:solidFill>
                <a:effectLst/>
                <a:uLnTx/>
                <a:uFillTx/>
                <a:latin typeface="+mj-lt"/>
                <a:ea typeface="ヒラギノ角ゴ ProN W3"/>
                <a:cs typeface="ヒラギノ角ゴ ProN W3"/>
              </a:rPr>
              <a:t>Jim Malmo</a:t>
            </a:r>
          </a:p>
          <a:p>
            <a:pPr marL="0" marR="0" lvl="0" indent="0" defTabSz="914400" rtl="0" eaLnBrk="0" fontAlgn="base" latinLnBrk="0" hangingPunct="0">
              <a:lnSpc>
                <a:spcPct val="90000"/>
              </a:lnSpc>
              <a:spcBef>
                <a:spcPct val="0"/>
              </a:spcBef>
              <a:spcAft>
                <a:spcPct val="0"/>
              </a:spcAft>
              <a:buClrTx/>
              <a:buSzTx/>
              <a:buFontTx/>
              <a:buNone/>
              <a:tabLst/>
              <a:defRPr/>
            </a:pPr>
            <a:r>
              <a:rPr lang="en-US" sz="2100" i="1" kern="0" dirty="0" smtClean="0">
                <a:solidFill>
                  <a:schemeClr val="tx1">
                    <a:lumMod val="50000"/>
                    <a:lumOff val="50000"/>
                  </a:schemeClr>
                </a:solidFill>
                <a:latin typeface="+mj-lt"/>
                <a:ea typeface="ヒラギノ角ゴ ProN W3"/>
                <a:cs typeface="ヒラギノ角ゴ ProN W3"/>
              </a:rPr>
              <a:t>Assistant Manager </a:t>
            </a:r>
            <a:endParaRPr kumimoji="0" lang="en-US" sz="2100" i="1" strike="noStrike" kern="0" cap="none" spc="0" normalizeH="0" baseline="0" noProof="0" dirty="0" smtClean="0">
              <a:ln>
                <a:noFill/>
              </a:ln>
              <a:solidFill>
                <a:schemeClr val="tx1">
                  <a:lumMod val="50000"/>
                  <a:lumOff val="50000"/>
                </a:schemeClr>
              </a:solidFill>
              <a:effectLst/>
              <a:uLnTx/>
              <a:uFillTx/>
              <a:latin typeface="+mj-lt"/>
              <a:ea typeface="ヒラギノ角ゴ ProN W3"/>
              <a:cs typeface="ヒラギノ角ゴ ProN W3"/>
            </a:endParaRPr>
          </a:p>
          <a:p>
            <a:pPr marL="0" marR="0" lvl="0" indent="0" defTabSz="914400" rtl="0" eaLnBrk="0" fontAlgn="base" latinLnBrk="0" hangingPunct="0">
              <a:lnSpc>
                <a:spcPct val="90000"/>
              </a:lnSpc>
              <a:spcBef>
                <a:spcPct val="0"/>
              </a:spcBef>
              <a:spcAft>
                <a:spcPct val="0"/>
              </a:spcAft>
              <a:buClrTx/>
              <a:buSzTx/>
              <a:buFontTx/>
              <a:buNone/>
              <a:tabLst/>
              <a:defRPr/>
            </a:pPr>
            <a:r>
              <a:rPr lang="en-US" sz="2100" kern="0" dirty="0" smtClean="0">
                <a:solidFill>
                  <a:schemeClr val="tx1">
                    <a:lumMod val="50000"/>
                    <a:lumOff val="50000"/>
                  </a:schemeClr>
                </a:solidFill>
                <a:latin typeface="+mj-lt"/>
                <a:ea typeface="ヒラギノ角ゴ ProN W3"/>
                <a:cs typeface="ヒラギノ角ゴ ProN W3"/>
              </a:rPr>
              <a:t>Idaho Cleanup Project </a:t>
            </a:r>
            <a:endParaRPr kumimoji="0" lang="en-US" sz="2100" strike="noStrike" kern="0" cap="none" spc="0" normalizeH="0" baseline="0" noProof="0" dirty="0">
              <a:ln>
                <a:noFill/>
              </a:ln>
              <a:solidFill>
                <a:schemeClr val="tx1">
                  <a:lumMod val="50000"/>
                  <a:lumOff val="50000"/>
                </a:schemeClr>
              </a:solidFill>
              <a:effectLst/>
              <a:uLnTx/>
              <a:uFillTx/>
              <a:latin typeface="+mj-lt"/>
              <a:ea typeface="ヒラギノ角ゴ ProN W3"/>
              <a:cs typeface="ヒラギノ角ゴ ProN W3"/>
            </a:endParaRPr>
          </a:p>
        </p:txBody>
      </p:sp>
      <p:sp>
        <p:nvSpPr>
          <p:cNvPr id="12" name="Title 1"/>
          <p:cNvSpPr txBox="1">
            <a:spLocks/>
          </p:cNvSpPr>
          <p:nvPr/>
        </p:nvSpPr>
        <p:spPr bwMode="auto">
          <a:xfrm>
            <a:off x="671209" y="5222391"/>
            <a:ext cx="7772400" cy="594749"/>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ctr">
              <a:defRPr/>
            </a:lvl1pPr>
          </a:lstStyle>
          <a:p>
            <a:pPr marL="0" marR="0" lvl="0" indent="0" defTabSz="914400" rtl="0" eaLnBrk="0" fontAlgn="base" latinLnBrk="0" hangingPunct="0">
              <a:lnSpc>
                <a:spcPct val="90000"/>
              </a:lnSpc>
              <a:spcBef>
                <a:spcPct val="0"/>
              </a:spcBef>
              <a:spcAft>
                <a:spcPct val="0"/>
              </a:spcAft>
              <a:buClrTx/>
              <a:buSzTx/>
              <a:buFontTx/>
              <a:buNone/>
              <a:tabLst/>
              <a:defRPr/>
            </a:pPr>
            <a:r>
              <a:rPr lang="en-US" b="1" kern="0" dirty="0" smtClean="0">
                <a:solidFill>
                  <a:srgbClr val="002499"/>
                </a:solidFill>
                <a:latin typeface="+mj-lt"/>
                <a:ea typeface="ヒラギノ角ゴ ProN W3"/>
                <a:cs typeface="ヒラギノ角ゴ ProN W3"/>
              </a:rPr>
              <a:t>Oct.  10, 2018 </a:t>
            </a:r>
            <a:endParaRPr kumimoji="0" lang="en-US" b="1" i="0" u="none" strike="noStrike" kern="0" cap="none" spc="0" normalizeH="0" baseline="0" noProof="0" dirty="0">
              <a:ln>
                <a:noFill/>
              </a:ln>
              <a:solidFill>
                <a:srgbClr val="002499"/>
              </a:solidFill>
              <a:effectLst/>
              <a:uLnTx/>
              <a:uFillTx/>
              <a:latin typeface="+mj-lt"/>
              <a:ea typeface="ヒラギノ角ゴ ProN W3"/>
              <a:cs typeface="ヒラギノ角ゴ ProN W3"/>
            </a:endParaRPr>
          </a:p>
        </p:txBody>
      </p:sp>
      <p:cxnSp>
        <p:nvCxnSpPr>
          <p:cNvPr id="14" name="Straight Connector 13"/>
          <p:cNvCxnSpPr/>
          <p:nvPr/>
        </p:nvCxnSpPr>
        <p:spPr>
          <a:xfrm>
            <a:off x="1221971" y="3850637"/>
            <a:ext cx="6741622" cy="0"/>
          </a:xfrm>
          <a:prstGeom prst="line">
            <a:avLst/>
          </a:prstGeom>
          <a:ln w="25400" cap="rnd">
            <a:solidFill>
              <a:srgbClr val="FFE8A6"/>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20861" y="1008325"/>
            <a:ext cx="8009681" cy="1384995"/>
          </a:xfrm>
          <a:prstGeom prst="rect">
            <a:avLst/>
          </a:prstGeom>
        </p:spPr>
        <p:txBody>
          <a:bodyPr wrap="square">
            <a:spAutoFit/>
          </a:bodyPr>
          <a:lstStyle/>
          <a:p>
            <a:pPr marL="285750" indent="-285750">
              <a:buFont typeface="Arial" panose="020B0604020202020204" pitchFamily="34" charset="0"/>
              <a:buChar char="•"/>
            </a:pPr>
            <a:r>
              <a:rPr lang="en-US" sz="1400" dirty="0">
                <a:solidFill>
                  <a:srgbClr val="1C2298"/>
                </a:solidFill>
              </a:rPr>
              <a:t>Waste Exhumation (Acres) (FYTD) as of </a:t>
            </a:r>
            <a:r>
              <a:rPr lang="en-US" sz="1400" dirty="0" smtClean="0">
                <a:solidFill>
                  <a:schemeClr val="tx2"/>
                </a:solidFill>
              </a:rPr>
              <a:t>September 30, 2018</a:t>
            </a:r>
            <a:endParaRPr lang="en-US" sz="1400" dirty="0">
              <a:solidFill>
                <a:schemeClr val="tx2"/>
              </a:solidFill>
            </a:endParaRPr>
          </a:p>
          <a:p>
            <a:pPr marL="742950" lvl="1" indent="-285750">
              <a:buFont typeface="Wingdings" panose="05000000000000000000" pitchFamily="2" charset="2"/>
              <a:buChar char="ü"/>
            </a:pPr>
            <a:r>
              <a:rPr lang="en-US" sz="1400" dirty="0" smtClean="0">
                <a:solidFill>
                  <a:srgbClr val="002499"/>
                </a:solidFill>
              </a:rPr>
              <a:t>Overall</a:t>
            </a:r>
            <a:r>
              <a:rPr lang="en-US" sz="1400" dirty="0">
                <a:solidFill>
                  <a:srgbClr val="1C2298"/>
                </a:solidFill>
              </a:rPr>
              <a:t>, exhumation remains about two years ahead of the regulatory schedule. </a:t>
            </a:r>
            <a:endParaRPr lang="en-US" sz="1400" dirty="0" smtClean="0">
              <a:solidFill>
                <a:srgbClr val="1C2298"/>
              </a:solidFill>
            </a:endParaRPr>
          </a:p>
          <a:p>
            <a:pPr marL="742950" lvl="1" indent="-285750">
              <a:buFont typeface="Wingdings" panose="05000000000000000000" pitchFamily="2" charset="2"/>
              <a:buChar char="ü"/>
            </a:pPr>
            <a:r>
              <a:rPr lang="en-US" sz="1400" dirty="0" smtClean="0">
                <a:solidFill>
                  <a:srgbClr val="1C2298"/>
                </a:solidFill>
              </a:rPr>
              <a:t>Buried </a:t>
            </a:r>
            <a:r>
              <a:rPr lang="en-US" sz="1400" dirty="0">
                <a:solidFill>
                  <a:srgbClr val="1C2298"/>
                </a:solidFill>
              </a:rPr>
              <a:t>Waste </a:t>
            </a:r>
            <a:r>
              <a:rPr lang="en-US" sz="1400" dirty="0" smtClean="0">
                <a:solidFill>
                  <a:srgbClr val="1C2298"/>
                </a:solidFill>
              </a:rPr>
              <a:t>Exhumation was intentionally delayed so exhumation crews could support AMWTP ISA waste </a:t>
            </a:r>
            <a:r>
              <a:rPr lang="en-US" sz="1400" dirty="0">
                <a:solidFill>
                  <a:srgbClr val="1C2298"/>
                </a:solidFill>
              </a:rPr>
              <a:t>p</a:t>
            </a:r>
            <a:r>
              <a:rPr lang="en-US" sz="1400" dirty="0" smtClean="0">
                <a:solidFill>
                  <a:srgbClr val="1C2298"/>
                </a:solidFill>
              </a:rPr>
              <a:t>rocessing in the ARPs.  </a:t>
            </a:r>
          </a:p>
          <a:p>
            <a:pPr marL="742950" lvl="1" indent="-285750">
              <a:buFont typeface="Wingdings" panose="05000000000000000000" pitchFamily="2" charset="2"/>
              <a:buChar char="ü"/>
            </a:pPr>
            <a:r>
              <a:rPr lang="en-US" sz="1400" dirty="0" smtClean="0">
                <a:solidFill>
                  <a:srgbClr val="1C2298"/>
                </a:solidFill>
              </a:rPr>
              <a:t>In </a:t>
            </a:r>
            <a:r>
              <a:rPr lang="en-US" sz="1400" dirty="0" smtClean="0">
                <a:solidFill>
                  <a:srgbClr val="002499"/>
                </a:solidFill>
              </a:rPr>
              <a:t>addition</a:t>
            </a:r>
            <a:r>
              <a:rPr lang="en-US" sz="1400" dirty="0">
                <a:solidFill>
                  <a:srgbClr val="002499"/>
                </a:solidFill>
              </a:rPr>
              <a:t>, </a:t>
            </a:r>
            <a:r>
              <a:rPr lang="en-US" sz="1400" dirty="0" smtClean="0">
                <a:solidFill>
                  <a:srgbClr val="002499"/>
                </a:solidFill>
              </a:rPr>
              <a:t>the exhumation was placed in a safety step-back from April 11 through </a:t>
            </a:r>
            <a:r>
              <a:rPr lang="en-US" sz="1400" dirty="0">
                <a:solidFill>
                  <a:srgbClr val="002499"/>
                </a:solidFill>
              </a:rPr>
              <a:t>August 23 as a result of the ARP V </a:t>
            </a:r>
            <a:r>
              <a:rPr lang="en-US" sz="1400" dirty="0" smtClean="0">
                <a:solidFill>
                  <a:srgbClr val="002499"/>
                </a:solidFill>
              </a:rPr>
              <a:t>drum incident.</a:t>
            </a:r>
            <a:endParaRPr lang="en-US" sz="1400" dirty="0">
              <a:solidFill>
                <a:srgbClr val="1C2298"/>
              </a:solidFill>
            </a:endParaRPr>
          </a:p>
        </p:txBody>
      </p:sp>
      <p:sp>
        <p:nvSpPr>
          <p:cNvPr id="5" name="TextBox 4"/>
          <p:cNvSpPr txBox="1"/>
          <p:nvPr/>
        </p:nvSpPr>
        <p:spPr>
          <a:xfrm>
            <a:off x="1866083" y="168302"/>
            <a:ext cx="7388818" cy="461665"/>
          </a:xfrm>
          <a:prstGeom prst="rect">
            <a:avLst/>
          </a:prstGeom>
          <a:noFill/>
        </p:spPr>
        <p:txBody>
          <a:bodyPr wrap="none" rtlCol="0">
            <a:spAutoFit/>
          </a:bodyPr>
          <a:lstStyle/>
          <a:p>
            <a:r>
              <a:rPr lang="en-US" sz="2400" dirty="0" smtClean="0">
                <a:solidFill>
                  <a:schemeClr val="bg1"/>
                </a:solidFill>
              </a:rPr>
              <a:t>Key Scope: FY 18 Buried Waste Exhumation  Performance </a:t>
            </a:r>
            <a:endParaRPr lang="en-US" sz="2400" dirty="0">
              <a:solidFill>
                <a:schemeClr val="bg1"/>
              </a:solidFill>
            </a:endParaRPr>
          </a:p>
        </p:txBody>
      </p:sp>
      <p:pic>
        <p:nvPicPr>
          <p:cNvPr id="24" name="Picture 23"/>
          <p:cNvPicPr>
            <a:picLocks noChangeAspect="1"/>
          </p:cNvPicPr>
          <p:nvPr/>
        </p:nvPicPr>
        <p:blipFill>
          <a:blip r:embed="rId3"/>
          <a:stretch>
            <a:fillRect/>
          </a:stretch>
        </p:blipFill>
        <p:spPr>
          <a:xfrm>
            <a:off x="1031823" y="2578098"/>
            <a:ext cx="6029955" cy="4007126"/>
          </a:xfrm>
          <a:prstGeom prst="rect">
            <a:avLst/>
          </a:prstGeom>
        </p:spPr>
      </p:pic>
    </p:spTree>
    <p:extLst>
      <p:ext uri="{BB962C8B-B14F-4D97-AF65-F5344CB8AC3E}">
        <p14:creationId xmlns:p14="http://schemas.microsoft.com/office/powerpoint/2010/main" val="17763325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114443" y="164250"/>
            <a:ext cx="5812553" cy="523220"/>
          </a:xfrm>
          <a:prstGeom prst="rect">
            <a:avLst/>
          </a:prstGeom>
        </p:spPr>
        <p:txBody>
          <a:bodyPr wrap="none">
            <a:spAutoFit/>
          </a:bodyPr>
          <a:lstStyle/>
          <a:p>
            <a:r>
              <a:rPr lang="en-US" sz="2800" b="1" dirty="0" smtClean="0">
                <a:solidFill>
                  <a:schemeClr val="bg1"/>
                </a:solidFill>
                <a:cs typeface="Times New Roman" panose="02020603050405020304" pitchFamily="18" charset="0"/>
              </a:rPr>
              <a:t>ARP VIII Footprint Exhumation Status </a:t>
            </a:r>
            <a:endParaRPr lang="en-US" sz="2800" b="1" dirty="0">
              <a:solidFill>
                <a:schemeClr val="bg1"/>
              </a:solidFill>
            </a:endParaRPr>
          </a:p>
        </p:txBody>
      </p:sp>
      <p:pic>
        <p:nvPicPr>
          <p:cNvPr id="2" name="Picture 1"/>
          <p:cNvPicPr>
            <a:picLocks noChangeAspect="1"/>
          </p:cNvPicPr>
          <p:nvPr/>
        </p:nvPicPr>
        <p:blipFill>
          <a:blip r:embed="rId3"/>
          <a:stretch>
            <a:fillRect/>
          </a:stretch>
        </p:blipFill>
        <p:spPr>
          <a:xfrm>
            <a:off x="167545" y="1712411"/>
            <a:ext cx="8759451" cy="4582669"/>
          </a:xfrm>
          <a:prstGeom prst="rect">
            <a:avLst/>
          </a:prstGeom>
        </p:spPr>
      </p:pic>
    </p:spTree>
    <p:extLst>
      <p:ext uri="{BB962C8B-B14F-4D97-AF65-F5344CB8AC3E}">
        <p14:creationId xmlns:p14="http://schemas.microsoft.com/office/powerpoint/2010/main" val="10904941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7860" y="-198783"/>
            <a:ext cx="4094922" cy="1143000"/>
          </a:xfrm>
        </p:spPr>
        <p:txBody>
          <a:bodyPr/>
          <a:lstStyle/>
          <a:p>
            <a:r>
              <a:rPr lang="en-US" dirty="0" smtClean="0"/>
              <a:t>ARP V Drum Incident </a:t>
            </a:r>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71051" y="944217"/>
            <a:ext cx="3217442" cy="302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68357" y="944217"/>
            <a:ext cx="5202694" cy="5262979"/>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solidFill>
                  <a:schemeClr val="tx2"/>
                </a:solidFill>
              </a:rPr>
              <a:t>In April of this year, four drums experienced over pressurizing event, ejecting  the lids.</a:t>
            </a:r>
          </a:p>
          <a:p>
            <a:pPr marL="342900" indent="-342900">
              <a:buFont typeface="Arial" panose="020B0604020202020204" pitchFamily="34" charset="0"/>
              <a:buChar char="•"/>
            </a:pPr>
            <a:r>
              <a:rPr lang="en-US" sz="2400" dirty="0" smtClean="0">
                <a:solidFill>
                  <a:schemeClr val="tx2"/>
                </a:solidFill>
              </a:rPr>
              <a:t>No injuries or external release of contamination.</a:t>
            </a:r>
          </a:p>
          <a:p>
            <a:pPr marL="342900" indent="-342900">
              <a:buFont typeface="Arial" panose="020B0604020202020204" pitchFamily="34" charset="0"/>
              <a:buChar char="•"/>
            </a:pPr>
            <a:r>
              <a:rPr lang="en-US" sz="2400" dirty="0" smtClean="0">
                <a:solidFill>
                  <a:schemeClr val="tx2"/>
                </a:solidFill>
              </a:rPr>
              <a:t>ARP V facility is undergoing cleanup.</a:t>
            </a:r>
          </a:p>
          <a:p>
            <a:pPr marL="342900" indent="-342900">
              <a:buFont typeface="Arial" panose="020B0604020202020204" pitchFamily="34" charset="0"/>
              <a:buChar char="•"/>
            </a:pPr>
            <a:r>
              <a:rPr lang="en-US" sz="2400" dirty="0" smtClean="0">
                <a:solidFill>
                  <a:schemeClr val="tx2"/>
                </a:solidFill>
              </a:rPr>
              <a:t>All </a:t>
            </a:r>
            <a:r>
              <a:rPr lang="en-US" sz="2400" dirty="0">
                <a:solidFill>
                  <a:schemeClr val="tx2"/>
                </a:solidFill>
              </a:rPr>
              <a:t>loose </a:t>
            </a:r>
            <a:r>
              <a:rPr lang="en-US" sz="2400" dirty="0" smtClean="0">
                <a:solidFill>
                  <a:schemeClr val="tx2"/>
                </a:solidFill>
              </a:rPr>
              <a:t>material was </a:t>
            </a:r>
            <a:r>
              <a:rPr lang="en-US" sz="2400" dirty="0">
                <a:solidFill>
                  <a:schemeClr val="tx2"/>
                </a:solidFill>
              </a:rPr>
              <a:t>safely cleaned up and placed in 55-gallon drums. </a:t>
            </a:r>
          </a:p>
          <a:p>
            <a:pPr marL="342900" indent="-342900">
              <a:buFont typeface="Arial" panose="020B0604020202020204" pitchFamily="34" charset="0"/>
              <a:buChar char="•"/>
            </a:pPr>
            <a:r>
              <a:rPr lang="en-US" sz="2400" dirty="0" smtClean="0">
                <a:solidFill>
                  <a:schemeClr val="tx2"/>
                </a:solidFill>
              </a:rPr>
              <a:t>Cleanup of the floor and horizontal surfaces in the airlock is complete.</a:t>
            </a:r>
          </a:p>
          <a:p>
            <a:pPr marL="342900" indent="-342900">
              <a:buFont typeface="Arial" panose="020B0604020202020204" pitchFamily="34" charset="0"/>
              <a:buChar char="•"/>
            </a:pPr>
            <a:r>
              <a:rPr lang="en-US" sz="2400" dirty="0" smtClean="0">
                <a:solidFill>
                  <a:schemeClr val="tx2"/>
                </a:solidFill>
              </a:rPr>
              <a:t>Cleanup in the airlock in the high, hard-to-reach areas is ongoing.</a:t>
            </a:r>
          </a:p>
          <a:p>
            <a:pPr marL="342900" indent="-342900">
              <a:buFont typeface="Arial" panose="020B0604020202020204" pitchFamily="34" charset="0"/>
              <a:buChar char="•"/>
            </a:pPr>
            <a:r>
              <a:rPr lang="en-US" sz="2400" dirty="0" smtClean="0">
                <a:solidFill>
                  <a:schemeClr val="tx2"/>
                </a:solidFill>
              </a:rPr>
              <a:t>An investigation into the cause of the incident has been conducted. </a:t>
            </a:r>
            <a:endParaRPr lang="en-US" sz="2400" dirty="0">
              <a:solidFill>
                <a:schemeClr val="tx2"/>
              </a:solidFill>
            </a:endParaRPr>
          </a:p>
        </p:txBody>
      </p:sp>
      <p:sp>
        <p:nvSpPr>
          <p:cNvPr id="7" name="TextBox 6"/>
          <p:cNvSpPr txBox="1"/>
          <p:nvPr/>
        </p:nvSpPr>
        <p:spPr>
          <a:xfrm>
            <a:off x="5471052" y="3973792"/>
            <a:ext cx="3217442" cy="461665"/>
          </a:xfrm>
          <a:prstGeom prst="rect">
            <a:avLst/>
          </a:prstGeom>
          <a:noFill/>
        </p:spPr>
        <p:txBody>
          <a:bodyPr wrap="square" rtlCol="0">
            <a:spAutoFit/>
          </a:bodyPr>
          <a:lstStyle/>
          <a:p>
            <a:r>
              <a:rPr lang="en-US" sz="1200" dirty="0" smtClean="0"/>
              <a:t>Photo shows one of the drums involved in the ARP V over-pressurization event (foreground). </a:t>
            </a:r>
            <a:endParaRPr lang="en-US" sz="1200" dirty="0"/>
          </a:p>
        </p:txBody>
      </p:sp>
    </p:spTree>
    <p:extLst>
      <p:ext uri="{BB962C8B-B14F-4D97-AF65-F5344CB8AC3E}">
        <p14:creationId xmlns:p14="http://schemas.microsoft.com/office/powerpoint/2010/main" val="3278436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6321" y="-178905"/>
            <a:ext cx="5277679" cy="1143000"/>
          </a:xfrm>
        </p:spPr>
        <p:txBody>
          <a:bodyPr/>
          <a:lstStyle/>
          <a:p>
            <a:r>
              <a:rPr lang="en-US" dirty="0" smtClean="0"/>
              <a:t>ARP V Drum Incident (continued) </a:t>
            </a:r>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974000" y="964095"/>
            <a:ext cx="5170000" cy="39020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974000" y="4999383"/>
            <a:ext cx="3900940" cy="276999"/>
          </a:xfrm>
          <a:prstGeom prst="rect">
            <a:avLst/>
          </a:prstGeom>
          <a:noFill/>
        </p:spPr>
        <p:txBody>
          <a:bodyPr wrap="none" rtlCol="0">
            <a:spAutoFit/>
          </a:bodyPr>
          <a:lstStyle/>
          <a:p>
            <a:r>
              <a:rPr lang="en-US" sz="1200" dirty="0" smtClean="0"/>
              <a:t>Workers vacuum up loose material ejected from the drums. </a:t>
            </a:r>
            <a:endParaRPr lang="en-US" sz="1200" dirty="0"/>
          </a:p>
        </p:txBody>
      </p:sp>
      <p:sp>
        <p:nvSpPr>
          <p:cNvPr id="8" name="TextBox 7"/>
          <p:cNvSpPr txBox="1"/>
          <p:nvPr/>
        </p:nvSpPr>
        <p:spPr>
          <a:xfrm>
            <a:off x="431277" y="1017681"/>
            <a:ext cx="3111445" cy="830997"/>
          </a:xfrm>
          <a:prstGeom prst="rect">
            <a:avLst/>
          </a:prstGeom>
          <a:noFill/>
        </p:spPr>
        <p:txBody>
          <a:bodyPr wrap="square" rtlCol="0">
            <a:spAutoFit/>
          </a:bodyPr>
          <a:lstStyle/>
          <a:p>
            <a:r>
              <a:rPr lang="en-US" sz="2400" b="1" dirty="0" smtClean="0">
                <a:solidFill>
                  <a:schemeClr val="tx2"/>
                </a:solidFill>
              </a:rPr>
              <a:t>Investigation</a:t>
            </a:r>
            <a:r>
              <a:rPr lang="en-US" sz="2400" dirty="0" smtClean="0">
                <a:solidFill>
                  <a:schemeClr val="tx2"/>
                </a:solidFill>
              </a:rPr>
              <a:t> </a:t>
            </a:r>
            <a:r>
              <a:rPr lang="en-US" sz="2400" b="1" dirty="0" smtClean="0">
                <a:solidFill>
                  <a:schemeClr val="tx2"/>
                </a:solidFill>
              </a:rPr>
              <a:t>Prelimary Results</a:t>
            </a:r>
            <a:r>
              <a:rPr lang="en-US" sz="2400" dirty="0" smtClean="0">
                <a:solidFill>
                  <a:schemeClr val="tx2"/>
                </a:solidFill>
              </a:rPr>
              <a:t>:</a:t>
            </a:r>
            <a:endParaRPr lang="en-US" sz="2400" dirty="0">
              <a:solidFill>
                <a:schemeClr val="tx2"/>
              </a:solidFill>
            </a:endParaRPr>
          </a:p>
        </p:txBody>
      </p:sp>
      <p:sp>
        <p:nvSpPr>
          <p:cNvPr id="9" name="TextBox 8"/>
          <p:cNvSpPr txBox="1"/>
          <p:nvPr/>
        </p:nvSpPr>
        <p:spPr>
          <a:xfrm>
            <a:off x="0" y="1848678"/>
            <a:ext cx="3974000" cy="4462760"/>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tx2"/>
                </a:solidFill>
              </a:rPr>
              <a:t>C</a:t>
            </a:r>
            <a:r>
              <a:rPr lang="en-US" dirty="0" smtClean="0">
                <a:solidFill>
                  <a:schemeClr val="tx2"/>
                </a:solidFill>
              </a:rPr>
              <a:t>ausal Analysis investigation conducted</a:t>
            </a:r>
          </a:p>
          <a:p>
            <a:pPr marL="285750" indent="-285750">
              <a:buFont typeface="Arial" panose="020B0604020202020204" pitchFamily="34" charset="0"/>
              <a:buChar char="•"/>
            </a:pPr>
            <a:endParaRPr lang="en-US" dirty="0">
              <a:solidFill>
                <a:schemeClr val="tx2"/>
              </a:solidFill>
            </a:endParaRPr>
          </a:p>
          <a:p>
            <a:pPr marL="285750" indent="-285750">
              <a:buFont typeface="Arial" panose="020B0604020202020204" pitchFamily="34" charset="0"/>
              <a:buChar char="•"/>
            </a:pPr>
            <a:r>
              <a:rPr lang="en-US" dirty="0" smtClean="0">
                <a:solidFill>
                  <a:schemeClr val="tx2"/>
                </a:solidFill>
              </a:rPr>
              <a:t>Root cause of the incident was oxidation of a reactive metal (depleted uranium) which heated up  the waste and started a secondary reaction.</a:t>
            </a:r>
          </a:p>
          <a:p>
            <a:endParaRPr lang="en-US" dirty="0">
              <a:solidFill>
                <a:schemeClr val="tx2"/>
              </a:solidFill>
            </a:endParaRPr>
          </a:p>
          <a:p>
            <a:pPr marL="285750" indent="-285750">
              <a:buFont typeface="Arial" panose="020B0604020202020204" pitchFamily="34" charset="0"/>
              <a:buChar char="•"/>
            </a:pPr>
            <a:r>
              <a:rPr lang="en-US" dirty="0" smtClean="0">
                <a:solidFill>
                  <a:schemeClr val="tx2"/>
                </a:solidFill>
              </a:rPr>
              <a:t>Changes have been made in waste handling procedures for  the start up of the ARP-VIII facility.</a:t>
            </a:r>
          </a:p>
          <a:p>
            <a:pPr marL="285750" indent="-285750">
              <a:buFont typeface="Arial" panose="020B0604020202020204" pitchFamily="34" charset="0"/>
              <a:buChar char="•"/>
            </a:pPr>
            <a:endParaRPr lang="en-US" dirty="0" smtClean="0">
              <a:solidFill>
                <a:schemeClr val="tx2"/>
              </a:solidFill>
            </a:endParaRPr>
          </a:p>
          <a:p>
            <a:pPr marL="285750" indent="-285750">
              <a:buFont typeface="Arial" panose="020B0604020202020204" pitchFamily="34" charset="0"/>
              <a:buChar char="•"/>
            </a:pPr>
            <a:r>
              <a:rPr lang="en-US" dirty="0" smtClean="0">
                <a:solidFill>
                  <a:schemeClr val="tx2"/>
                </a:solidFill>
              </a:rPr>
              <a:t>Changes in sludge processing are still being evaluated.</a:t>
            </a:r>
          </a:p>
          <a:p>
            <a:endParaRPr lang="en-US" sz="1400" dirty="0" smtClean="0"/>
          </a:p>
        </p:txBody>
      </p:sp>
    </p:spTree>
    <p:extLst>
      <p:ext uri="{BB962C8B-B14F-4D97-AF65-F5344CB8AC3E}">
        <p14:creationId xmlns:p14="http://schemas.microsoft.com/office/powerpoint/2010/main" val="3324385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3404" y="1600201"/>
            <a:ext cx="3000836" cy="1995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103404" y="1076981"/>
            <a:ext cx="3276600" cy="523220"/>
          </a:xfrm>
          <a:prstGeom prst="rect">
            <a:avLst/>
          </a:prstGeom>
          <a:noFill/>
        </p:spPr>
        <p:txBody>
          <a:bodyPr wrap="square" rtlCol="0">
            <a:spAutoFit/>
          </a:bodyPr>
          <a:lstStyle/>
          <a:p>
            <a:r>
              <a:rPr lang="en-US" sz="1400" dirty="0" smtClean="0"/>
              <a:t>Earlier photo of the ARP V location where the April 11 drum event occurred. </a:t>
            </a:r>
            <a:endParaRPr lang="en-US" sz="1400" dirty="0"/>
          </a:p>
        </p:txBody>
      </p:sp>
      <p:sp>
        <p:nvSpPr>
          <p:cNvPr id="6" name="Rectangle 5"/>
          <p:cNvSpPr/>
          <p:nvPr/>
        </p:nvSpPr>
        <p:spPr>
          <a:xfrm>
            <a:off x="1863470" y="6010713"/>
            <a:ext cx="2432462" cy="523220"/>
          </a:xfrm>
          <a:prstGeom prst="rect">
            <a:avLst/>
          </a:prstGeom>
        </p:spPr>
        <p:txBody>
          <a:bodyPr wrap="square">
            <a:spAutoFit/>
          </a:bodyPr>
          <a:lstStyle/>
          <a:p>
            <a:r>
              <a:rPr lang="en-US" sz="1400" dirty="0" smtClean="0"/>
              <a:t>ARP V just days after the April 11 drum event.</a:t>
            </a:r>
            <a:endParaRPr lang="en-US" sz="1400" dirty="0"/>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863470" y="3720283"/>
            <a:ext cx="2432462" cy="2290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267837" y="1299107"/>
            <a:ext cx="3693039" cy="2769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5267836" y="4068886"/>
            <a:ext cx="3693039" cy="523220"/>
          </a:xfrm>
          <a:prstGeom prst="rect">
            <a:avLst/>
          </a:prstGeom>
        </p:spPr>
        <p:txBody>
          <a:bodyPr wrap="square">
            <a:spAutoFit/>
          </a:bodyPr>
          <a:lstStyle/>
          <a:p>
            <a:r>
              <a:rPr lang="en-US" sz="1400" dirty="0" smtClean="0"/>
              <a:t>The affected area of ARP V following bulk cleanup.  </a:t>
            </a:r>
            <a:endParaRPr lang="en-US" sz="1400" dirty="0"/>
          </a:p>
        </p:txBody>
      </p:sp>
      <p:sp>
        <p:nvSpPr>
          <p:cNvPr id="10" name="Title 1"/>
          <p:cNvSpPr txBox="1">
            <a:spLocks/>
          </p:cNvSpPr>
          <p:nvPr/>
        </p:nvSpPr>
        <p:spPr>
          <a:xfrm>
            <a:off x="3866321" y="-178905"/>
            <a:ext cx="5277679"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chemeClr val="bg1"/>
                </a:solidFill>
                <a:latin typeface="+mj-lt"/>
                <a:ea typeface="+mj-ea"/>
                <a:cs typeface="+mj-cs"/>
              </a:defRPr>
            </a:lvl1pPr>
          </a:lstStyle>
          <a:p>
            <a:r>
              <a:rPr lang="en-US" dirty="0" smtClean="0"/>
              <a:t>ARP V Evolution</a:t>
            </a:r>
            <a:endParaRPr lang="en-US" dirty="0"/>
          </a:p>
        </p:txBody>
      </p:sp>
    </p:spTree>
    <p:extLst>
      <p:ext uri="{BB962C8B-B14F-4D97-AF65-F5344CB8AC3E}">
        <p14:creationId xmlns:p14="http://schemas.microsoft.com/office/powerpoint/2010/main" val="1142226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36905" y="159026"/>
            <a:ext cx="1129476" cy="461665"/>
          </a:xfrm>
          <a:prstGeom prst="rect">
            <a:avLst/>
          </a:prstGeom>
          <a:noFill/>
        </p:spPr>
        <p:txBody>
          <a:bodyPr wrap="none" rtlCol="0">
            <a:spAutoFit/>
          </a:bodyPr>
          <a:lstStyle/>
          <a:p>
            <a:r>
              <a:rPr lang="en-US" sz="2400" dirty="0" smtClean="0">
                <a:solidFill>
                  <a:schemeClr val="bg1"/>
                </a:solidFill>
              </a:rPr>
              <a:t>Agenda</a:t>
            </a:r>
            <a:endParaRPr lang="en-US" sz="2400" dirty="0">
              <a:solidFill>
                <a:schemeClr val="bg1"/>
              </a:solidFill>
            </a:endParaRPr>
          </a:p>
        </p:txBody>
      </p:sp>
      <p:sp>
        <p:nvSpPr>
          <p:cNvPr id="3" name="TextBox 2"/>
          <p:cNvSpPr txBox="1"/>
          <p:nvPr/>
        </p:nvSpPr>
        <p:spPr>
          <a:xfrm>
            <a:off x="596348" y="1600200"/>
            <a:ext cx="8064644" cy="1938992"/>
          </a:xfrm>
          <a:prstGeom prst="rect">
            <a:avLst/>
          </a:prstGeom>
          <a:noFill/>
        </p:spPr>
        <p:txBody>
          <a:bodyPr wrap="none" rtlCol="0">
            <a:spAutoFit/>
          </a:bodyPr>
          <a:lstStyle/>
          <a:p>
            <a:pPr marL="342900" indent="-342900">
              <a:buFont typeface="Arial" panose="020B0604020202020204" pitchFamily="34" charset="0"/>
              <a:buChar char="•"/>
            </a:pPr>
            <a:r>
              <a:rPr lang="en-US" sz="2400" dirty="0" smtClean="0">
                <a:solidFill>
                  <a:schemeClr val="tx2"/>
                </a:solidFill>
              </a:rPr>
              <a:t>Successful simulant run for Integrated Waste Treatment Unit</a:t>
            </a:r>
          </a:p>
          <a:p>
            <a:pPr marL="342900" indent="-342900">
              <a:buFont typeface="Arial" panose="020B0604020202020204" pitchFamily="34" charset="0"/>
              <a:buChar char="•"/>
            </a:pPr>
            <a:r>
              <a:rPr lang="en-US" sz="2400" dirty="0" smtClean="0">
                <a:solidFill>
                  <a:schemeClr val="tx2"/>
                </a:solidFill>
              </a:rPr>
              <a:t>Stored transuranic waste shipments continue to WIPP</a:t>
            </a:r>
          </a:p>
          <a:p>
            <a:pPr marL="342900" indent="-342900">
              <a:buFont typeface="Arial" panose="020B0604020202020204" pitchFamily="34" charset="0"/>
              <a:buChar char="•"/>
            </a:pPr>
            <a:r>
              <a:rPr lang="en-US" sz="2400" dirty="0" smtClean="0">
                <a:solidFill>
                  <a:schemeClr val="tx2"/>
                </a:solidFill>
              </a:rPr>
              <a:t>Targeted buried waste exhumation resumes</a:t>
            </a:r>
          </a:p>
          <a:p>
            <a:pPr marL="342900" indent="-342900">
              <a:buFont typeface="Arial" panose="020B0604020202020204" pitchFamily="34" charset="0"/>
              <a:buChar char="•"/>
            </a:pPr>
            <a:r>
              <a:rPr lang="en-US" sz="2400" dirty="0" smtClean="0">
                <a:solidFill>
                  <a:schemeClr val="tx2"/>
                </a:solidFill>
              </a:rPr>
              <a:t>Investigation conducted into ARP V drum incident </a:t>
            </a:r>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524433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18753" y="1391194"/>
            <a:ext cx="9118012" cy="4525963"/>
          </a:xfrm>
        </p:spPr>
        <p:txBody>
          <a:bodyPr>
            <a:normAutofit/>
          </a:bodyPr>
          <a:lstStyle/>
          <a:p>
            <a:r>
              <a:rPr lang="en-US" sz="2400" dirty="0" smtClean="0"/>
              <a:t>Simulant Run 2 was successful and proved the process will work</a:t>
            </a:r>
          </a:p>
          <a:p>
            <a:pPr lvl="1"/>
            <a:r>
              <a:rPr lang="en-US" sz="2000" dirty="0"/>
              <a:t>D</a:t>
            </a:r>
            <a:r>
              <a:rPr lang="en-US" sz="2000" dirty="0" smtClean="0"/>
              <a:t>emonstrated reliable </a:t>
            </a:r>
            <a:r>
              <a:rPr lang="en-US" sz="2000" dirty="0" err="1" smtClean="0"/>
              <a:t>Denitration</a:t>
            </a:r>
            <a:r>
              <a:rPr lang="en-US" sz="2000" dirty="0" smtClean="0"/>
              <a:t> Mineralization Reformer (DMR) fluidization</a:t>
            </a:r>
          </a:p>
          <a:p>
            <a:pPr lvl="2">
              <a:buFont typeface="Wingdings" panose="05000000000000000000" pitchFamily="2" charset="2"/>
              <a:buChar char="ü"/>
            </a:pPr>
            <a:r>
              <a:rPr lang="en-US" sz="1800" dirty="0" smtClean="0"/>
              <a:t>Observed very consistent bed temperatures.</a:t>
            </a:r>
          </a:p>
          <a:p>
            <a:pPr lvl="2">
              <a:buFont typeface="Wingdings" panose="05000000000000000000" pitchFamily="2" charset="2"/>
              <a:buChar char="ü"/>
            </a:pPr>
            <a:r>
              <a:rPr lang="en-US" sz="1800" dirty="0" smtClean="0"/>
              <a:t>Demonstrated average </a:t>
            </a:r>
            <a:r>
              <a:rPr lang="en-US" sz="1800" dirty="0"/>
              <a:t>bed particle size can be controlled with periodic seed particle </a:t>
            </a:r>
            <a:r>
              <a:rPr lang="en-US" sz="1800" dirty="0" smtClean="0"/>
              <a:t>addition – mean particle size ranged from 190 – 250 µ.</a:t>
            </a:r>
          </a:p>
          <a:p>
            <a:pPr marL="914400" lvl="2" indent="0">
              <a:buNone/>
            </a:pPr>
            <a:endParaRPr lang="en-US" sz="2000" dirty="0" smtClean="0"/>
          </a:p>
          <a:p>
            <a:pPr lvl="1"/>
            <a:r>
              <a:rPr lang="en-US" sz="2000" dirty="0" smtClean="0"/>
              <a:t>Auger-grinder functioned well </a:t>
            </a:r>
          </a:p>
          <a:p>
            <a:pPr marL="457200" lvl="1" indent="284163">
              <a:buNone/>
            </a:pPr>
            <a:r>
              <a:rPr lang="en-US" sz="2000" dirty="0" smtClean="0"/>
              <a:t>– product transfer rates improved.</a:t>
            </a:r>
          </a:p>
          <a:p>
            <a:pPr marL="741363" indent="-284163"/>
            <a:endParaRPr lang="en-US" sz="2000" dirty="0" smtClean="0"/>
          </a:p>
          <a:p>
            <a:pPr marL="741363" indent="-284163"/>
            <a:r>
              <a:rPr lang="en-US" sz="2000" dirty="0" smtClean="0"/>
              <a:t>Feed online efficiency &gt;95%. </a:t>
            </a:r>
          </a:p>
          <a:p>
            <a:pPr marL="800100" lvl="1"/>
            <a:endParaRPr lang="en-US" sz="2000" dirty="0" smtClean="0"/>
          </a:p>
          <a:p>
            <a:pPr marL="457200" lvl="1" indent="0">
              <a:buNone/>
            </a:pPr>
            <a:endParaRPr lang="en-US" dirty="0"/>
          </a:p>
        </p:txBody>
      </p:sp>
      <p:sp>
        <p:nvSpPr>
          <p:cNvPr id="2" name="Title 1"/>
          <p:cNvSpPr>
            <a:spLocks noGrp="1"/>
          </p:cNvSpPr>
          <p:nvPr>
            <p:ph type="title"/>
          </p:nvPr>
        </p:nvSpPr>
        <p:spPr>
          <a:xfrm>
            <a:off x="2023110" y="239012"/>
            <a:ext cx="7006590" cy="505538"/>
          </a:xfrm>
        </p:spPr>
        <p:txBody>
          <a:bodyPr/>
          <a:lstStyle/>
          <a:p>
            <a:r>
              <a:rPr lang="en-US" sz="3200" dirty="0"/>
              <a:t>Integrated Waste Treatment </a:t>
            </a:r>
            <a:r>
              <a:rPr lang="en-US" sz="3200" dirty="0" smtClean="0"/>
              <a:t>Unit Status </a:t>
            </a:r>
            <a:endParaRPr lang="en-US" sz="3200" dirty="0"/>
          </a:p>
        </p:txBody>
      </p:sp>
      <p:pic>
        <p:nvPicPr>
          <p:cNvPr id="6" name="Picture 2" descr="C:\Users\THOMLE\AppData\Local\Microsoft\Windows\Temporary Internet Files\Content.Outlook\HHFD7BE5\DR2-016 sieve 70 on dime 50X.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1096" b="8900"/>
          <a:stretch/>
        </p:blipFill>
        <p:spPr bwMode="auto">
          <a:xfrm>
            <a:off x="5463168" y="3464358"/>
            <a:ext cx="3223632" cy="2642616"/>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TextBox 2"/>
          <p:cNvSpPr txBox="1"/>
          <p:nvPr/>
        </p:nvSpPr>
        <p:spPr>
          <a:xfrm>
            <a:off x="5463168" y="6177521"/>
            <a:ext cx="3223632" cy="461665"/>
          </a:xfrm>
          <a:prstGeom prst="rect">
            <a:avLst/>
          </a:prstGeom>
          <a:noFill/>
        </p:spPr>
        <p:txBody>
          <a:bodyPr wrap="square" rtlCol="0">
            <a:spAutoFit/>
          </a:bodyPr>
          <a:lstStyle/>
          <a:p>
            <a:r>
              <a:rPr lang="en-US" sz="1200" dirty="0" smtClean="0"/>
              <a:t>Particle size of the simulated waste product was successfully managed during the simulant run. </a:t>
            </a:r>
            <a:endParaRPr lang="en-US" sz="1200" dirty="0"/>
          </a:p>
        </p:txBody>
      </p:sp>
    </p:spTree>
    <p:extLst>
      <p:ext uri="{BB962C8B-B14F-4D97-AF65-F5344CB8AC3E}">
        <p14:creationId xmlns:p14="http://schemas.microsoft.com/office/powerpoint/2010/main" val="17820175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784" y="205972"/>
            <a:ext cx="6991216" cy="505538"/>
          </a:xfrm>
        </p:spPr>
        <p:txBody>
          <a:bodyPr/>
          <a:lstStyle/>
          <a:p>
            <a:r>
              <a:rPr lang="en-US" sz="3200" dirty="0" smtClean="0"/>
              <a:t>Integrated Waste Treatment Unit Status </a:t>
            </a:r>
            <a:endParaRPr lang="en-US" sz="3200" dirty="0"/>
          </a:p>
        </p:txBody>
      </p:sp>
      <p:sp>
        <p:nvSpPr>
          <p:cNvPr id="6" name="Content Placeholder 2"/>
          <p:cNvSpPr>
            <a:spLocks noGrp="1"/>
          </p:cNvSpPr>
          <p:nvPr>
            <p:ph idx="1"/>
          </p:nvPr>
        </p:nvSpPr>
        <p:spPr>
          <a:xfrm>
            <a:off x="439514" y="1229552"/>
            <a:ext cx="8229600" cy="4525963"/>
          </a:xfrm>
        </p:spPr>
        <p:txBody>
          <a:bodyPr>
            <a:normAutofit/>
          </a:bodyPr>
          <a:lstStyle/>
          <a:p>
            <a:pPr>
              <a:spcBef>
                <a:spcPts val="384"/>
              </a:spcBef>
            </a:pPr>
            <a:r>
              <a:rPr lang="en-US" sz="2400" dirty="0" smtClean="0">
                <a:solidFill>
                  <a:schemeClr val="tx2"/>
                </a:solidFill>
              </a:rPr>
              <a:t>Currently in a maintenance outage</a:t>
            </a:r>
          </a:p>
          <a:p>
            <a:pPr>
              <a:spcBef>
                <a:spcPts val="384"/>
              </a:spcBef>
            </a:pPr>
            <a:r>
              <a:rPr lang="en-US" sz="2400" dirty="0" smtClean="0">
                <a:solidFill>
                  <a:schemeClr val="tx2"/>
                </a:solidFill>
              </a:rPr>
              <a:t> Experienced buildup of material on the Process Gas Filter (PGF) elements.</a:t>
            </a:r>
            <a:endParaRPr lang="en-US" sz="2400" dirty="0">
              <a:solidFill>
                <a:schemeClr val="tx2"/>
              </a:solidFill>
            </a:endParaRPr>
          </a:p>
        </p:txBody>
      </p:sp>
      <p:pic>
        <p:nvPicPr>
          <p:cNvPr id="9" name="Picture 2" descr="\\fsicp2\Projects\SBW_TREATMENT\Testing and Startup\TI-102 - Part 4\PGF Inspection Pictures\8-31-18\Bundle 14, Full Height.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670" t="136" r="19108"/>
          <a:stretch/>
        </p:blipFill>
        <p:spPr bwMode="auto">
          <a:xfrm>
            <a:off x="6213468" y="2308405"/>
            <a:ext cx="1984248" cy="354178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7767" y="2924506"/>
            <a:ext cx="4169399" cy="3020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213468" y="5944858"/>
            <a:ext cx="2063761" cy="461665"/>
          </a:xfrm>
          <a:prstGeom prst="rect">
            <a:avLst/>
          </a:prstGeom>
          <a:noFill/>
        </p:spPr>
        <p:txBody>
          <a:bodyPr wrap="square" rtlCol="0">
            <a:spAutoFit/>
          </a:bodyPr>
          <a:lstStyle/>
          <a:p>
            <a:r>
              <a:rPr lang="en-US" sz="1200" dirty="0" smtClean="0"/>
              <a:t>Photo illustrates buildup in the Process Gas Filters.  </a:t>
            </a:r>
            <a:endParaRPr lang="en-US" sz="1200" dirty="0"/>
          </a:p>
        </p:txBody>
      </p:sp>
    </p:spTree>
    <p:extLst>
      <p:ext uri="{BB962C8B-B14F-4D97-AF65-F5344CB8AC3E}">
        <p14:creationId xmlns:p14="http://schemas.microsoft.com/office/powerpoint/2010/main" val="29706692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a:xfrm>
            <a:off x="8564808" y="6396505"/>
            <a:ext cx="366516" cy="334648"/>
          </a:xfrm>
        </p:spPr>
        <p:txBody>
          <a:bodyPr/>
          <a:lstStyle/>
          <a:p>
            <a:fld id="{6BC5524F-9ACA-4FBB-B995-B32E6B9BC57E}" type="slidenum">
              <a:rPr lang="en-US" altLang="en-US" sz="900"/>
              <a:pPr/>
              <a:t>5</a:t>
            </a:fld>
            <a:endParaRPr lang="en-US" altLang="en-US" sz="900" dirty="0"/>
          </a:p>
        </p:txBody>
      </p:sp>
      <p:sp>
        <p:nvSpPr>
          <p:cNvPr id="11" name="Title 1"/>
          <p:cNvSpPr>
            <a:spLocks noGrp="1"/>
          </p:cNvSpPr>
          <p:nvPr>
            <p:ph type="title"/>
          </p:nvPr>
        </p:nvSpPr>
        <p:spPr>
          <a:xfrm>
            <a:off x="1752600" y="0"/>
            <a:ext cx="7543800" cy="800100"/>
          </a:xfrm>
        </p:spPr>
        <p:txBody>
          <a:bodyPr/>
          <a:lstStyle/>
          <a:p>
            <a:pPr>
              <a:tabLst>
                <a:tab pos="5772150" algn="l"/>
              </a:tabLst>
            </a:pPr>
            <a:r>
              <a:rPr lang="en-US" sz="3200" dirty="0" smtClean="0"/>
              <a:t>IWTU Upcoming Activities</a:t>
            </a:r>
            <a:endParaRPr lang="en-US" sz="3200" dirty="0"/>
          </a:p>
        </p:txBody>
      </p:sp>
      <p:sp>
        <p:nvSpPr>
          <p:cNvPr id="12" name="Content Placeholder 2"/>
          <p:cNvSpPr>
            <a:spLocks noGrp="1"/>
          </p:cNvSpPr>
          <p:nvPr>
            <p:ph idx="1"/>
          </p:nvPr>
        </p:nvSpPr>
        <p:spPr>
          <a:xfrm>
            <a:off x="378665" y="1467530"/>
            <a:ext cx="8363000" cy="4928975"/>
          </a:xfrm>
        </p:spPr>
        <p:txBody>
          <a:bodyPr>
            <a:noAutofit/>
          </a:bodyPr>
          <a:lstStyle/>
          <a:p>
            <a:pPr>
              <a:spcBef>
                <a:spcPts val="600"/>
              </a:spcBef>
              <a:buClr>
                <a:srgbClr val="1F497D"/>
              </a:buClr>
            </a:pPr>
            <a:r>
              <a:rPr lang="en-US" sz="2400" dirty="0" smtClean="0">
                <a:solidFill>
                  <a:schemeClr val="tx2"/>
                </a:solidFill>
              </a:rPr>
              <a:t>Resolve Process Gas Filter (PGF) performance</a:t>
            </a:r>
          </a:p>
          <a:p>
            <a:pPr lvl="1">
              <a:spcBef>
                <a:spcPts val="600"/>
              </a:spcBef>
              <a:buClr>
                <a:srgbClr val="1F497D"/>
              </a:buClr>
            </a:pPr>
            <a:r>
              <a:rPr lang="en-US" dirty="0" smtClean="0">
                <a:solidFill>
                  <a:schemeClr val="tx2"/>
                </a:solidFill>
              </a:rPr>
              <a:t>Conduct offsite analysis and testing.</a:t>
            </a:r>
          </a:p>
          <a:p>
            <a:pPr lvl="1">
              <a:spcBef>
                <a:spcPts val="600"/>
              </a:spcBef>
              <a:buClr>
                <a:srgbClr val="1F497D"/>
              </a:buClr>
            </a:pPr>
            <a:r>
              <a:rPr lang="en-US" dirty="0">
                <a:solidFill>
                  <a:schemeClr val="tx2"/>
                </a:solidFill>
              </a:rPr>
              <a:t>Clean and replace </a:t>
            </a:r>
            <a:r>
              <a:rPr lang="en-US" dirty="0" smtClean="0">
                <a:solidFill>
                  <a:schemeClr val="tx2"/>
                </a:solidFill>
              </a:rPr>
              <a:t>filters.</a:t>
            </a:r>
          </a:p>
          <a:p>
            <a:pPr lvl="1">
              <a:spcBef>
                <a:spcPts val="600"/>
              </a:spcBef>
              <a:buClr>
                <a:srgbClr val="1F497D"/>
              </a:buClr>
            </a:pPr>
            <a:r>
              <a:rPr lang="en-US" dirty="0" smtClean="0">
                <a:solidFill>
                  <a:schemeClr val="tx2"/>
                </a:solidFill>
              </a:rPr>
              <a:t>Implement operational changes as needed.</a:t>
            </a:r>
            <a:endParaRPr lang="en-US" dirty="0">
              <a:solidFill>
                <a:schemeClr val="tx2"/>
              </a:solidFill>
            </a:endParaRPr>
          </a:p>
          <a:p>
            <a:pPr>
              <a:spcBef>
                <a:spcPts val="600"/>
              </a:spcBef>
              <a:buClr>
                <a:srgbClr val="1F497D"/>
              </a:buClr>
            </a:pPr>
            <a:r>
              <a:rPr lang="en-US" sz="2400" dirty="0">
                <a:solidFill>
                  <a:schemeClr val="tx2"/>
                </a:solidFill>
              </a:rPr>
              <a:t>Conduct Simulant Run </a:t>
            </a:r>
            <a:r>
              <a:rPr lang="en-US" sz="2400" dirty="0" smtClean="0">
                <a:solidFill>
                  <a:schemeClr val="tx2"/>
                </a:solidFill>
              </a:rPr>
              <a:t>3</a:t>
            </a:r>
          </a:p>
          <a:p>
            <a:pPr lvl="1">
              <a:spcBef>
                <a:spcPts val="600"/>
              </a:spcBef>
              <a:buClr>
                <a:srgbClr val="1F497D"/>
              </a:buClr>
            </a:pPr>
            <a:r>
              <a:rPr lang="en-US" dirty="0">
                <a:solidFill>
                  <a:schemeClr val="tx2"/>
                </a:solidFill>
              </a:rPr>
              <a:t>Anticipate 50 day period of simulated feed on.</a:t>
            </a:r>
          </a:p>
          <a:p>
            <a:pPr lvl="1">
              <a:spcBef>
                <a:spcPts val="600"/>
              </a:spcBef>
              <a:buClr>
                <a:srgbClr val="1F497D"/>
              </a:buClr>
            </a:pPr>
            <a:r>
              <a:rPr lang="en-US" dirty="0" smtClean="0">
                <a:solidFill>
                  <a:schemeClr val="tx2"/>
                </a:solidFill>
              </a:rPr>
              <a:t>Verify satisfactory plant operations during long term operations at baseline conditions at/or near boundary conditions.</a:t>
            </a:r>
          </a:p>
          <a:p>
            <a:pPr>
              <a:spcBef>
                <a:spcPts val="600"/>
              </a:spcBef>
              <a:buClr>
                <a:srgbClr val="1F497D"/>
              </a:buClr>
            </a:pPr>
            <a:r>
              <a:rPr lang="en-US" sz="2400" dirty="0" smtClean="0">
                <a:solidFill>
                  <a:schemeClr val="tx2"/>
                </a:solidFill>
              </a:rPr>
              <a:t>Finalize Plan for Phases 3 and 4</a:t>
            </a:r>
          </a:p>
          <a:p>
            <a:pPr lvl="1">
              <a:spcBef>
                <a:spcPts val="600"/>
              </a:spcBef>
              <a:buClr>
                <a:srgbClr val="1F497D"/>
              </a:buClr>
            </a:pPr>
            <a:r>
              <a:rPr lang="en-US" dirty="0" smtClean="0">
                <a:solidFill>
                  <a:schemeClr val="tx2"/>
                </a:solidFill>
              </a:rPr>
              <a:t>Outage J – Additional plant modifications and equipment maintenance.</a:t>
            </a:r>
          </a:p>
          <a:p>
            <a:pPr lvl="1">
              <a:spcBef>
                <a:spcPts val="600"/>
              </a:spcBef>
              <a:buClr>
                <a:srgbClr val="1F497D"/>
              </a:buClr>
            </a:pPr>
            <a:r>
              <a:rPr lang="en-US" dirty="0" smtClean="0">
                <a:solidFill>
                  <a:schemeClr val="tx2"/>
                </a:solidFill>
              </a:rPr>
              <a:t>Confirmatory Run – </a:t>
            </a:r>
            <a:r>
              <a:rPr lang="en-US" sz="1600" dirty="0" smtClean="0">
                <a:solidFill>
                  <a:schemeClr val="tx2"/>
                </a:solidFill>
              </a:rPr>
              <a:t>“Shakedown” of Outage J Mods and establish carbonate bed using simulant.</a:t>
            </a:r>
          </a:p>
          <a:p>
            <a:pPr lvl="1">
              <a:spcBef>
                <a:spcPts val="600"/>
              </a:spcBef>
              <a:buClr>
                <a:srgbClr val="1F497D"/>
              </a:buClr>
            </a:pPr>
            <a:r>
              <a:rPr lang="en-US" dirty="0" smtClean="0">
                <a:solidFill>
                  <a:schemeClr val="tx2"/>
                </a:solidFill>
              </a:rPr>
              <a:t>System Performance Test – </a:t>
            </a:r>
            <a:r>
              <a:rPr lang="en-US" sz="1600" dirty="0" smtClean="0">
                <a:solidFill>
                  <a:schemeClr val="tx2"/>
                </a:solidFill>
              </a:rPr>
              <a:t>EPA/DEQ oversight, establish permit conditions using tank waste. </a:t>
            </a:r>
          </a:p>
        </p:txBody>
      </p:sp>
    </p:spTree>
    <p:extLst>
      <p:ext uri="{BB962C8B-B14F-4D97-AF65-F5344CB8AC3E}">
        <p14:creationId xmlns:p14="http://schemas.microsoft.com/office/powerpoint/2010/main" val="18940056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45457" y="235458"/>
            <a:ext cx="3725572" cy="661720"/>
          </a:xfrm>
          <a:prstGeom prst="rect">
            <a:avLst/>
          </a:prstGeom>
          <a:noFill/>
        </p:spPr>
        <p:txBody>
          <a:bodyPr wrap="square" rtlCol="0">
            <a:spAutoFit/>
          </a:bodyPr>
          <a:lstStyle/>
          <a:p>
            <a:r>
              <a:rPr lang="en-US" sz="2800" b="1" dirty="0">
                <a:solidFill>
                  <a:prstClr val="white"/>
                </a:solidFill>
                <a:latin typeface="Calibri"/>
              </a:rPr>
              <a:t>CH-TRU Shipping Status </a:t>
            </a:r>
          </a:p>
          <a:p>
            <a:r>
              <a:rPr lang="en-US" sz="900" b="1" dirty="0" smtClean="0">
                <a:solidFill>
                  <a:prstClr val="white"/>
                </a:solidFill>
                <a:latin typeface="Calibri"/>
              </a:rPr>
              <a:t> </a:t>
            </a:r>
            <a:endParaRPr lang="en-US" sz="900" b="1" dirty="0">
              <a:solidFill>
                <a:prstClr val="white"/>
              </a:solidFill>
              <a:latin typeface="Calibri"/>
            </a:endParaRPr>
          </a:p>
        </p:txBody>
      </p:sp>
      <p:sp>
        <p:nvSpPr>
          <p:cNvPr id="5" name="TextBox 4"/>
          <p:cNvSpPr txBox="1"/>
          <p:nvPr/>
        </p:nvSpPr>
        <p:spPr>
          <a:xfrm>
            <a:off x="161365" y="4937760"/>
            <a:ext cx="8713694" cy="1477328"/>
          </a:xfrm>
          <a:prstGeom prst="rect">
            <a:avLst/>
          </a:prstGeom>
          <a:noFill/>
        </p:spPr>
        <p:txBody>
          <a:bodyPr wrap="square" rtlCol="0">
            <a:spAutoFit/>
          </a:bodyPr>
          <a:lstStyle/>
          <a:p>
            <a:pPr marL="845820" lvl="1" indent="-342900">
              <a:buFont typeface="Arial" panose="020B0604020202020204" pitchFamily="34" charset="0"/>
              <a:buChar char="•"/>
            </a:pPr>
            <a:r>
              <a:rPr lang="en-US" sz="2400" dirty="0">
                <a:solidFill>
                  <a:srgbClr val="1F497D"/>
                </a:solidFill>
              </a:rPr>
              <a:t>Idaho is </a:t>
            </a:r>
            <a:r>
              <a:rPr lang="en-US" sz="2400" dirty="0" smtClean="0">
                <a:solidFill>
                  <a:srgbClr val="1F497D"/>
                </a:solidFill>
              </a:rPr>
              <a:t>making 6-8 </a:t>
            </a:r>
            <a:r>
              <a:rPr lang="en-US" sz="2400" dirty="0">
                <a:solidFill>
                  <a:srgbClr val="1F497D"/>
                </a:solidFill>
              </a:rPr>
              <a:t>shipments of CH-TRU per week to WIPP.</a:t>
            </a:r>
          </a:p>
          <a:p>
            <a:pPr marL="845820" lvl="1" indent="-342900">
              <a:buFont typeface="Arial" panose="020B0604020202020204" pitchFamily="34" charset="0"/>
              <a:buChar char="•"/>
            </a:pPr>
            <a:r>
              <a:rPr lang="en-US" sz="2400" dirty="0" smtClean="0">
                <a:solidFill>
                  <a:srgbClr val="1F497D"/>
                </a:solidFill>
              </a:rPr>
              <a:t>Idaho continues </a:t>
            </a:r>
            <a:r>
              <a:rPr lang="en-US" sz="2400" dirty="0">
                <a:solidFill>
                  <a:srgbClr val="1F497D"/>
                </a:solidFill>
              </a:rPr>
              <a:t>to ship 4 shipments per </a:t>
            </a:r>
            <a:r>
              <a:rPr lang="en-US" sz="2400" dirty="0" smtClean="0">
                <a:solidFill>
                  <a:srgbClr val="1F497D"/>
                </a:solidFill>
              </a:rPr>
              <a:t>week of M/LLW to other disposal sites.</a:t>
            </a:r>
            <a:endParaRPr lang="en-US" sz="2400" dirty="0">
              <a:solidFill>
                <a:srgbClr val="1F497D"/>
              </a:solidFill>
            </a:endParaRPr>
          </a:p>
          <a:p>
            <a:endParaRPr 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054" y="1209932"/>
            <a:ext cx="7732316" cy="363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73277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9119" y="92468"/>
            <a:ext cx="6961865" cy="505538"/>
          </a:xfrm>
        </p:spPr>
        <p:txBody>
          <a:bodyPr/>
          <a:lstStyle/>
          <a:p>
            <a:r>
              <a:rPr lang="en-US" dirty="0" smtClean="0"/>
              <a:t>Settlement Agreement TRU Production Status</a:t>
            </a:r>
            <a:endParaRPr lang="en-US" dirty="0">
              <a:solidFill>
                <a:srgbClr val="FF0000"/>
              </a:solidFill>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Arial" pitchFamily="34" charset="0"/>
              <a:ea typeface="+mn-ea"/>
              <a:cs typeface="Arial" pitchFamily="34" charset="0"/>
            </a:endParaRPr>
          </a:p>
        </p:txBody>
      </p:sp>
      <p:sp>
        <p:nvSpPr>
          <p:cNvPr id="4" name="Rectangle 3"/>
          <p:cNvSpPr>
            <a:spLocks noChangeArrowheads="1"/>
          </p:cNvSpPr>
          <p:nvPr/>
        </p:nvSpPr>
        <p:spPr bwMode="auto">
          <a:xfrm>
            <a:off x="0" y="4846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Arial" pitchFamily="34" charset="0"/>
              <a:ea typeface="+mn-ea"/>
              <a:cs typeface="Arial" pitchFamily="34" charset="0"/>
            </a:endParaRPr>
          </a:p>
        </p:txBody>
      </p:sp>
      <p:pic>
        <p:nvPicPr>
          <p:cNvPr id="7" name="Picture 6"/>
          <p:cNvPicPr>
            <a:picLocks noChangeAspect="1"/>
          </p:cNvPicPr>
          <p:nvPr/>
        </p:nvPicPr>
        <p:blipFill>
          <a:blip r:embed="rId3"/>
          <a:stretch>
            <a:fillRect/>
          </a:stretch>
        </p:blipFill>
        <p:spPr>
          <a:xfrm>
            <a:off x="110959" y="1124785"/>
            <a:ext cx="8922081" cy="5486400"/>
          </a:xfrm>
          <a:prstGeom prst="rect">
            <a:avLst/>
          </a:prstGeom>
        </p:spPr>
      </p:pic>
    </p:spTree>
    <p:extLst>
      <p:ext uri="{BB962C8B-B14F-4D97-AF65-F5344CB8AC3E}">
        <p14:creationId xmlns:p14="http://schemas.microsoft.com/office/powerpoint/2010/main" val="29694248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714205" y="839096"/>
            <a:ext cx="4951933" cy="920718"/>
          </a:xfrm>
          <a:prstGeom prst="rect">
            <a:avLst/>
          </a:prstGeom>
          <a:noFill/>
          <a:ln w="9525">
            <a:noFill/>
            <a:miter lim="800000"/>
            <a:headEnd/>
            <a:tailEnd/>
          </a:ln>
        </p:spPr>
        <p:txBody>
          <a:bodyPr/>
          <a:lstStyle/>
          <a:p>
            <a:pPr marL="209550" indent="-209550">
              <a:lnSpc>
                <a:spcPct val="80000"/>
              </a:lnSpc>
              <a:spcBef>
                <a:spcPct val="20000"/>
              </a:spcBef>
              <a:defRPr/>
            </a:pPr>
            <a:r>
              <a:rPr lang="en-US" sz="2000" b="1" kern="0" dirty="0">
                <a:solidFill>
                  <a:schemeClr val="tx2"/>
                </a:solidFill>
                <a:latin typeface="Calibri"/>
                <a:cs typeface="Times New Roman" panose="02020603050405020304" pitchFamily="18" charset="0"/>
              </a:rPr>
              <a:t>Key Activities:</a:t>
            </a:r>
          </a:p>
          <a:p>
            <a:pPr marL="83344" indent="-83344">
              <a:buFont typeface="Arial" pitchFamily="34" charset="0"/>
              <a:buChar char="•"/>
              <a:defRPr/>
            </a:pPr>
            <a:r>
              <a:rPr lang="en-US" sz="1600" dirty="0">
                <a:solidFill>
                  <a:schemeClr val="tx2"/>
                </a:solidFill>
                <a:latin typeface="Calibri"/>
                <a:cs typeface="Times New Roman" panose="02020603050405020304" pitchFamily="18" charset="0"/>
              </a:rPr>
              <a:t>Large Item repackaging continues in ARP VII.</a:t>
            </a:r>
          </a:p>
          <a:p>
            <a:pPr marL="209550" indent="-209550">
              <a:lnSpc>
                <a:spcPct val="80000"/>
              </a:lnSpc>
              <a:spcBef>
                <a:spcPct val="20000"/>
              </a:spcBef>
              <a:defRPr/>
            </a:pPr>
            <a:r>
              <a:rPr lang="en-US" sz="2000" b="1" kern="0" dirty="0">
                <a:solidFill>
                  <a:schemeClr val="tx2"/>
                </a:solidFill>
                <a:latin typeface="Calibri"/>
                <a:cs typeface="Times New Roman" panose="02020603050405020304" pitchFamily="18" charset="0"/>
              </a:rPr>
              <a:t>Upcoming  Activities:</a:t>
            </a:r>
          </a:p>
          <a:p>
            <a:pPr marL="83344" indent="-83344">
              <a:buFont typeface="Arial" pitchFamily="34" charset="0"/>
              <a:buChar char="•"/>
              <a:defRPr/>
            </a:pPr>
            <a:r>
              <a:rPr lang="en-US" sz="1600" dirty="0">
                <a:solidFill>
                  <a:schemeClr val="tx2"/>
                </a:solidFill>
                <a:latin typeface="Calibri"/>
                <a:cs typeface="Times New Roman" panose="02020603050405020304" pitchFamily="18" charset="0"/>
              </a:rPr>
              <a:t>Complete waste repackaging and </a:t>
            </a:r>
            <a:r>
              <a:rPr lang="en-US" sz="1600" dirty="0" smtClean="0">
                <a:solidFill>
                  <a:schemeClr val="tx2"/>
                </a:solidFill>
                <a:latin typeface="Calibri"/>
                <a:cs typeface="Times New Roman" panose="02020603050405020304" pitchFamily="18" charset="0"/>
              </a:rPr>
              <a:t>explore use of facility to complete sludge waste treatment.</a:t>
            </a:r>
            <a:endParaRPr lang="en-US" sz="1600" dirty="0">
              <a:solidFill>
                <a:schemeClr val="tx2"/>
              </a:solidFill>
              <a:latin typeface="Calibri"/>
              <a:cs typeface="Times New Roman" panose="02020603050405020304" pitchFamily="18" charset="0"/>
            </a:endParaRPr>
          </a:p>
          <a:p>
            <a:pPr marL="83344" indent="-83344">
              <a:buFont typeface="Arial" pitchFamily="34" charset="0"/>
              <a:buChar char="•"/>
              <a:defRPr/>
            </a:pPr>
            <a:endParaRPr lang="en-US" sz="1500" dirty="0">
              <a:solidFill>
                <a:srgbClr val="1F497D"/>
              </a:solidFill>
              <a:latin typeface="Calibri"/>
              <a:cs typeface="Times New Roman" panose="02020603050405020304" pitchFamily="18" charset="0"/>
            </a:endParaRPr>
          </a:p>
          <a:p>
            <a:pPr>
              <a:defRPr/>
            </a:pPr>
            <a:endParaRPr lang="en-US" sz="1500" dirty="0">
              <a:solidFill>
                <a:srgbClr val="1F497D"/>
              </a:solidFill>
              <a:latin typeface="Calibri"/>
              <a:cs typeface="Times New Roman" panose="02020603050405020304" pitchFamily="18" charset="0"/>
            </a:endParaRPr>
          </a:p>
          <a:p>
            <a:pPr>
              <a:defRPr/>
            </a:pPr>
            <a:r>
              <a:rPr lang="en-US" sz="1350" dirty="0">
                <a:solidFill>
                  <a:srgbClr val="002499"/>
                </a:solidFill>
                <a:latin typeface="Calibri"/>
              </a:rPr>
              <a:t> </a:t>
            </a:r>
          </a:p>
          <a:p>
            <a:pPr>
              <a:defRPr/>
            </a:pPr>
            <a:endParaRPr lang="en-US" sz="975" dirty="0">
              <a:solidFill>
                <a:srgbClr val="002499"/>
              </a:solidFill>
              <a:latin typeface="Calibri"/>
            </a:endParaRPr>
          </a:p>
          <a:p>
            <a:pPr>
              <a:defRPr/>
            </a:pPr>
            <a:endParaRPr lang="en-US" sz="600" dirty="0">
              <a:solidFill>
                <a:srgbClr val="002499"/>
              </a:solidFill>
              <a:latin typeface="Calibri"/>
            </a:endParaRPr>
          </a:p>
        </p:txBody>
      </p:sp>
      <p:sp>
        <p:nvSpPr>
          <p:cNvPr id="2050" name="Rectangle 2"/>
          <p:cNvSpPr>
            <a:spLocks noGrp="1" noChangeArrowheads="1"/>
          </p:cNvSpPr>
          <p:nvPr>
            <p:ph type="title"/>
          </p:nvPr>
        </p:nvSpPr>
        <p:spPr>
          <a:xfrm>
            <a:off x="2280356" y="278147"/>
            <a:ext cx="6637866" cy="389659"/>
          </a:xfrm>
        </p:spPr>
        <p:txBody>
          <a:bodyPr/>
          <a:lstStyle/>
          <a:p>
            <a:r>
              <a:rPr lang="en-US" altLang="en-US" dirty="0" smtClean="0"/>
              <a:t>CH-TRU Waste </a:t>
            </a:r>
            <a:r>
              <a:rPr lang="en-US" altLang="en-US" dirty="0"/>
              <a:t>Repackaging in </a:t>
            </a:r>
            <a:r>
              <a:rPr lang="en-US" altLang="en-US" dirty="0" smtClean="0"/>
              <a:t>ARP </a:t>
            </a:r>
            <a:r>
              <a:rPr lang="en-US" altLang="en-US" dirty="0"/>
              <a:t>VII </a:t>
            </a:r>
            <a:endParaRPr lang="en-US" altLang="en-US" dirty="0">
              <a:solidFill>
                <a:schemeClr val="accent6"/>
              </a:solidFill>
            </a:endParaRPr>
          </a:p>
        </p:txBody>
      </p:sp>
      <p:pic>
        <p:nvPicPr>
          <p:cNvPr id="4" name="Picture 2" descr="C:\Users\almahiem\AppData\Local\Microsoft\Windows\Temporary Internet Files\Content.Outlook\O3BKQQVH\FRB-7.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20808" r="10042"/>
          <a:stretch/>
        </p:blipFill>
        <p:spPr bwMode="auto">
          <a:xfrm>
            <a:off x="0" y="2307848"/>
            <a:ext cx="4899268" cy="367179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almahiem\AppData\Local\Microsoft\Windows\Temporary Internet Files\Content.Outlook\042WMDUO\IMG_069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21854" y="1027152"/>
            <a:ext cx="3722146" cy="247465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almahiem\AppData\Local\Microsoft\Windows\Temporary Internet Files\Content.Outlook\042WMDUO\Image.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421855" y="3861154"/>
            <a:ext cx="3722146" cy="2462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18334" y="6072760"/>
            <a:ext cx="4346090" cy="261610"/>
          </a:xfrm>
          <a:prstGeom prst="rect">
            <a:avLst/>
          </a:prstGeom>
          <a:noFill/>
        </p:spPr>
        <p:txBody>
          <a:bodyPr wrap="square" rtlCol="0">
            <a:spAutoFit/>
          </a:bodyPr>
          <a:lstStyle/>
          <a:p>
            <a:pPr algn="ctr"/>
            <a:r>
              <a:rPr lang="en-US" sz="1100" dirty="0" smtClean="0">
                <a:solidFill>
                  <a:prstClr val="black"/>
                </a:solidFill>
                <a:latin typeface="Calibri"/>
              </a:rPr>
              <a:t>Excavator </a:t>
            </a:r>
            <a:r>
              <a:rPr lang="en-US" sz="1100" dirty="0">
                <a:solidFill>
                  <a:prstClr val="black"/>
                </a:solidFill>
                <a:latin typeface="Calibri"/>
              </a:rPr>
              <a:t>removing large item from </a:t>
            </a:r>
            <a:r>
              <a:rPr lang="en-US" sz="1100" dirty="0" smtClean="0">
                <a:solidFill>
                  <a:prstClr val="black"/>
                </a:solidFill>
                <a:latin typeface="Calibri"/>
              </a:rPr>
              <a:t>fiberglass reinforced waste </a:t>
            </a:r>
            <a:r>
              <a:rPr lang="en-US" sz="1100" dirty="0">
                <a:solidFill>
                  <a:prstClr val="black"/>
                </a:solidFill>
                <a:latin typeface="Calibri"/>
              </a:rPr>
              <a:t>box.</a:t>
            </a:r>
          </a:p>
        </p:txBody>
      </p:sp>
      <p:sp>
        <p:nvSpPr>
          <p:cNvPr id="3" name="TextBox 2"/>
          <p:cNvSpPr txBox="1"/>
          <p:nvPr/>
        </p:nvSpPr>
        <p:spPr>
          <a:xfrm>
            <a:off x="5131398" y="6371934"/>
            <a:ext cx="4012602" cy="261610"/>
          </a:xfrm>
          <a:prstGeom prst="rect">
            <a:avLst/>
          </a:prstGeom>
          <a:noFill/>
        </p:spPr>
        <p:txBody>
          <a:bodyPr wrap="square" rtlCol="0">
            <a:spAutoFit/>
          </a:bodyPr>
          <a:lstStyle/>
          <a:p>
            <a:pPr algn="ctr"/>
            <a:r>
              <a:rPr lang="en-US" sz="1000" dirty="0" smtClean="0">
                <a:solidFill>
                  <a:prstClr val="black"/>
                </a:solidFill>
                <a:latin typeface="Calibri"/>
              </a:rPr>
              <a:t> </a:t>
            </a:r>
            <a:r>
              <a:rPr lang="en-US" sz="1100" dirty="0" smtClean="0">
                <a:solidFill>
                  <a:prstClr val="black"/>
                </a:solidFill>
                <a:latin typeface="Calibri"/>
              </a:rPr>
              <a:t>Crews </a:t>
            </a:r>
            <a:r>
              <a:rPr lang="en-US" sz="1100" dirty="0">
                <a:solidFill>
                  <a:prstClr val="black"/>
                </a:solidFill>
                <a:latin typeface="Calibri"/>
              </a:rPr>
              <a:t>decontaminate </a:t>
            </a:r>
            <a:r>
              <a:rPr lang="en-US" sz="1100" dirty="0" smtClean="0">
                <a:solidFill>
                  <a:prstClr val="black"/>
                </a:solidFill>
                <a:latin typeface="Calibri"/>
              </a:rPr>
              <a:t>the machinery </a:t>
            </a:r>
            <a:r>
              <a:rPr lang="en-US" sz="1100" dirty="0">
                <a:solidFill>
                  <a:prstClr val="black"/>
                </a:solidFill>
                <a:latin typeface="Calibri"/>
              </a:rPr>
              <a:t>items for disposal as M/LLW.</a:t>
            </a:r>
          </a:p>
        </p:txBody>
      </p:sp>
      <p:sp>
        <p:nvSpPr>
          <p:cNvPr id="9" name="TextBox 8"/>
          <p:cNvSpPr txBox="1"/>
          <p:nvPr/>
        </p:nvSpPr>
        <p:spPr>
          <a:xfrm>
            <a:off x="5303520" y="3566753"/>
            <a:ext cx="3924970" cy="261610"/>
          </a:xfrm>
          <a:prstGeom prst="rect">
            <a:avLst/>
          </a:prstGeom>
          <a:noFill/>
        </p:spPr>
        <p:txBody>
          <a:bodyPr wrap="square" rtlCol="0">
            <a:spAutoFit/>
          </a:bodyPr>
          <a:lstStyle/>
          <a:p>
            <a:pPr algn="ctr"/>
            <a:r>
              <a:rPr lang="en-US" sz="1000" dirty="0" smtClean="0">
                <a:solidFill>
                  <a:prstClr val="black"/>
                </a:solidFill>
                <a:latin typeface="Calibri"/>
              </a:rPr>
              <a:t> </a:t>
            </a:r>
            <a:r>
              <a:rPr lang="en-US" sz="1100" dirty="0" smtClean="0">
                <a:solidFill>
                  <a:prstClr val="black"/>
                </a:solidFill>
                <a:latin typeface="Calibri"/>
              </a:rPr>
              <a:t>Crews </a:t>
            </a:r>
            <a:r>
              <a:rPr lang="en-US" sz="1100" dirty="0">
                <a:solidFill>
                  <a:prstClr val="black"/>
                </a:solidFill>
                <a:latin typeface="Calibri"/>
              </a:rPr>
              <a:t>decontaminate </a:t>
            </a:r>
            <a:r>
              <a:rPr lang="en-US" sz="1100" dirty="0" smtClean="0">
                <a:solidFill>
                  <a:prstClr val="black"/>
                </a:solidFill>
                <a:latin typeface="Calibri"/>
              </a:rPr>
              <a:t>the back-up roller for </a:t>
            </a:r>
            <a:r>
              <a:rPr lang="en-US" sz="1100" dirty="0">
                <a:solidFill>
                  <a:prstClr val="black"/>
                </a:solidFill>
                <a:latin typeface="Calibri"/>
              </a:rPr>
              <a:t>disposal as M/LLW.</a:t>
            </a:r>
          </a:p>
        </p:txBody>
      </p:sp>
    </p:spTree>
    <p:extLst>
      <p:ext uri="{BB962C8B-B14F-4D97-AF65-F5344CB8AC3E}">
        <p14:creationId xmlns:p14="http://schemas.microsoft.com/office/powerpoint/2010/main" val="4933008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a:xfrm>
            <a:off x="2223911" y="215313"/>
            <a:ext cx="6716889" cy="628650"/>
          </a:xfrm>
        </p:spPr>
        <p:txBody>
          <a:bodyPr/>
          <a:lstStyle/>
          <a:p>
            <a:r>
              <a:rPr lang="en-US" dirty="0" smtClean="0">
                <a:cs typeface="Times New Roman" panose="02020603050405020304" pitchFamily="18" charset="0"/>
              </a:rPr>
              <a:t>Waste Treatment in ARP IX (Completed) </a:t>
            </a:r>
            <a:endParaRPr lang="en-US" i="1" dirty="0">
              <a:solidFill>
                <a:srgbClr val="FF0000"/>
              </a:solidFill>
            </a:endParaRPr>
          </a:p>
        </p:txBody>
      </p:sp>
      <p:sp>
        <p:nvSpPr>
          <p:cNvPr id="10244" name="Rectangle 3"/>
          <p:cNvSpPr>
            <a:spLocks noGrp="1" noChangeArrowheads="1"/>
          </p:cNvSpPr>
          <p:nvPr>
            <p:ph type="body" sz="half" idx="1"/>
          </p:nvPr>
        </p:nvSpPr>
        <p:spPr>
          <a:xfrm>
            <a:off x="742278" y="5154240"/>
            <a:ext cx="7465807" cy="1311106"/>
          </a:xfrm>
        </p:spPr>
        <p:txBody>
          <a:bodyPr>
            <a:noAutofit/>
          </a:bodyPr>
          <a:lstStyle/>
          <a:p>
            <a:pPr marL="0" indent="0">
              <a:buNone/>
            </a:pPr>
            <a:r>
              <a:rPr lang="en-US" sz="1600" b="1" dirty="0">
                <a:solidFill>
                  <a:schemeClr val="tx2"/>
                </a:solidFill>
                <a:latin typeface="+mj-lt"/>
                <a:cs typeface="Times New Roman" panose="02020603050405020304" pitchFamily="18" charset="0"/>
              </a:rPr>
              <a:t>Key Activities:</a:t>
            </a:r>
          </a:p>
          <a:p>
            <a:r>
              <a:rPr lang="en-US" sz="1600" dirty="0">
                <a:solidFill>
                  <a:schemeClr val="tx2"/>
                </a:solidFill>
                <a:latin typeface="+mj-lt"/>
                <a:cs typeface="Times New Roman" panose="02020603050405020304" pitchFamily="18" charset="0"/>
              </a:rPr>
              <a:t>Roaster oxide waste </a:t>
            </a:r>
            <a:r>
              <a:rPr lang="en-US" sz="1600" dirty="0" smtClean="0">
                <a:solidFill>
                  <a:schemeClr val="tx2"/>
                </a:solidFill>
                <a:latin typeface="+mj-lt"/>
                <a:cs typeface="Times New Roman" panose="02020603050405020304" pitchFamily="18" charset="0"/>
              </a:rPr>
              <a:t>was treated </a:t>
            </a:r>
            <a:r>
              <a:rPr lang="en-US" sz="1600" dirty="0">
                <a:solidFill>
                  <a:schemeClr val="tx2"/>
                </a:solidFill>
                <a:latin typeface="+mj-lt"/>
                <a:cs typeface="Times New Roman" panose="02020603050405020304" pitchFamily="18" charset="0"/>
              </a:rPr>
              <a:t>and repackaged for disposal</a:t>
            </a:r>
            <a:r>
              <a:rPr lang="en-US" sz="1600" dirty="0" smtClean="0">
                <a:solidFill>
                  <a:schemeClr val="tx2"/>
                </a:solidFill>
                <a:latin typeface="+mj-lt"/>
                <a:cs typeface="Times New Roman" panose="02020603050405020304" pitchFamily="18" charset="0"/>
              </a:rPr>
              <a:t>.  </a:t>
            </a:r>
            <a:endParaRPr lang="en-US" sz="1600" dirty="0">
              <a:solidFill>
                <a:schemeClr val="tx2"/>
              </a:solidFill>
              <a:latin typeface="+mj-lt"/>
              <a:cs typeface="Times New Roman" panose="02020603050405020304" pitchFamily="18" charset="0"/>
            </a:endParaRPr>
          </a:p>
          <a:p>
            <a:pPr marL="0" indent="0">
              <a:buNone/>
            </a:pPr>
            <a:r>
              <a:rPr lang="en-US" sz="1600" b="1" dirty="0">
                <a:solidFill>
                  <a:schemeClr val="tx2"/>
                </a:solidFill>
                <a:latin typeface="+mj-lt"/>
                <a:cs typeface="Times New Roman" panose="02020603050405020304" pitchFamily="18" charset="0"/>
              </a:rPr>
              <a:t>Upcoming Activities:</a:t>
            </a:r>
            <a:endParaRPr lang="en-US" sz="1600" dirty="0">
              <a:solidFill>
                <a:schemeClr val="tx2"/>
              </a:solidFill>
              <a:latin typeface="+mj-lt"/>
              <a:cs typeface="Times New Roman" panose="02020603050405020304" pitchFamily="18" charset="0"/>
            </a:endParaRPr>
          </a:p>
          <a:p>
            <a:pPr lvl="0"/>
            <a:r>
              <a:rPr lang="en-US" sz="1600" dirty="0" smtClean="0">
                <a:solidFill>
                  <a:schemeClr val="tx2"/>
                </a:solidFill>
                <a:latin typeface="+mj-lt"/>
                <a:cs typeface="Times New Roman" panose="02020603050405020304" pitchFamily="18" charset="0"/>
              </a:rPr>
              <a:t>Turn </a:t>
            </a:r>
            <a:r>
              <a:rPr lang="en-US" sz="1600" dirty="0">
                <a:solidFill>
                  <a:schemeClr val="tx2"/>
                </a:solidFill>
                <a:latin typeface="+mj-lt"/>
                <a:cs typeface="Times New Roman" panose="02020603050405020304" pitchFamily="18" charset="0"/>
              </a:rPr>
              <a:t>over facility to </a:t>
            </a:r>
            <a:r>
              <a:rPr lang="en-US" sz="1600" dirty="0" smtClean="0">
                <a:solidFill>
                  <a:schemeClr val="tx2"/>
                </a:solidFill>
                <a:latin typeface="+mj-lt"/>
                <a:cs typeface="Times New Roman" panose="02020603050405020304" pitchFamily="18" charset="0"/>
              </a:rPr>
              <a:t>make preparations for return to </a:t>
            </a:r>
            <a:r>
              <a:rPr lang="en-US" sz="1600" dirty="0">
                <a:solidFill>
                  <a:schemeClr val="tx2"/>
                </a:solidFill>
                <a:latin typeface="+mj-lt"/>
                <a:cs typeface="Times New Roman" panose="02020603050405020304" pitchFamily="18" charset="0"/>
              </a:rPr>
              <a:t>targeted waste </a:t>
            </a:r>
            <a:r>
              <a:rPr lang="en-US" sz="1600" dirty="0" smtClean="0">
                <a:solidFill>
                  <a:schemeClr val="tx2"/>
                </a:solidFill>
                <a:latin typeface="+mj-lt"/>
                <a:cs typeface="Times New Roman" panose="02020603050405020304" pitchFamily="18" charset="0"/>
              </a:rPr>
              <a:t>exhumation.</a:t>
            </a:r>
            <a:endParaRPr lang="en-US" sz="1600" dirty="0">
              <a:solidFill>
                <a:schemeClr val="tx2"/>
              </a:solidFill>
              <a:latin typeface="+mj-lt"/>
              <a:cs typeface="Times New Roman" panose="02020603050405020304" pitchFamily="18" charset="0"/>
            </a:endParaRPr>
          </a:p>
        </p:txBody>
      </p:sp>
      <p:sp>
        <p:nvSpPr>
          <p:cNvPr id="6" name="TextBox 5"/>
          <p:cNvSpPr txBox="1"/>
          <p:nvPr/>
        </p:nvSpPr>
        <p:spPr>
          <a:xfrm>
            <a:off x="101600" y="4825482"/>
            <a:ext cx="3890638" cy="276999"/>
          </a:xfrm>
          <a:prstGeom prst="rect">
            <a:avLst/>
          </a:prstGeom>
          <a:noFill/>
        </p:spPr>
        <p:txBody>
          <a:bodyPr wrap="square" rtlCol="0">
            <a:spAutoFit/>
          </a:bodyPr>
          <a:lstStyle/>
          <a:p>
            <a:r>
              <a:rPr lang="en-US" sz="1200" dirty="0">
                <a:solidFill>
                  <a:prstClr val="black"/>
                </a:solidFill>
                <a:latin typeface="Calibri"/>
              </a:rPr>
              <a:t>Excavator bucket raking </a:t>
            </a:r>
            <a:r>
              <a:rPr lang="en-US" sz="1200" dirty="0" smtClean="0">
                <a:solidFill>
                  <a:prstClr val="black"/>
                </a:solidFill>
                <a:latin typeface="Calibri"/>
              </a:rPr>
              <a:t>roaster oxides </a:t>
            </a:r>
            <a:r>
              <a:rPr lang="en-US" sz="1200" dirty="0">
                <a:solidFill>
                  <a:prstClr val="black"/>
                </a:solidFill>
                <a:latin typeface="Calibri"/>
              </a:rPr>
              <a:t>to ensure </a:t>
            </a:r>
            <a:r>
              <a:rPr lang="en-US" sz="1200" dirty="0" smtClean="0">
                <a:solidFill>
                  <a:prstClr val="black"/>
                </a:solidFill>
                <a:latin typeface="Calibri"/>
              </a:rPr>
              <a:t>treatment.</a:t>
            </a:r>
            <a:endParaRPr lang="en-US" sz="1200" dirty="0">
              <a:solidFill>
                <a:prstClr val="black"/>
              </a:solidFill>
              <a:latin typeface="Calibri"/>
            </a:endParaRPr>
          </a:p>
        </p:txBody>
      </p:sp>
      <p:sp>
        <p:nvSpPr>
          <p:cNvPr id="12" name="TextBox 11"/>
          <p:cNvSpPr txBox="1"/>
          <p:nvPr/>
        </p:nvSpPr>
        <p:spPr>
          <a:xfrm>
            <a:off x="4944533" y="4802517"/>
            <a:ext cx="3438033" cy="276999"/>
          </a:xfrm>
          <a:prstGeom prst="rect">
            <a:avLst/>
          </a:prstGeom>
          <a:noFill/>
        </p:spPr>
        <p:txBody>
          <a:bodyPr wrap="square" rtlCol="0">
            <a:spAutoFit/>
          </a:bodyPr>
          <a:lstStyle/>
          <a:p>
            <a:r>
              <a:rPr lang="en-US" sz="1200" dirty="0">
                <a:solidFill>
                  <a:prstClr val="black"/>
                </a:solidFill>
                <a:latin typeface="Calibri"/>
              </a:rPr>
              <a:t>Drum of </a:t>
            </a:r>
            <a:r>
              <a:rPr lang="en-US" sz="1200" dirty="0" smtClean="0">
                <a:solidFill>
                  <a:prstClr val="black"/>
                </a:solidFill>
                <a:latin typeface="Calibri"/>
              </a:rPr>
              <a:t>roaster oxide </a:t>
            </a:r>
            <a:r>
              <a:rPr lang="en-US" sz="1200" dirty="0">
                <a:solidFill>
                  <a:prstClr val="black"/>
                </a:solidFill>
                <a:latin typeface="Calibri"/>
              </a:rPr>
              <a:t>waste </a:t>
            </a:r>
            <a:r>
              <a:rPr lang="en-US" sz="1200" dirty="0" smtClean="0">
                <a:solidFill>
                  <a:prstClr val="black"/>
                </a:solidFill>
                <a:latin typeface="Calibri"/>
              </a:rPr>
              <a:t>on </a:t>
            </a:r>
            <a:r>
              <a:rPr lang="en-US" sz="1200" dirty="0">
                <a:solidFill>
                  <a:prstClr val="black"/>
                </a:solidFill>
                <a:latin typeface="Calibri"/>
              </a:rPr>
              <a:t>the treatment </a:t>
            </a:r>
            <a:r>
              <a:rPr lang="en-US" sz="1200" dirty="0" smtClean="0">
                <a:solidFill>
                  <a:prstClr val="black"/>
                </a:solidFill>
                <a:latin typeface="Calibri"/>
              </a:rPr>
              <a:t>table.</a:t>
            </a:r>
            <a:endParaRPr lang="en-US" sz="1200" dirty="0">
              <a:solidFill>
                <a:prstClr val="black"/>
              </a:solidFill>
              <a:latin typeface="Calibri"/>
            </a:endParaRPr>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l="20555" t="15365" r="16632" b="15048"/>
          <a:stretch/>
        </p:blipFill>
        <p:spPr>
          <a:xfrm>
            <a:off x="4630784" y="1010871"/>
            <a:ext cx="4491701" cy="3732074"/>
          </a:xfrm>
          <a:prstGeom prst="rect">
            <a:avLst/>
          </a:prstGeom>
        </p:spPr>
      </p:pic>
      <p:pic>
        <p:nvPicPr>
          <p:cNvPr id="3" name="Picture 2"/>
          <p:cNvPicPr>
            <a:picLocks noChangeAspect="1"/>
          </p:cNvPicPr>
          <p:nvPr/>
        </p:nvPicPr>
        <p:blipFill rotWithShape="1">
          <a:blip r:embed="rId4" cstate="email">
            <a:extLst>
              <a:ext uri="{28A0092B-C50C-407E-A947-70E740481C1C}">
                <a14:useLocalDpi xmlns:a14="http://schemas.microsoft.com/office/drawing/2010/main"/>
              </a:ext>
            </a:extLst>
          </a:blip>
          <a:srcRect l="8762" r="30793"/>
          <a:stretch/>
        </p:blipFill>
        <p:spPr>
          <a:xfrm rot="5400000">
            <a:off x="449354" y="561515"/>
            <a:ext cx="3732073" cy="4630786"/>
          </a:xfrm>
          <a:prstGeom prst="rect">
            <a:avLst/>
          </a:prstGeom>
        </p:spPr>
      </p:pic>
    </p:spTree>
    <p:extLst>
      <p:ext uri="{BB962C8B-B14F-4D97-AF65-F5344CB8AC3E}">
        <p14:creationId xmlns:p14="http://schemas.microsoft.com/office/powerpoint/2010/main" val="3030837085"/>
      </p:ext>
    </p:extLst>
  </p:cSld>
  <p:clrMapOvr>
    <a:masterClrMapping/>
  </p:clrMapOvr>
  <p:timing>
    <p:tnLst>
      <p:par>
        <p:cTn id="1" dur="indefinite" restart="never" nodeType="tmRoot"/>
      </p:par>
    </p:tnLst>
  </p:timing>
</p:sld>
</file>

<file path=ppt/theme/theme1.xml><?xml version="1.0" encoding="utf-8"?>
<a:theme xmlns:a="http://schemas.openxmlformats.org/drawingml/2006/main" name="EM_PowerPoint_Template-0910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EM_PowerPoint_Template-091013</Template>
  <TotalTime>813</TotalTime>
  <Words>1357</Words>
  <Application>Microsoft Office PowerPoint</Application>
  <PresentationFormat>On-screen Show (4:3)</PresentationFormat>
  <Paragraphs>142</Paragraphs>
  <Slides>14</Slides>
  <Notes>14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Arial</vt:lpstr>
      <vt:lpstr>Calibri</vt:lpstr>
      <vt:lpstr>Helvetica Neue</vt:lpstr>
      <vt:lpstr>Times New Roman</vt:lpstr>
      <vt:lpstr>Wingdings</vt:lpstr>
      <vt:lpstr>ヒラギノ角ゴ ProN W3</vt:lpstr>
      <vt:lpstr>EM_PowerPoint_Template-091013</vt:lpstr>
      <vt:lpstr>Custom Design</vt:lpstr>
      <vt:lpstr>Idaho Cleanup Project Update Leadership in Nuclear Energy Commission </vt:lpstr>
      <vt:lpstr>PowerPoint Presentation</vt:lpstr>
      <vt:lpstr>Integrated Waste Treatment Unit Status </vt:lpstr>
      <vt:lpstr>Integrated Waste Treatment Unit Status </vt:lpstr>
      <vt:lpstr>IWTU Upcoming Activities</vt:lpstr>
      <vt:lpstr>PowerPoint Presentation</vt:lpstr>
      <vt:lpstr>Settlement Agreement TRU Production Status</vt:lpstr>
      <vt:lpstr>CH-TRU Waste Repackaging in ARP VII </vt:lpstr>
      <vt:lpstr>Waste Treatment in ARP IX (Completed) </vt:lpstr>
      <vt:lpstr>PowerPoint Presentation</vt:lpstr>
      <vt:lpstr>PowerPoint Presentation</vt:lpstr>
      <vt:lpstr>ARP V Drum Incident </vt:lpstr>
      <vt:lpstr>ARP V Drum Incident (continued)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Idaho Cleanup Project Update</dc:title>
  <dc:creator>Bugger, Bradley P</dc:creator>
  <cp:lastModifiedBy>Elli F. Brown</cp:lastModifiedBy>
  <cp:revision>159</cp:revision>
  <cp:lastPrinted>2018-10-05T13:50:58Z</cp:lastPrinted>
  <dcterms:created xsi:type="dcterms:W3CDTF">2017-03-24T20:11:17Z</dcterms:created>
  <dcterms:modified xsi:type="dcterms:W3CDTF">2018-10-05T13:51:36Z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_AdHocReviewCycleID">
    <vt:i4>962604921</vt:i4>
  </property>
  <property fmtid="{D5CDD505-2E9C-101B-9397-08002B2CF9AE}" pid="4" name="_EmailSubject">
    <vt:lpwstr>updated LINE Commission slides</vt:lpwstr>
  </property>
  <property fmtid="{D5CDD505-2E9C-101B-9397-08002B2CF9AE}" pid="5" name="_AuthorEmail">
    <vt:lpwstr>malmoja@id.doe.gov</vt:lpwstr>
  </property>
  <property fmtid="{D5CDD505-2E9C-101B-9397-08002B2CF9AE}" pid="6" name="_AuthorEmailDisplayName">
    <vt:lpwstr>Malmo, James A</vt:lpwstr>
  </property>
</Properties>
</file>