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0"/>
  </p:notesMasterIdLst>
  <p:handoutMasterIdLst>
    <p:handoutMasterId r:id="rId11"/>
  </p:handoutMasterIdLst>
  <p:sldIdLst>
    <p:sldId id="272" r:id="rId3"/>
    <p:sldId id="264" r:id="rId4"/>
    <p:sldId id="261" r:id="rId5"/>
    <p:sldId id="268" r:id="rId6"/>
    <p:sldId id="274" r:id="rId7"/>
    <p:sldId id="273" r:id="rId8"/>
    <p:sldId id="267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7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C595BD-9CB6-4BCC-AC12-0A3D9F4CAC37}" type="doc">
      <dgm:prSet loTypeId="urn:microsoft.com/office/officeart/2008/layout/CircularPictureCallou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4E372D2-8099-4302-87B2-9C089641604C}">
      <dgm:prSet custT="1"/>
      <dgm:spPr/>
      <dgm:t>
        <a:bodyPr/>
        <a:lstStyle/>
        <a:p>
          <a:r>
            <a:rPr lang="en-US" sz="3600" b="1" dirty="0" smtClean="0">
              <a:solidFill>
                <a:schemeClr val="tx1"/>
              </a:solidFill>
            </a:rPr>
            <a:t>Comprehensive Nuclear Occupation List</a:t>
          </a:r>
          <a:endParaRPr lang="en-US" sz="3600" b="1" dirty="0">
            <a:solidFill>
              <a:schemeClr val="tx1"/>
            </a:solidFill>
          </a:endParaRPr>
        </a:p>
      </dgm:t>
    </dgm:pt>
    <dgm:pt modelId="{2FFE92EF-96BE-4A7D-90E0-A02E5F15C697}" type="parTrans" cxnId="{10C9C059-69A4-4620-A153-0280D256FAB1}">
      <dgm:prSet/>
      <dgm:spPr/>
      <dgm:t>
        <a:bodyPr/>
        <a:lstStyle/>
        <a:p>
          <a:endParaRPr lang="en-US"/>
        </a:p>
      </dgm:t>
    </dgm:pt>
    <dgm:pt modelId="{5E98147F-71CE-46D0-8060-EC4C61B6E909}" type="sibTrans" cxnId="{10C9C059-69A4-4620-A153-0280D256FAB1}">
      <dgm:prSet/>
      <dgm:spPr/>
      <dgm:t>
        <a:bodyPr/>
        <a:lstStyle/>
        <a:p>
          <a:endParaRPr lang="en-US"/>
        </a:p>
      </dgm:t>
    </dgm:pt>
    <dgm:pt modelId="{1293D4B9-4CAA-4242-BBBA-16CF03C4EE9B}">
      <dgm:prSet phldrT="[Text]" custT="1"/>
      <dgm:spPr/>
      <dgm:t>
        <a:bodyPr/>
        <a:lstStyle/>
        <a:p>
          <a:pPr algn="ctr"/>
          <a:r>
            <a:rPr lang="en-US" sz="2000" b="1" dirty="0" smtClean="0"/>
            <a:t>Education Requirements</a:t>
          </a:r>
          <a:endParaRPr lang="en-US" sz="2000" b="1" dirty="0"/>
        </a:p>
      </dgm:t>
    </dgm:pt>
    <dgm:pt modelId="{5E807CE6-5A0A-4376-9604-43D53AFB7B44}" type="parTrans" cxnId="{90FFA0CF-E767-4FAE-9A30-700B938FD701}">
      <dgm:prSet/>
      <dgm:spPr/>
      <dgm:t>
        <a:bodyPr/>
        <a:lstStyle/>
        <a:p>
          <a:endParaRPr lang="en-US"/>
        </a:p>
      </dgm:t>
    </dgm:pt>
    <dgm:pt modelId="{8442CA26-3C77-4F74-B39B-96D7D429D6D3}" type="sibTrans" cxnId="{90FFA0CF-E767-4FAE-9A30-700B938FD701}">
      <dgm:prSet/>
      <dgm:spPr/>
      <dgm:t>
        <a:bodyPr/>
        <a:lstStyle/>
        <a:p>
          <a:endParaRPr lang="en-US"/>
        </a:p>
      </dgm:t>
    </dgm:pt>
    <dgm:pt modelId="{DCD33646-13FF-476E-96F1-593BBB9D5014}">
      <dgm:prSet phldrT="[Text]" custT="1"/>
      <dgm:spPr/>
      <dgm:t>
        <a:bodyPr/>
        <a:lstStyle/>
        <a:p>
          <a:pPr algn="ctr"/>
          <a:r>
            <a:rPr lang="en-US" sz="2000" b="1" dirty="0" smtClean="0"/>
            <a:t>Job Descriptions</a:t>
          </a:r>
          <a:endParaRPr lang="en-US" sz="2000" b="1" dirty="0"/>
        </a:p>
      </dgm:t>
    </dgm:pt>
    <dgm:pt modelId="{A3C7E8D6-A011-4064-8917-01DEA973CF22}" type="parTrans" cxnId="{8754F92B-FAFF-476F-98F2-BBE0A3608165}">
      <dgm:prSet/>
      <dgm:spPr/>
      <dgm:t>
        <a:bodyPr/>
        <a:lstStyle/>
        <a:p>
          <a:endParaRPr lang="en-US"/>
        </a:p>
      </dgm:t>
    </dgm:pt>
    <dgm:pt modelId="{B8E6CD82-4B07-461D-B5C4-2EFB84D97303}" type="sibTrans" cxnId="{8754F92B-FAFF-476F-98F2-BBE0A3608165}">
      <dgm:prSet/>
      <dgm:spPr/>
      <dgm:t>
        <a:bodyPr/>
        <a:lstStyle/>
        <a:p>
          <a:endParaRPr lang="en-US"/>
        </a:p>
      </dgm:t>
    </dgm:pt>
    <dgm:pt modelId="{7FBCF9FC-69EB-4D4F-8A50-AF6970144411}">
      <dgm:prSet phldrT="[Text]" custT="1"/>
      <dgm:spPr/>
      <dgm:t>
        <a:bodyPr/>
        <a:lstStyle/>
        <a:p>
          <a:pPr algn="ctr"/>
          <a:r>
            <a:rPr lang="en-US" sz="2000" b="1" dirty="0" smtClean="0"/>
            <a:t>Skills Assessment</a:t>
          </a:r>
          <a:endParaRPr lang="en-US" sz="2000" b="1" dirty="0"/>
        </a:p>
      </dgm:t>
    </dgm:pt>
    <dgm:pt modelId="{C3C2FAE8-23EB-4954-9B55-92D598ADE4C6}" type="parTrans" cxnId="{B4A60F31-CB8A-43A6-961D-A873C9070618}">
      <dgm:prSet/>
      <dgm:spPr/>
      <dgm:t>
        <a:bodyPr/>
        <a:lstStyle/>
        <a:p>
          <a:endParaRPr lang="en-US"/>
        </a:p>
      </dgm:t>
    </dgm:pt>
    <dgm:pt modelId="{BE7FD470-D349-4F00-AEF4-3672DB777823}" type="sibTrans" cxnId="{B4A60F31-CB8A-43A6-961D-A873C9070618}">
      <dgm:prSet/>
      <dgm:spPr/>
      <dgm:t>
        <a:bodyPr/>
        <a:lstStyle/>
        <a:p>
          <a:endParaRPr lang="en-US"/>
        </a:p>
      </dgm:t>
    </dgm:pt>
    <dgm:pt modelId="{1CCA4C55-C613-43F3-822F-889DC648615C}" type="pres">
      <dgm:prSet presAssocID="{95C595BD-9CB6-4BCC-AC12-0A3D9F4CAC3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164F509-28B6-4C8A-BDB3-2D1F5713E74E}" type="pres">
      <dgm:prSet presAssocID="{95C595BD-9CB6-4BCC-AC12-0A3D9F4CAC37}" presName="Name1" presStyleCnt="0"/>
      <dgm:spPr/>
    </dgm:pt>
    <dgm:pt modelId="{0897B361-0628-45E1-A3FC-7894AB182459}" type="pres">
      <dgm:prSet presAssocID="{5E98147F-71CE-46D0-8060-EC4C61B6E909}" presName="picture_1" presStyleCnt="0"/>
      <dgm:spPr/>
    </dgm:pt>
    <dgm:pt modelId="{33CB14C0-1EF5-4D8D-99A2-C999F21FF8CE}" type="pres">
      <dgm:prSet presAssocID="{5E98147F-71CE-46D0-8060-EC4C61B6E909}" presName="pictureRepeatNode" presStyleLbl="alignImgPlace1" presStyleIdx="0" presStyleCnt="4"/>
      <dgm:spPr/>
      <dgm:t>
        <a:bodyPr/>
        <a:lstStyle/>
        <a:p>
          <a:endParaRPr lang="en-US"/>
        </a:p>
      </dgm:t>
    </dgm:pt>
    <dgm:pt modelId="{6A64EC16-574E-4E4C-873C-7381B0E2E230}" type="pres">
      <dgm:prSet presAssocID="{94E372D2-8099-4302-87B2-9C089641604C}" presName="text_1" presStyleLbl="node1" presStyleIdx="0" presStyleCnt="0" custScaleX="131991" custScaleY="150186" custLinFactNeighborX="-800" custLinFactNeighborY="-72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88D7E-76E5-494A-B436-53CBD6737A65}" type="pres">
      <dgm:prSet presAssocID="{8442CA26-3C77-4F74-B39B-96D7D429D6D3}" presName="picture_2" presStyleCnt="0"/>
      <dgm:spPr/>
    </dgm:pt>
    <dgm:pt modelId="{D68E5DEA-9B7D-450B-A329-F8A520C72F5A}" type="pres">
      <dgm:prSet presAssocID="{8442CA26-3C77-4F74-B39B-96D7D429D6D3}" presName="pictureRepeatNode" presStyleLbl="alignImgPlace1" presStyleIdx="1" presStyleCnt="4"/>
      <dgm:spPr/>
      <dgm:t>
        <a:bodyPr/>
        <a:lstStyle/>
        <a:p>
          <a:endParaRPr lang="en-US"/>
        </a:p>
      </dgm:t>
    </dgm:pt>
    <dgm:pt modelId="{2DC5759A-76A1-4DF4-97E3-CE0B0852798D}" type="pres">
      <dgm:prSet presAssocID="{1293D4B9-4CAA-4242-BBBA-16CF03C4EE9B}" presName="line_2" presStyleLbl="parChTrans1D1" presStyleIdx="0" presStyleCnt="3"/>
      <dgm:spPr/>
    </dgm:pt>
    <dgm:pt modelId="{6946EA7B-D922-4807-9EDE-67A67E5A7122}" type="pres">
      <dgm:prSet presAssocID="{1293D4B9-4CAA-4242-BBBA-16CF03C4EE9B}" presName="textparent_2" presStyleLbl="node1" presStyleIdx="0" presStyleCnt="0"/>
      <dgm:spPr/>
    </dgm:pt>
    <dgm:pt modelId="{A5C10F5F-D889-4784-A6AE-7308AD27AF65}" type="pres">
      <dgm:prSet presAssocID="{1293D4B9-4CAA-4242-BBBA-16CF03C4EE9B}" presName="text_2" presStyleLbl="revTx" presStyleIdx="0" presStyleCnt="3" custScaleX="112814" custScaleY="89263" custLinFactNeighborX="-85943" custLinFactNeighborY="-9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9ADC92-0EF4-47B0-B1DA-3E16E956F991}" type="pres">
      <dgm:prSet presAssocID="{B8E6CD82-4B07-461D-B5C4-2EFB84D97303}" presName="picture_3" presStyleCnt="0"/>
      <dgm:spPr/>
    </dgm:pt>
    <dgm:pt modelId="{23A6D837-8B97-45D1-B47D-C0B23388E747}" type="pres">
      <dgm:prSet presAssocID="{B8E6CD82-4B07-461D-B5C4-2EFB84D97303}" presName="pictureRepeatNode" presStyleLbl="alignImgPlace1" presStyleIdx="2" presStyleCnt="4"/>
      <dgm:spPr/>
      <dgm:t>
        <a:bodyPr/>
        <a:lstStyle/>
        <a:p>
          <a:endParaRPr lang="en-US"/>
        </a:p>
      </dgm:t>
    </dgm:pt>
    <dgm:pt modelId="{5364A932-CD71-4D45-ADDA-506D46A53377}" type="pres">
      <dgm:prSet presAssocID="{DCD33646-13FF-476E-96F1-593BBB9D5014}" presName="line_3" presStyleLbl="parChTrans1D1" presStyleIdx="1" presStyleCnt="3"/>
      <dgm:spPr/>
    </dgm:pt>
    <dgm:pt modelId="{0FC00468-FA69-48CA-869C-5C7DD7DEAEB0}" type="pres">
      <dgm:prSet presAssocID="{DCD33646-13FF-476E-96F1-593BBB9D5014}" presName="textparent_3" presStyleLbl="node1" presStyleIdx="0" presStyleCnt="0"/>
      <dgm:spPr/>
    </dgm:pt>
    <dgm:pt modelId="{33CF0B00-DD80-4E54-838A-09825D39DA76}" type="pres">
      <dgm:prSet presAssocID="{DCD33646-13FF-476E-96F1-593BBB9D5014}" presName="text_3" presStyleLbl="revTx" presStyleIdx="1" presStyleCnt="3" custScaleX="119881" custLinFactNeighborX="-96620" custLinFactNeighborY="1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C56B8E-B728-4E09-AB40-F40521ED20CE}" type="pres">
      <dgm:prSet presAssocID="{BE7FD470-D349-4F00-AEF4-3672DB777823}" presName="picture_4" presStyleCnt="0"/>
      <dgm:spPr/>
    </dgm:pt>
    <dgm:pt modelId="{860213CD-9209-4660-AE9E-82EF54CA97AB}" type="pres">
      <dgm:prSet presAssocID="{BE7FD470-D349-4F00-AEF4-3672DB777823}" presName="pictureRepeatNode" presStyleLbl="alignImgPlace1" presStyleIdx="3" presStyleCnt="4"/>
      <dgm:spPr/>
      <dgm:t>
        <a:bodyPr/>
        <a:lstStyle/>
        <a:p>
          <a:endParaRPr lang="en-US"/>
        </a:p>
      </dgm:t>
    </dgm:pt>
    <dgm:pt modelId="{BA0B2B1A-E50D-4F03-80A0-71B51BA5F1DD}" type="pres">
      <dgm:prSet presAssocID="{7FBCF9FC-69EB-4D4F-8A50-AF6970144411}" presName="line_4" presStyleLbl="parChTrans1D1" presStyleIdx="2" presStyleCnt="3"/>
      <dgm:spPr/>
    </dgm:pt>
    <dgm:pt modelId="{6BBBEA3E-130C-4B77-BA68-EE7603A1148B}" type="pres">
      <dgm:prSet presAssocID="{7FBCF9FC-69EB-4D4F-8A50-AF6970144411}" presName="textparent_4" presStyleLbl="node1" presStyleIdx="0" presStyleCnt="0"/>
      <dgm:spPr/>
    </dgm:pt>
    <dgm:pt modelId="{F19B83CF-A376-4D86-9C2B-8219649535FE}" type="pres">
      <dgm:prSet presAssocID="{7FBCF9FC-69EB-4D4F-8A50-AF6970144411}" presName="text_4" presStyleLbl="revTx" presStyleIdx="2" presStyleCnt="3" custLinFactNeighborX="-88183" custLinFactNeighborY="1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457AF5-238E-4192-A92C-F78F6B14FD48}" type="presOf" srcId="{BE7FD470-D349-4F00-AEF4-3672DB777823}" destId="{860213CD-9209-4660-AE9E-82EF54CA97AB}" srcOrd="0" destOrd="0" presId="urn:microsoft.com/office/officeart/2008/layout/CircularPictureCallout"/>
    <dgm:cxn modelId="{8754F92B-FAFF-476F-98F2-BBE0A3608165}" srcId="{95C595BD-9CB6-4BCC-AC12-0A3D9F4CAC37}" destId="{DCD33646-13FF-476E-96F1-593BBB9D5014}" srcOrd="2" destOrd="0" parTransId="{A3C7E8D6-A011-4064-8917-01DEA973CF22}" sibTransId="{B8E6CD82-4B07-461D-B5C4-2EFB84D97303}"/>
    <dgm:cxn modelId="{AA585291-EF25-4097-9B92-8F0075F8A0B9}" type="presOf" srcId="{95C595BD-9CB6-4BCC-AC12-0A3D9F4CAC37}" destId="{1CCA4C55-C613-43F3-822F-889DC648615C}" srcOrd="0" destOrd="0" presId="urn:microsoft.com/office/officeart/2008/layout/CircularPictureCallout"/>
    <dgm:cxn modelId="{40C40A36-A97C-4BE1-B668-1535316B6813}" type="presOf" srcId="{5E98147F-71CE-46D0-8060-EC4C61B6E909}" destId="{33CB14C0-1EF5-4D8D-99A2-C999F21FF8CE}" srcOrd="0" destOrd="0" presId="urn:microsoft.com/office/officeart/2008/layout/CircularPictureCallout"/>
    <dgm:cxn modelId="{DBE4276B-47BC-4E67-84E9-9493819AAF1D}" type="presOf" srcId="{8442CA26-3C77-4F74-B39B-96D7D429D6D3}" destId="{D68E5DEA-9B7D-450B-A329-F8A520C72F5A}" srcOrd="0" destOrd="0" presId="urn:microsoft.com/office/officeart/2008/layout/CircularPictureCallout"/>
    <dgm:cxn modelId="{A15B2B76-B646-4F0B-B81B-936D43C7460E}" type="presOf" srcId="{1293D4B9-4CAA-4242-BBBA-16CF03C4EE9B}" destId="{A5C10F5F-D889-4784-A6AE-7308AD27AF65}" srcOrd="0" destOrd="0" presId="urn:microsoft.com/office/officeart/2008/layout/CircularPictureCallout"/>
    <dgm:cxn modelId="{90FFA0CF-E767-4FAE-9A30-700B938FD701}" srcId="{95C595BD-9CB6-4BCC-AC12-0A3D9F4CAC37}" destId="{1293D4B9-4CAA-4242-BBBA-16CF03C4EE9B}" srcOrd="1" destOrd="0" parTransId="{5E807CE6-5A0A-4376-9604-43D53AFB7B44}" sibTransId="{8442CA26-3C77-4F74-B39B-96D7D429D6D3}"/>
    <dgm:cxn modelId="{B4A60F31-CB8A-43A6-961D-A873C9070618}" srcId="{95C595BD-9CB6-4BCC-AC12-0A3D9F4CAC37}" destId="{7FBCF9FC-69EB-4D4F-8A50-AF6970144411}" srcOrd="3" destOrd="0" parTransId="{C3C2FAE8-23EB-4954-9B55-92D598ADE4C6}" sibTransId="{BE7FD470-D349-4F00-AEF4-3672DB777823}"/>
    <dgm:cxn modelId="{770FD256-8C87-4511-B424-251CE49AFEB2}" type="presOf" srcId="{7FBCF9FC-69EB-4D4F-8A50-AF6970144411}" destId="{F19B83CF-A376-4D86-9C2B-8219649535FE}" srcOrd="0" destOrd="0" presId="urn:microsoft.com/office/officeart/2008/layout/CircularPictureCallout"/>
    <dgm:cxn modelId="{D142BE62-3872-440B-96A6-92FADD92F74A}" type="presOf" srcId="{94E372D2-8099-4302-87B2-9C089641604C}" destId="{6A64EC16-574E-4E4C-873C-7381B0E2E230}" srcOrd="0" destOrd="0" presId="urn:microsoft.com/office/officeart/2008/layout/CircularPictureCallout"/>
    <dgm:cxn modelId="{09882063-1CD6-457F-9984-33E8FBCDEE83}" type="presOf" srcId="{DCD33646-13FF-476E-96F1-593BBB9D5014}" destId="{33CF0B00-DD80-4E54-838A-09825D39DA76}" srcOrd="0" destOrd="0" presId="urn:microsoft.com/office/officeart/2008/layout/CircularPictureCallout"/>
    <dgm:cxn modelId="{DF38DDBB-414B-4CCC-86D0-D96970863C87}" type="presOf" srcId="{B8E6CD82-4B07-461D-B5C4-2EFB84D97303}" destId="{23A6D837-8B97-45D1-B47D-C0B23388E747}" srcOrd="0" destOrd="0" presId="urn:microsoft.com/office/officeart/2008/layout/CircularPictureCallout"/>
    <dgm:cxn modelId="{10C9C059-69A4-4620-A153-0280D256FAB1}" srcId="{95C595BD-9CB6-4BCC-AC12-0A3D9F4CAC37}" destId="{94E372D2-8099-4302-87B2-9C089641604C}" srcOrd="0" destOrd="0" parTransId="{2FFE92EF-96BE-4A7D-90E0-A02E5F15C697}" sibTransId="{5E98147F-71CE-46D0-8060-EC4C61B6E909}"/>
    <dgm:cxn modelId="{CE0B43A6-6651-46A9-9D81-13713DBAA73C}" type="presParOf" srcId="{1CCA4C55-C613-43F3-822F-889DC648615C}" destId="{E164F509-28B6-4C8A-BDB3-2D1F5713E74E}" srcOrd="0" destOrd="0" presId="urn:microsoft.com/office/officeart/2008/layout/CircularPictureCallout"/>
    <dgm:cxn modelId="{2E69886F-F614-4D72-B5FF-4D227A763D6B}" type="presParOf" srcId="{E164F509-28B6-4C8A-BDB3-2D1F5713E74E}" destId="{0897B361-0628-45E1-A3FC-7894AB182459}" srcOrd="0" destOrd="0" presId="urn:microsoft.com/office/officeart/2008/layout/CircularPictureCallout"/>
    <dgm:cxn modelId="{AB153FE6-3A18-47F6-A518-7A16A6542D90}" type="presParOf" srcId="{0897B361-0628-45E1-A3FC-7894AB182459}" destId="{33CB14C0-1EF5-4D8D-99A2-C999F21FF8CE}" srcOrd="0" destOrd="0" presId="urn:microsoft.com/office/officeart/2008/layout/CircularPictureCallout"/>
    <dgm:cxn modelId="{FB6467FA-FED6-498D-93EB-FF227B97EA08}" type="presParOf" srcId="{E164F509-28B6-4C8A-BDB3-2D1F5713E74E}" destId="{6A64EC16-574E-4E4C-873C-7381B0E2E230}" srcOrd="1" destOrd="0" presId="urn:microsoft.com/office/officeart/2008/layout/CircularPictureCallout"/>
    <dgm:cxn modelId="{6389DF09-EE68-4C3D-AB3D-95A78B9FBAEB}" type="presParOf" srcId="{E164F509-28B6-4C8A-BDB3-2D1F5713E74E}" destId="{82C88D7E-76E5-494A-B436-53CBD6737A65}" srcOrd="2" destOrd="0" presId="urn:microsoft.com/office/officeart/2008/layout/CircularPictureCallout"/>
    <dgm:cxn modelId="{7B710869-0A6E-438A-92DA-A9210EBA74DC}" type="presParOf" srcId="{82C88D7E-76E5-494A-B436-53CBD6737A65}" destId="{D68E5DEA-9B7D-450B-A329-F8A520C72F5A}" srcOrd="0" destOrd="0" presId="urn:microsoft.com/office/officeart/2008/layout/CircularPictureCallout"/>
    <dgm:cxn modelId="{63E91B42-D993-4AF3-B72B-AE6B16E9F61F}" type="presParOf" srcId="{E164F509-28B6-4C8A-BDB3-2D1F5713E74E}" destId="{2DC5759A-76A1-4DF4-97E3-CE0B0852798D}" srcOrd="3" destOrd="0" presId="urn:microsoft.com/office/officeart/2008/layout/CircularPictureCallout"/>
    <dgm:cxn modelId="{AE3EC84D-609E-479B-85CD-643612745FE4}" type="presParOf" srcId="{E164F509-28B6-4C8A-BDB3-2D1F5713E74E}" destId="{6946EA7B-D922-4807-9EDE-67A67E5A7122}" srcOrd="4" destOrd="0" presId="urn:microsoft.com/office/officeart/2008/layout/CircularPictureCallout"/>
    <dgm:cxn modelId="{4F54DBB0-FB2D-4CAE-8088-08BAFA43B883}" type="presParOf" srcId="{6946EA7B-D922-4807-9EDE-67A67E5A7122}" destId="{A5C10F5F-D889-4784-A6AE-7308AD27AF65}" srcOrd="0" destOrd="0" presId="urn:microsoft.com/office/officeart/2008/layout/CircularPictureCallout"/>
    <dgm:cxn modelId="{CFE1AE52-406A-474E-BE96-B98EBFBA87ED}" type="presParOf" srcId="{E164F509-28B6-4C8A-BDB3-2D1F5713E74E}" destId="{129ADC92-0EF4-47B0-B1DA-3E16E956F991}" srcOrd="5" destOrd="0" presId="urn:microsoft.com/office/officeart/2008/layout/CircularPictureCallout"/>
    <dgm:cxn modelId="{DEF99E6A-B0EB-4BB5-B1E0-CEF00A40687D}" type="presParOf" srcId="{129ADC92-0EF4-47B0-B1DA-3E16E956F991}" destId="{23A6D837-8B97-45D1-B47D-C0B23388E747}" srcOrd="0" destOrd="0" presId="urn:microsoft.com/office/officeart/2008/layout/CircularPictureCallout"/>
    <dgm:cxn modelId="{7FD304F7-4F94-4613-839E-04CA1E5ADE39}" type="presParOf" srcId="{E164F509-28B6-4C8A-BDB3-2D1F5713E74E}" destId="{5364A932-CD71-4D45-ADDA-506D46A53377}" srcOrd="6" destOrd="0" presId="urn:microsoft.com/office/officeart/2008/layout/CircularPictureCallout"/>
    <dgm:cxn modelId="{FC42A8F6-994B-4F8D-8143-4F845E29BB10}" type="presParOf" srcId="{E164F509-28B6-4C8A-BDB3-2D1F5713E74E}" destId="{0FC00468-FA69-48CA-869C-5C7DD7DEAEB0}" srcOrd="7" destOrd="0" presId="urn:microsoft.com/office/officeart/2008/layout/CircularPictureCallout"/>
    <dgm:cxn modelId="{5C50D8D8-A7BD-458F-A19A-C397D29CA669}" type="presParOf" srcId="{0FC00468-FA69-48CA-869C-5C7DD7DEAEB0}" destId="{33CF0B00-DD80-4E54-838A-09825D39DA76}" srcOrd="0" destOrd="0" presId="urn:microsoft.com/office/officeart/2008/layout/CircularPictureCallout"/>
    <dgm:cxn modelId="{262DCC06-921C-4BC9-B594-2278F195E795}" type="presParOf" srcId="{E164F509-28B6-4C8A-BDB3-2D1F5713E74E}" destId="{8FC56B8E-B728-4E09-AB40-F40521ED20CE}" srcOrd="8" destOrd="0" presId="urn:microsoft.com/office/officeart/2008/layout/CircularPictureCallout"/>
    <dgm:cxn modelId="{FCE3BA93-1E8B-4CB8-8756-784AA6EEC78D}" type="presParOf" srcId="{8FC56B8E-B728-4E09-AB40-F40521ED20CE}" destId="{860213CD-9209-4660-AE9E-82EF54CA97AB}" srcOrd="0" destOrd="0" presId="urn:microsoft.com/office/officeart/2008/layout/CircularPictureCallout"/>
    <dgm:cxn modelId="{08741946-C7D5-4CF5-B471-1F39DCF70E75}" type="presParOf" srcId="{E164F509-28B6-4C8A-BDB3-2D1F5713E74E}" destId="{BA0B2B1A-E50D-4F03-80A0-71B51BA5F1DD}" srcOrd="9" destOrd="0" presId="urn:microsoft.com/office/officeart/2008/layout/CircularPictureCallout"/>
    <dgm:cxn modelId="{7C48C584-06C6-41F5-9F25-A6120877D3DF}" type="presParOf" srcId="{E164F509-28B6-4C8A-BDB3-2D1F5713E74E}" destId="{6BBBEA3E-130C-4B77-BA68-EE7603A1148B}" srcOrd="10" destOrd="0" presId="urn:microsoft.com/office/officeart/2008/layout/CircularPictureCallout"/>
    <dgm:cxn modelId="{75D30A46-90F7-493A-A5C6-A7063579AA9B}" type="presParOf" srcId="{6BBBEA3E-130C-4B77-BA68-EE7603A1148B}" destId="{F19B83CF-A376-4D86-9C2B-8219649535FE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3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6AF06726-8060-4DFD-A252-63639801F1CB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3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3383BE4B-8FEA-4F3D-87A6-7D79EA76E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74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3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F09667EF-EDFE-4283-A950-09ACDA64379A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5" y="4473243"/>
            <a:ext cx="5607691" cy="3661502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3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84F1550E-9AA0-4602-AF82-EBA77F5B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3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1550E-9AA0-4602-AF82-EBA77F5B583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77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1550E-9AA0-4602-AF82-EBA77F5B58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03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1550E-9AA0-4602-AF82-EBA77F5B58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17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Rick first half</a:t>
            </a:r>
          </a:p>
          <a:p>
            <a:endParaRPr lang="en-US" dirty="0"/>
          </a:p>
          <a:p>
            <a:r>
              <a:rPr lang="en-US" dirty="0" smtClean="0"/>
              <a:t>Amy second half (deliverables)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1550E-9AA0-4602-AF82-EBA77F5B58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18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767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2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8407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860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3684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68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719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76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A1C5-98D3-4246-A694-0A4C74294B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16D0-36CF-4E81-8C4A-0EE9BF268D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69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A1C5-98D3-4246-A694-0A4C74294B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16D0-36CF-4E81-8C4A-0EE9BF268D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29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A1C5-98D3-4246-A694-0A4C74294B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16D0-36CF-4E81-8C4A-0EE9BF268D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9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37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A1C5-98D3-4246-A694-0A4C74294B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16D0-36CF-4E81-8C4A-0EE9BF268D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24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A1C5-98D3-4246-A694-0A4C74294B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16D0-36CF-4E81-8C4A-0EE9BF268D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01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A1C5-98D3-4246-A694-0A4C74294B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16D0-36CF-4E81-8C4A-0EE9BF268D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11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A1C5-98D3-4246-A694-0A4C74294B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16D0-36CF-4E81-8C4A-0EE9BF268D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932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A1C5-98D3-4246-A694-0A4C74294B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16D0-36CF-4E81-8C4A-0EE9BF268D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21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A1C5-98D3-4246-A694-0A4C74294B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16D0-36CF-4E81-8C4A-0EE9BF268D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68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A1C5-98D3-4246-A694-0A4C74294B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16D0-36CF-4E81-8C4A-0EE9BF268D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95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A1C5-98D3-4246-A694-0A4C74294B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16D0-36CF-4E81-8C4A-0EE9BF268D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9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6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09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56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56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0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81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614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2A1C5-98D3-4246-A694-0A4C74294B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F16D0-36CF-4E81-8C4A-0EE9BF268D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5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07067" y="3568236"/>
            <a:ext cx="7766936" cy="1096899"/>
          </a:xfrm>
        </p:spPr>
        <p:txBody>
          <a:bodyPr>
            <a:normAutofit/>
          </a:bodyPr>
          <a:lstStyle/>
          <a:p>
            <a:r>
              <a:rPr lang="en-US" sz="2800" b="1" dirty="0"/>
              <a:t>Education and Workforce </a:t>
            </a:r>
            <a:r>
              <a:rPr lang="en-US" sz="2800" b="1" dirty="0" smtClean="0"/>
              <a:t>Subcommittee</a:t>
            </a:r>
          </a:p>
          <a:p>
            <a:r>
              <a:rPr lang="en-US" sz="2400" dirty="0" smtClean="0"/>
              <a:t>October 10, 2018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69" y="1112985"/>
            <a:ext cx="4968085" cy="239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6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29" y="238897"/>
            <a:ext cx="8596668" cy="1320800"/>
          </a:xfrm>
        </p:spPr>
        <p:txBody>
          <a:bodyPr/>
          <a:lstStyle/>
          <a:p>
            <a:r>
              <a:rPr lang="en-US" dirty="0" smtClean="0"/>
              <a:t>Members of Subcommittee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98" y="1178011"/>
            <a:ext cx="7747686" cy="48798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Rick </a:t>
            </a:r>
            <a:r>
              <a:rPr lang="en-US" dirty="0"/>
              <a:t>Aman, Chair – College of Eastern </a:t>
            </a:r>
            <a:r>
              <a:rPr lang="en-US" dirty="0" smtClean="0"/>
              <a:t>Idaho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Amy </a:t>
            </a:r>
            <a:r>
              <a:rPr lang="en-US" dirty="0"/>
              <a:t>Lientz, Vice-Chair – </a:t>
            </a:r>
            <a:r>
              <a:rPr lang="en-US" dirty="0" smtClean="0"/>
              <a:t>INL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Wendy Horman – Idaho Representative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Noel </a:t>
            </a:r>
            <a:r>
              <a:rPr lang="en-US" dirty="0" err="1" smtClean="0"/>
              <a:t>Bahktian</a:t>
            </a:r>
            <a:r>
              <a:rPr lang="en-US" dirty="0" smtClean="0"/>
              <a:t>/Ethan Huffman (alternate) </a:t>
            </a:r>
            <a:r>
              <a:rPr lang="en-US" dirty="0"/>
              <a:t>– </a:t>
            </a:r>
            <a:r>
              <a:rPr lang="en-US" dirty="0" smtClean="0"/>
              <a:t>CAES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Marc </a:t>
            </a:r>
            <a:r>
              <a:rPr lang="en-US" dirty="0"/>
              <a:t>Skinner – University of </a:t>
            </a:r>
            <a:r>
              <a:rPr lang="en-US" dirty="0" smtClean="0"/>
              <a:t>Idaho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Lyle </a:t>
            </a:r>
            <a:r>
              <a:rPr lang="en-US" dirty="0"/>
              <a:t>Castle -  Idaho State </a:t>
            </a:r>
            <a:r>
              <a:rPr lang="en-US" dirty="0" smtClean="0"/>
              <a:t>University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Hope </a:t>
            </a:r>
            <a:r>
              <a:rPr lang="en-US" dirty="0"/>
              <a:t>Morrow – Department of </a:t>
            </a:r>
            <a:r>
              <a:rPr lang="en-US" dirty="0" smtClean="0"/>
              <a:t>Labor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Bobbie-Jo </a:t>
            </a:r>
            <a:r>
              <a:rPr lang="en-US" dirty="0" err="1" smtClean="0"/>
              <a:t>Meuleman</a:t>
            </a:r>
            <a:r>
              <a:rPr lang="en-US" dirty="0" smtClean="0"/>
              <a:t> </a:t>
            </a:r>
            <a:r>
              <a:rPr lang="en-US" dirty="0"/>
              <a:t>–Department of </a:t>
            </a:r>
            <a:r>
              <a:rPr lang="en-US" dirty="0" smtClean="0"/>
              <a:t>Commerce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Dana Kirkham – REDI: Science, Technology and Research Org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Greg </a:t>
            </a:r>
            <a:r>
              <a:rPr lang="en-US" dirty="0"/>
              <a:t>Roach – </a:t>
            </a:r>
            <a:r>
              <a:rPr lang="en-US" dirty="0" smtClean="0"/>
              <a:t>BYUI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Don </a:t>
            </a:r>
            <a:r>
              <a:rPr lang="en-US" dirty="0"/>
              <a:t>Roth – U Wyoming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65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835" y="318187"/>
            <a:ext cx="8847666" cy="977900"/>
          </a:xfrm>
        </p:spPr>
        <p:txBody>
          <a:bodyPr/>
          <a:lstStyle/>
          <a:p>
            <a:r>
              <a:rPr lang="en-US" dirty="0" smtClean="0"/>
              <a:t>Institutions with Nuclear Related Degrees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96087"/>
            <a:ext cx="8596668" cy="3880773"/>
          </a:xfrm>
        </p:spPr>
        <p:txBody>
          <a:bodyPr numCol="2">
            <a:normAutofit lnSpcReduction="10000"/>
          </a:bodyPr>
          <a:lstStyle/>
          <a:p>
            <a:r>
              <a:rPr lang="en-US" dirty="0" smtClean="0"/>
              <a:t>Boise State University</a:t>
            </a:r>
          </a:p>
          <a:p>
            <a:pPr lvl="1"/>
            <a:r>
              <a:rPr lang="en-US" dirty="0" smtClean="0"/>
              <a:t>10 Bachelor</a:t>
            </a:r>
          </a:p>
          <a:p>
            <a:pPr lvl="1"/>
            <a:r>
              <a:rPr lang="en-US" dirty="0" smtClean="0"/>
              <a:t>15 Masters</a:t>
            </a:r>
          </a:p>
          <a:p>
            <a:pPr lvl="1"/>
            <a:r>
              <a:rPr lang="en-US" dirty="0" smtClean="0"/>
              <a:t>6 Doctorate</a:t>
            </a:r>
          </a:p>
          <a:p>
            <a:r>
              <a:rPr lang="en-US" dirty="0" smtClean="0"/>
              <a:t>Brigham Young University – Idaho</a:t>
            </a:r>
          </a:p>
          <a:p>
            <a:pPr lvl="1"/>
            <a:r>
              <a:rPr lang="en-US" dirty="0" smtClean="0"/>
              <a:t>8 Certificate</a:t>
            </a:r>
          </a:p>
          <a:p>
            <a:pPr lvl="1"/>
            <a:r>
              <a:rPr lang="en-US" dirty="0" smtClean="0"/>
              <a:t>5 Associate</a:t>
            </a:r>
          </a:p>
          <a:p>
            <a:pPr lvl="1"/>
            <a:r>
              <a:rPr lang="en-US" dirty="0" smtClean="0"/>
              <a:t>15 Bachelor</a:t>
            </a:r>
          </a:p>
          <a:p>
            <a:r>
              <a:rPr lang="en-US" dirty="0" smtClean="0"/>
              <a:t>College of Eastern Idaho</a:t>
            </a:r>
          </a:p>
          <a:p>
            <a:pPr lvl="1"/>
            <a:r>
              <a:rPr lang="en-US" dirty="0" smtClean="0"/>
              <a:t>4 Certificate</a:t>
            </a:r>
          </a:p>
          <a:p>
            <a:pPr lvl="1"/>
            <a:r>
              <a:rPr lang="en-US" dirty="0" smtClean="0"/>
              <a:t>7 Associate</a:t>
            </a:r>
          </a:p>
          <a:p>
            <a:r>
              <a:rPr lang="en-US" dirty="0" smtClean="0"/>
              <a:t>Idaho State University</a:t>
            </a:r>
          </a:p>
          <a:p>
            <a:pPr lvl="1"/>
            <a:r>
              <a:rPr lang="en-US" dirty="0" smtClean="0"/>
              <a:t>6 Associate</a:t>
            </a:r>
          </a:p>
          <a:p>
            <a:pPr lvl="1"/>
            <a:r>
              <a:rPr lang="en-US" dirty="0" smtClean="0"/>
              <a:t>8 Bachelor</a:t>
            </a:r>
          </a:p>
          <a:p>
            <a:pPr lvl="1"/>
            <a:r>
              <a:rPr lang="en-US" dirty="0" smtClean="0"/>
              <a:t>6 Masters</a:t>
            </a:r>
          </a:p>
          <a:p>
            <a:pPr lvl="1"/>
            <a:r>
              <a:rPr lang="en-US" dirty="0" smtClean="0"/>
              <a:t>2 Doctorate</a:t>
            </a:r>
          </a:p>
          <a:p>
            <a:r>
              <a:rPr lang="en-US" dirty="0" smtClean="0"/>
              <a:t>University of Idaho</a:t>
            </a:r>
          </a:p>
          <a:p>
            <a:pPr lvl="1"/>
            <a:r>
              <a:rPr lang="en-US" dirty="0" smtClean="0"/>
              <a:t>8 Associate</a:t>
            </a:r>
          </a:p>
          <a:p>
            <a:pPr lvl="1"/>
            <a:r>
              <a:rPr lang="en-US" dirty="0" smtClean="0"/>
              <a:t>1 Bachelor</a:t>
            </a:r>
          </a:p>
          <a:p>
            <a:pPr lvl="1"/>
            <a:r>
              <a:rPr lang="en-US" dirty="0" smtClean="0"/>
              <a:t>19 Masters</a:t>
            </a:r>
          </a:p>
          <a:p>
            <a:pPr lvl="1"/>
            <a:r>
              <a:rPr lang="en-US" dirty="0" smtClean="0"/>
              <a:t>8 Doctorate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60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Occupation Navigation</a:t>
            </a:r>
            <a:endParaRPr lang="en-US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144967" y="2230244"/>
          <a:ext cx="9591907" cy="3846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50820" y="2230244"/>
            <a:ext cx="40813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This list combines and formalizes the US federal job classification system (SOC) with the Idaho National Laboratory (WDC) system.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An essential step toward bridging the gap between job seekers and job </a:t>
            </a:r>
            <a:r>
              <a:rPr lang="en-US" sz="2400" smtClean="0">
                <a:solidFill>
                  <a:prstClr val="black"/>
                </a:solidFill>
              </a:rPr>
              <a:t>openings for </a:t>
            </a:r>
            <a:r>
              <a:rPr lang="en-US" sz="2400" dirty="0" smtClean="0">
                <a:solidFill>
                  <a:prstClr val="black"/>
                </a:solidFill>
              </a:rPr>
              <a:t>Idaho’s nuclear industry.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8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Prezi Presentation </a:t>
            </a:r>
            <a:br>
              <a:rPr lang="en-US" dirty="0" smtClean="0"/>
            </a:br>
            <a:r>
              <a:rPr lang="en-US" sz="2400" dirty="0" smtClean="0"/>
              <a:t>Hope Morrow - DOL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881" y="2058988"/>
            <a:ext cx="6839556" cy="3881437"/>
          </a:xfrm>
        </p:spPr>
      </p:pic>
    </p:spTree>
    <p:extLst>
      <p:ext uri="{BB962C8B-B14F-4D97-AF65-F5344CB8AC3E}">
        <p14:creationId xmlns:p14="http://schemas.microsoft.com/office/powerpoint/2010/main" val="1779853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Idaho Workforce Development Council</a:t>
            </a:r>
            <a:br>
              <a:rPr lang="en-US" dirty="0" smtClean="0"/>
            </a:br>
            <a:r>
              <a:rPr lang="en-US" sz="2200" dirty="0" smtClean="0"/>
              <a:t>Idaho’s Work-Based Learning Continuum</a:t>
            </a:r>
            <a:br>
              <a:rPr lang="en-US" sz="2200" dirty="0" smtClean="0"/>
            </a:br>
            <a:r>
              <a:rPr lang="en-US" sz="2200" dirty="0"/>
              <a:t>	</a:t>
            </a:r>
            <a:r>
              <a:rPr lang="en-US" sz="2200" dirty="0" smtClean="0"/>
              <a:t>						</a:t>
            </a:r>
            <a:r>
              <a:rPr lang="en-US" sz="3200" dirty="0" err="1" smtClean="0"/>
              <a:t>Learn.Do.Earn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5037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Learning About Work</a:t>
            </a:r>
          </a:p>
          <a:p>
            <a:pPr lvl="1"/>
            <a:r>
              <a:rPr lang="en-US" sz="2000" dirty="0" smtClean="0"/>
              <a:t>Career Education – Employer Engagement – Externships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3200" dirty="0"/>
              <a:t>Learning Through Work</a:t>
            </a:r>
          </a:p>
          <a:p>
            <a:pPr lvl="1"/>
            <a:r>
              <a:rPr lang="en-US" sz="2000" dirty="0"/>
              <a:t>Internships – Pre-Apprenticeship – </a:t>
            </a:r>
            <a:r>
              <a:rPr lang="en-US" sz="2000" dirty="0" smtClean="0"/>
              <a:t>Co-op</a:t>
            </a:r>
            <a:br>
              <a:rPr lang="en-US" sz="2000" dirty="0" smtClean="0"/>
            </a:br>
            <a:endParaRPr lang="en-US" sz="2000" dirty="0"/>
          </a:p>
          <a:p>
            <a:r>
              <a:rPr lang="en-US" sz="3200" dirty="0"/>
              <a:t>Learning At Work</a:t>
            </a:r>
          </a:p>
          <a:p>
            <a:pPr lvl="1"/>
            <a:r>
              <a:rPr lang="en-US" sz="2000" dirty="0"/>
              <a:t>On-the-Job Training - Apprenticeship</a:t>
            </a:r>
          </a:p>
        </p:txBody>
      </p:sp>
    </p:spTree>
    <p:extLst>
      <p:ext uri="{BB962C8B-B14F-4D97-AF65-F5344CB8AC3E}">
        <p14:creationId xmlns:p14="http://schemas.microsoft.com/office/powerpoint/2010/main" val="5428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961" y="140043"/>
            <a:ext cx="8596668" cy="1320800"/>
          </a:xfrm>
        </p:spPr>
        <p:txBody>
          <a:bodyPr/>
          <a:lstStyle/>
          <a:p>
            <a:r>
              <a:rPr lang="en-US" dirty="0" smtClean="0"/>
              <a:t>Path Forward – Deliverables for Subcommittee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611" y="1798320"/>
            <a:ext cx="9555891" cy="4831079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solidFill>
                  <a:schemeClr val="tx1"/>
                </a:solidFill>
              </a:rPr>
              <a:t>Objective for the Workforce Subcommittee of LINE</a:t>
            </a:r>
          </a:p>
          <a:p>
            <a:pPr marL="400050" lvl="1"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Map </a:t>
            </a:r>
            <a:r>
              <a:rPr lang="en-US" sz="1400" dirty="0">
                <a:solidFill>
                  <a:schemeClr val="tx1"/>
                </a:solidFill>
              </a:rPr>
              <a:t>the education system tied to the nuclear industry that allows for </a:t>
            </a:r>
            <a:r>
              <a:rPr lang="en-US" sz="1400" dirty="0" smtClean="0">
                <a:solidFill>
                  <a:schemeClr val="tx1"/>
                </a:solidFill>
              </a:rPr>
              <a:t>efficient </a:t>
            </a:r>
            <a:r>
              <a:rPr lang="en-US" sz="1400" dirty="0">
                <a:solidFill>
                  <a:schemeClr val="tx1"/>
                </a:solidFill>
              </a:rPr>
              <a:t>and rapid changes to evolving technologies and </a:t>
            </a:r>
            <a:r>
              <a:rPr lang="en-US" sz="1400" dirty="0" smtClean="0">
                <a:solidFill>
                  <a:schemeClr val="tx1"/>
                </a:solidFill>
              </a:rPr>
              <a:t>skills.  Use these tools to retain, attract </a:t>
            </a:r>
            <a:r>
              <a:rPr lang="en-US" sz="1400" dirty="0">
                <a:solidFill>
                  <a:schemeClr val="tx1"/>
                </a:solidFill>
              </a:rPr>
              <a:t>and inspire the needed </a:t>
            </a:r>
            <a:r>
              <a:rPr lang="en-US" sz="1400" dirty="0" smtClean="0">
                <a:solidFill>
                  <a:schemeClr val="tx1"/>
                </a:solidFill>
              </a:rPr>
              <a:t>talent</a:t>
            </a:r>
          </a:p>
          <a:p>
            <a:pPr marL="400050" lvl="1" indent="0"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r>
              <a:rPr lang="en-US" sz="2800" b="1" u="sng" dirty="0" smtClean="0">
                <a:solidFill>
                  <a:schemeClr val="tx1"/>
                </a:solidFill>
              </a:rPr>
              <a:t>Deliverables </a:t>
            </a:r>
            <a:r>
              <a:rPr lang="en-US" sz="2800" b="1" u="sng" dirty="0">
                <a:solidFill>
                  <a:schemeClr val="tx1"/>
                </a:solidFill>
              </a:rPr>
              <a:t>by Dec 2018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Listing of Degrees and Programs that exist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Inventory: Knowledge, Skills, and Abilities derived from industry and needed for current workforce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List of Nuclear-Focused Careers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Short term and Long Term needs (numbers and skills) collected by industry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Create a Communication Plan and Define Audiences: Parents/Family, Students, Counselors/Teachers, Industry and Economic Development Organization, Faculty/Career Advisors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Tools and Products:  Roadmap, Fact Sheets, Video, Workshops, etc. </a:t>
            </a:r>
          </a:p>
          <a:p>
            <a:pPr marL="457200" lvl="1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5862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2129</TotalTime>
  <Words>352</Words>
  <Application>Microsoft Office PowerPoint</Application>
  <PresentationFormat>Widescreen</PresentationFormat>
  <Paragraphs>72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Trebuchet MS</vt:lpstr>
      <vt:lpstr>Wingdings</vt:lpstr>
      <vt:lpstr>Wingdings 3</vt:lpstr>
      <vt:lpstr>Facet</vt:lpstr>
      <vt:lpstr>Office Theme</vt:lpstr>
      <vt:lpstr>PowerPoint Presentation</vt:lpstr>
      <vt:lpstr>Members of Subcommittee</vt:lpstr>
      <vt:lpstr>Institutions with Nuclear Related Degrees</vt:lpstr>
      <vt:lpstr>Occupation Navigation</vt:lpstr>
      <vt:lpstr>Prezi Presentation  Hope Morrow - DOL</vt:lpstr>
      <vt:lpstr>Idaho Workforce Development Council Idaho’s Work-Based Learning Continuum        Learn.Do.Earn</vt:lpstr>
      <vt:lpstr>Path Forward – Deliverables for Subcommittee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Areas of College Influence in Nuclear Training Sector:</dc:title>
  <dc:creator>Kristina E Buchan</dc:creator>
  <cp:lastModifiedBy>Elli F. Brown</cp:lastModifiedBy>
  <cp:revision>54</cp:revision>
  <cp:lastPrinted>2018-10-09T21:27:49Z</cp:lastPrinted>
  <dcterms:created xsi:type="dcterms:W3CDTF">2018-01-17T16:37:48Z</dcterms:created>
  <dcterms:modified xsi:type="dcterms:W3CDTF">2018-10-09T21:28:05Z</dcterms:modified>
</cp:coreProperties>
</file>