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7"/>
  </p:notesMasterIdLst>
  <p:sldIdLst>
    <p:sldId id="256" r:id="rId2"/>
    <p:sldId id="270" r:id="rId3"/>
    <p:sldId id="272" r:id="rId4"/>
    <p:sldId id="273" r:id="rId5"/>
    <p:sldId id="260" r:id="rId6"/>
    <p:sldId id="262" r:id="rId7"/>
    <p:sldId id="274" r:id="rId8"/>
    <p:sldId id="268" r:id="rId9"/>
    <p:sldId id="269" r:id="rId10"/>
    <p:sldId id="263" r:id="rId11"/>
    <p:sldId id="286" r:id="rId12"/>
    <p:sldId id="275" r:id="rId13"/>
    <p:sldId id="290" r:id="rId14"/>
    <p:sldId id="281" r:id="rId15"/>
    <p:sldId id="291" r:id="rId16"/>
    <p:sldId id="280" r:id="rId17"/>
    <p:sldId id="282" r:id="rId18"/>
    <p:sldId id="283" r:id="rId19"/>
    <p:sldId id="284" r:id="rId20"/>
    <p:sldId id="292" r:id="rId21"/>
    <p:sldId id="293" r:id="rId22"/>
    <p:sldId id="259" r:id="rId23"/>
    <p:sldId id="257" r:id="rId24"/>
    <p:sldId id="258" r:id="rId25"/>
    <p:sldId id="294" r:id="rId26"/>
    <p:sldId id="267" r:id="rId27"/>
    <p:sldId id="297" r:id="rId28"/>
    <p:sldId id="299" r:id="rId29"/>
    <p:sldId id="295" r:id="rId30"/>
    <p:sldId id="298" r:id="rId31"/>
    <p:sldId id="300" r:id="rId32"/>
    <p:sldId id="301" r:id="rId33"/>
    <p:sldId id="302" r:id="rId34"/>
    <p:sldId id="296" r:id="rId35"/>
    <p:sldId id="28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 Coleman" initials="JLC" lastIdx="3" clrIdx="0">
    <p:extLst>
      <p:ext uri="{19B8F6BF-5375-455C-9EA6-DF929625EA0E}">
        <p15:presenceInfo xmlns:p15="http://schemas.microsoft.com/office/powerpoint/2012/main" userId="J. Colem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04" autoAdjust="0"/>
    <p:restoredTop sz="78974"/>
  </p:normalViewPr>
  <p:slideViewPr>
    <p:cSldViewPr snapToGrid="0">
      <p:cViewPr varScale="1">
        <p:scale>
          <a:sx n="78" d="100"/>
          <a:sy n="78" d="100"/>
        </p:scale>
        <p:origin x="215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2T09:52:28.187" idx="2">
    <p:pos x="10" y="10"/>
    <p:text>Add hydro to the GHG graph</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B665FF-2D3D-DE49-BC5A-D2A291C77F6A}" type="datetimeFigureOut">
              <a:rPr lang="en-US" smtClean="0"/>
              <a:t>10/10/18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2AECBA-DA10-7649-8463-32DE2B56864B}" type="slidenum">
              <a:rPr lang="en-US" smtClean="0"/>
              <a:t>‹#›</a:t>
            </a:fld>
            <a:endParaRPr lang="en-US" dirty="0"/>
          </a:p>
        </p:txBody>
      </p:sp>
    </p:spTree>
    <p:extLst>
      <p:ext uri="{BB962C8B-B14F-4D97-AF65-F5344CB8AC3E}">
        <p14:creationId xmlns:p14="http://schemas.microsoft.com/office/powerpoint/2010/main" val="746729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Husband</a:t>
            </a:r>
          </a:p>
        </p:txBody>
      </p:sp>
      <p:sp>
        <p:nvSpPr>
          <p:cNvPr id="4" name="Slide Number Placeholder 3"/>
          <p:cNvSpPr>
            <a:spLocks noGrp="1"/>
          </p:cNvSpPr>
          <p:nvPr>
            <p:ph type="sldNum" sz="quarter" idx="5"/>
          </p:nvPr>
        </p:nvSpPr>
        <p:spPr/>
        <p:txBody>
          <a:bodyPr/>
          <a:lstStyle/>
          <a:p>
            <a:fld id="{228ABD2F-759D-DC41-A5B9-C7AD4D540FE0}" type="slidenum">
              <a:rPr lang="en-US" smtClean="0"/>
              <a:t>3</a:t>
            </a:fld>
            <a:endParaRPr lang="en-US" dirty="0"/>
          </a:p>
        </p:txBody>
      </p:sp>
    </p:spTree>
    <p:extLst>
      <p:ext uri="{BB962C8B-B14F-4D97-AF65-F5344CB8AC3E}">
        <p14:creationId xmlns:p14="http://schemas.microsoft.com/office/powerpoint/2010/main" val="2459335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AP1000 supply chain was global. Ideally for advanced reactors we build a domestic supply chain.</a:t>
            </a:r>
          </a:p>
        </p:txBody>
      </p:sp>
      <p:sp>
        <p:nvSpPr>
          <p:cNvPr id="4" name="Slide Number Placeholder 3"/>
          <p:cNvSpPr>
            <a:spLocks noGrp="1"/>
          </p:cNvSpPr>
          <p:nvPr>
            <p:ph type="sldNum" sz="quarter" idx="5"/>
          </p:nvPr>
        </p:nvSpPr>
        <p:spPr/>
        <p:txBody>
          <a:bodyPr/>
          <a:lstStyle/>
          <a:p>
            <a:fld id="{A72AECBA-DA10-7649-8463-32DE2B56864B}" type="slidenum">
              <a:rPr lang="en-US" smtClean="0"/>
              <a:t>16</a:t>
            </a:fld>
            <a:endParaRPr lang="en-US" dirty="0"/>
          </a:p>
        </p:txBody>
      </p:sp>
    </p:spTree>
    <p:extLst>
      <p:ext uri="{BB962C8B-B14F-4D97-AF65-F5344CB8AC3E}">
        <p14:creationId xmlns:p14="http://schemas.microsoft.com/office/powerpoint/2010/main" val="2406633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07.23.2018</a:t>
            </a:r>
            <a:r>
              <a:rPr lang="en-US" baseline="0" dirty="0"/>
              <a:t> DVG:  Original PPT slide submitted to INL to be edited</a:t>
            </a:r>
            <a:endParaRPr lang="en-US" dirty="0"/>
          </a:p>
          <a:p>
            <a:endParaRPr lang="en-US" dirty="0"/>
          </a:p>
        </p:txBody>
      </p:sp>
      <p:sp>
        <p:nvSpPr>
          <p:cNvPr id="4" name="Slide Number Placeholder 3"/>
          <p:cNvSpPr>
            <a:spLocks noGrp="1"/>
          </p:cNvSpPr>
          <p:nvPr>
            <p:ph type="sldNum" sz="quarter" idx="10"/>
          </p:nvPr>
        </p:nvSpPr>
        <p:spPr/>
        <p:txBody>
          <a:bodyPr/>
          <a:lstStyle/>
          <a:p>
            <a:fld id="{45F375AB-0961-4799-9F49-47C7CF81CAED}" type="slidenum">
              <a:rPr lang="en-US" smtClean="0"/>
              <a:t>17</a:t>
            </a:fld>
            <a:endParaRPr lang="en-US" dirty="0"/>
          </a:p>
        </p:txBody>
      </p:sp>
    </p:spTree>
    <p:extLst>
      <p:ext uri="{BB962C8B-B14F-4D97-AF65-F5344CB8AC3E}">
        <p14:creationId xmlns:p14="http://schemas.microsoft.com/office/powerpoint/2010/main" val="855578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 to Poster</a:t>
            </a:r>
          </a:p>
        </p:txBody>
      </p:sp>
      <p:sp>
        <p:nvSpPr>
          <p:cNvPr id="4" name="Slide Number Placeholder 3"/>
          <p:cNvSpPr>
            <a:spLocks noGrp="1"/>
          </p:cNvSpPr>
          <p:nvPr>
            <p:ph type="sldNum" sz="quarter" idx="5"/>
          </p:nvPr>
        </p:nvSpPr>
        <p:spPr/>
        <p:txBody>
          <a:bodyPr/>
          <a:lstStyle/>
          <a:p>
            <a:fld id="{A72AECBA-DA10-7649-8463-32DE2B56864B}" type="slidenum">
              <a:rPr lang="en-US" smtClean="0"/>
              <a:t>18</a:t>
            </a:fld>
            <a:endParaRPr lang="en-US" dirty="0"/>
          </a:p>
        </p:txBody>
      </p:sp>
    </p:spTree>
    <p:extLst>
      <p:ext uri="{BB962C8B-B14F-4D97-AF65-F5344CB8AC3E}">
        <p14:creationId xmlns:p14="http://schemas.microsoft.com/office/powerpoint/2010/main" val="1458434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2AECBA-DA10-7649-8463-32DE2B56864B}" type="slidenum">
              <a:rPr lang="en-US" smtClean="0"/>
              <a:t>33</a:t>
            </a:fld>
            <a:endParaRPr lang="en-US" dirty="0"/>
          </a:p>
        </p:txBody>
      </p:sp>
    </p:spTree>
    <p:extLst>
      <p:ext uri="{BB962C8B-B14F-4D97-AF65-F5344CB8AC3E}">
        <p14:creationId xmlns:p14="http://schemas.microsoft.com/office/powerpoint/2010/main" val="2301687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Father</a:t>
            </a:r>
          </a:p>
        </p:txBody>
      </p:sp>
      <p:sp>
        <p:nvSpPr>
          <p:cNvPr id="4" name="Slide Number Placeholder 3"/>
          <p:cNvSpPr>
            <a:spLocks noGrp="1"/>
          </p:cNvSpPr>
          <p:nvPr>
            <p:ph type="sldNum" sz="quarter" idx="5"/>
          </p:nvPr>
        </p:nvSpPr>
        <p:spPr/>
        <p:txBody>
          <a:bodyPr/>
          <a:lstStyle/>
          <a:p>
            <a:fld id="{228ABD2F-759D-DC41-A5B9-C7AD4D540FE0}" type="slidenum">
              <a:rPr lang="en-US" smtClean="0"/>
              <a:t>4</a:t>
            </a:fld>
            <a:endParaRPr lang="en-US" dirty="0"/>
          </a:p>
        </p:txBody>
      </p:sp>
    </p:spTree>
    <p:extLst>
      <p:ext uri="{BB962C8B-B14F-4D97-AF65-F5344CB8AC3E}">
        <p14:creationId xmlns:p14="http://schemas.microsoft.com/office/powerpoint/2010/main" val="2672832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Idahoean</a:t>
            </a:r>
          </a:p>
        </p:txBody>
      </p:sp>
      <p:sp>
        <p:nvSpPr>
          <p:cNvPr id="4" name="Slide Number Placeholder 3"/>
          <p:cNvSpPr>
            <a:spLocks noGrp="1"/>
          </p:cNvSpPr>
          <p:nvPr>
            <p:ph type="sldNum" sz="quarter" idx="5"/>
          </p:nvPr>
        </p:nvSpPr>
        <p:spPr/>
        <p:txBody>
          <a:bodyPr/>
          <a:lstStyle/>
          <a:p>
            <a:fld id="{228ABD2F-759D-DC41-A5B9-C7AD4D540FE0}" type="slidenum">
              <a:rPr lang="en-US" smtClean="0"/>
              <a:t>5</a:t>
            </a:fld>
            <a:endParaRPr lang="en-US" dirty="0"/>
          </a:p>
        </p:txBody>
      </p:sp>
    </p:spTree>
    <p:extLst>
      <p:ext uri="{BB962C8B-B14F-4D97-AF65-F5344CB8AC3E}">
        <p14:creationId xmlns:p14="http://schemas.microsoft.com/office/powerpoint/2010/main" val="235284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Clean energy advocate</a:t>
            </a:r>
          </a:p>
        </p:txBody>
      </p:sp>
      <p:sp>
        <p:nvSpPr>
          <p:cNvPr id="4" name="Slide Number Placeholder 3"/>
          <p:cNvSpPr>
            <a:spLocks noGrp="1"/>
          </p:cNvSpPr>
          <p:nvPr>
            <p:ph type="sldNum" sz="quarter" idx="5"/>
          </p:nvPr>
        </p:nvSpPr>
        <p:spPr/>
        <p:txBody>
          <a:bodyPr/>
          <a:lstStyle/>
          <a:p>
            <a:fld id="{228ABD2F-759D-DC41-A5B9-C7AD4D540FE0}" type="slidenum">
              <a:rPr lang="en-US" smtClean="0"/>
              <a:t>6</a:t>
            </a:fld>
            <a:endParaRPr lang="en-US" dirty="0"/>
          </a:p>
        </p:txBody>
      </p:sp>
    </p:spTree>
    <p:extLst>
      <p:ext uri="{BB962C8B-B14F-4D97-AF65-F5344CB8AC3E}">
        <p14:creationId xmlns:p14="http://schemas.microsoft.com/office/powerpoint/2010/main" val="2830663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0" fontAlgn="base" hangingPunct="0">
              <a:lnSpc>
                <a:spcPct val="100000"/>
              </a:lnSpc>
              <a:spcBef>
                <a:spcPct val="0"/>
              </a:spcBef>
              <a:spcAft>
                <a:spcPct val="0"/>
              </a:spcAft>
            </a:pPr>
            <a:r>
              <a:rPr kumimoji="0" lang="en-US" altLang="en-US" sz="12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U.S. demand for new nuclear power plants is low. </a:t>
            </a:r>
          </a:p>
          <a:p>
            <a:pPr eaLnBrk="0" fontAlgn="base" hangingPunct="0">
              <a:lnSpc>
                <a:spcPct val="100000"/>
              </a:lnSpc>
              <a:spcBef>
                <a:spcPct val="0"/>
              </a:spcBef>
              <a:spcAft>
                <a:spcPct val="0"/>
              </a:spcAft>
            </a:pPr>
            <a:r>
              <a:rPr lang="en-US" altLang="en-US" sz="1200" dirty="0">
                <a:ea typeface="Times New Roman" panose="02020603050405020304" pitchFamily="18" charset="0"/>
                <a:cs typeface="Times New Roman" panose="02020603050405020304" pitchFamily="18" charset="0"/>
              </a:rPr>
              <a:t>N</a:t>
            </a:r>
            <a:r>
              <a:rPr kumimoji="0" lang="en-US" altLang="en-US" sz="12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uclear plants facing early retirement are being replaced with natural gas plants that are increasing greenhouse gas emissions. Figure 2 shows that if natural gas replaces a coal plant greenhouse gas emissions are cut in half, if natural gas replaces nuclear greenhouse gas emissions go up 30 times. For the U.S. to transition to a clean energy sector, nuclear power plants </a:t>
            </a:r>
            <a:r>
              <a:rPr kumimoji="0" lang="en-US" altLang="en-US" sz="1200" b="1"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MUST</a:t>
            </a:r>
            <a:r>
              <a:rPr kumimoji="0" lang="en-US" altLang="en-US" sz="12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 be part of the mix</a:t>
            </a:r>
            <a:r>
              <a:rPr kumimoji="0" lang="en-US" altLang="en-US" sz="600" b="0" i="0" u="none" strike="noStrike" cap="none" normalizeH="0" baseline="0" dirty="0">
                <a:ln>
                  <a:noFill/>
                </a:ln>
                <a:solidFill>
                  <a:schemeClr val="tx1"/>
                </a:solidFill>
                <a:effectLst/>
              </a:rPr>
              <a:t> </a:t>
            </a:r>
          </a:p>
          <a:p>
            <a:pPr eaLnBrk="0" fontAlgn="base" hangingPunct="0">
              <a:lnSpc>
                <a:spcPct val="100000"/>
              </a:lnSpc>
              <a:spcBef>
                <a:spcPct val="0"/>
              </a:spcBef>
              <a:spcAft>
                <a:spcPct val="0"/>
              </a:spcAft>
            </a:pP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mn-lt"/>
                <a:ea typeface="+mn-ea"/>
                <a:cs typeface="+mn-cs"/>
              </a:rPr>
              <a:t>Here’s another reason: national security. For more than three decades, the U.S. has chosen to be on the sidelines, slowly ceding our nuclear energy leadership to competitors, primarily Russia and China. The U.S. hasn’t built a new nuclear reactor in more than three decades. Meanwhile, our high-performing reactor fleet is aging. Here’s a sobering statistic: 78 percent of all new nuclear reactor builds across the globe involve Russia or China. Because the U.S. led development of commercial nuclear energy, our safety and non-proliferations approaches became the world standards. We know that when a nation builds a nuclear reactor in another country, it begins a century-long relationship, a cooperative relationship that involves education, research and development, training, cyber and physical security, environmental protection, and safety and non-proliferation. When we build a nuclear power plant in another country, we’re exporting our technologies and equipment. We’re also exporting our values and expertise.</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1200" kern="1200" dirty="0">
              <a:solidFill>
                <a:schemeClr val="tx1"/>
              </a:solidFill>
              <a:effectLst/>
              <a:latin typeface="+mn-lt"/>
              <a:ea typeface="+mn-ea"/>
              <a:cs typeface="+mn-cs"/>
            </a:endParaRPr>
          </a:p>
          <a:p>
            <a:pPr eaLnBrk="0" fontAlgn="base" hangingPunct="0">
              <a:lnSpc>
                <a:spcPct val="100000"/>
              </a:lnSpc>
              <a:spcBef>
                <a:spcPct val="0"/>
              </a:spcBef>
              <a:spcAft>
                <a:spcPct val="0"/>
              </a:spcAft>
            </a:pPr>
            <a:endParaRPr kumimoji="0" lang="en-US" altLang="en-US" sz="1800" b="0" i="0" u="none" strike="noStrike" cap="none" normalizeH="0" baseline="0" dirty="0">
              <a:ln>
                <a:noFill/>
              </a:ln>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fld id="{228ABD2F-759D-DC41-A5B9-C7AD4D540FE0}" type="slidenum">
              <a:rPr lang="en-US" smtClean="0"/>
              <a:t>7</a:t>
            </a:fld>
            <a:endParaRPr lang="en-US" dirty="0"/>
          </a:p>
        </p:txBody>
      </p:sp>
    </p:spTree>
    <p:extLst>
      <p:ext uri="{BB962C8B-B14F-4D97-AF65-F5344CB8AC3E}">
        <p14:creationId xmlns:p14="http://schemas.microsoft.com/office/powerpoint/2010/main" val="146687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dirty="0"/>
              <a:t>DOE is investing in Idaho like never before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United States invented the commercial nuclear energy industry. Idaho played a major role in that effort. In fact, it’s safe to say that virtually every nuclear reactor in operation today – in the United States and around the world – can trace some aspect of its existence to research and development conducted at Idaho National Laboratory (INL). With energy demand rising and the desire to reduce carbon emissions becoming more prominent, government and industry are increasingly interested in developing an emissions-free, power generation source that has proven safe, resilient and dependable for more than six decades.</a:t>
            </a:r>
          </a:p>
          <a:p>
            <a:endParaRPr lang="en-US" dirty="0"/>
          </a:p>
          <a:p>
            <a:r>
              <a:rPr lang="en-US" sz="1200" kern="1200" dirty="0">
                <a:solidFill>
                  <a:schemeClr val="tx1"/>
                </a:solidFill>
                <a:effectLst/>
                <a:latin typeface="+mn-lt"/>
                <a:ea typeface="+mn-ea"/>
                <a:cs typeface="+mn-cs"/>
              </a:rPr>
              <a:t>But many people are working hard to reinvigorate the domestic nuclear energy industry. NuScale Power and the Utah Associated Municipal Power Systems (UAMPS) are working to deploy a first-of-its-kind small modular reactor at the INL site by 2026. INL is working with a variety of private sector companies on next-generation reactor designs, including microreactors, which we hope to demonstrate in the next several years. And bipartisan support for nuclear energy development and demonstration was evident in passage of S. 97, the Nuclear Energy Innovation Capabilities Act (NEICA), which instructs the U.S. Department of Energy to:</a:t>
            </a:r>
          </a:p>
          <a:p>
            <a:pPr lvl="0"/>
            <a:r>
              <a:rPr lang="en-US" sz="1200" kern="1200" dirty="0">
                <a:solidFill>
                  <a:schemeClr val="tx1"/>
                </a:solidFill>
                <a:effectLst/>
                <a:latin typeface="+mn-lt"/>
                <a:ea typeface="+mn-ea"/>
                <a:cs typeface="+mn-cs"/>
              </a:rPr>
              <a:t>Establish a National Reactor Innovation Center (NRIC) at INL, to enable the testing and demonstration of new reactor projects;</a:t>
            </a:r>
          </a:p>
          <a:p>
            <a:pPr lvl="0"/>
            <a:r>
              <a:rPr lang="en-US" sz="1200" kern="1200" dirty="0">
                <a:solidFill>
                  <a:schemeClr val="tx1"/>
                </a:solidFill>
                <a:effectLst/>
                <a:latin typeface="+mn-lt"/>
                <a:ea typeface="+mn-ea"/>
                <a:cs typeface="+mn-cs"/>
              </a:rPr>
              <a:t>Determine the need for a “versatile reactor-based fast neutron source,” a capability the U.S. badly needs and which now can only be accessed in Russia. </a:t>
            </a:r>
          </a:p>
          <a:p>
            <a:endParaRPr lang="en-US" dirty="0"/>
          </a:p>
        </p:txBody>
      </p:sp>
      <p:sp>
        <p:nvSpPr>
          <p:cNvPr id="4" name="Slide Number Placeholder 3"/>
          <p:cNvSpPr>
            <a:spLocks noGrp="1"/>
          </p:cNvSpPr>
          <p:nvPr>
            <p:ph type="sldNum" sz="quarter" idx="5"/>
          </p:nvPr>
        </p:nvSpPr>
        <p:spPr/>
        <p:txBody>
          <a:bodyPr/>
          <a:lstStyle/>
          <a:p>
            <a:fld id="{A72AECBA-DA10-7649-8463-32DE2B56864B}" type="slidenum">
              <a:rPr lang="en-US" smtClean="0"/>
              <a:t>8</a:t>
            </a:fld>
            <a:endParaRPr lang="en-US" dirty="0"/>
          </a:p>
        </p:txBody>
      </p:sp>
    </p:spTree>
    <p:extLst>
      <p:ext uri="{BB962C8B-B14F-4D97-AF65-F5344CB8AC3E}">
        <p14:creationId xmlns:p14="http://schemas.microsoft.com/office/powerpoint/2010/main" val="669452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800 homes per MW. Based on 24 hours a day @ 365 days per year and a cap factor of 0.9. One home uses 11,000 kwh per year.</a:t>
            </a:r>
          </a:p>
        </p:txBody>
      </p:sp>
      <p:sp>
        <p:nvSpPr>
          <p:cNvPr id="4" name="Slide Number Placeholder 3"/>
          <p:cNvSpPr>
            <a:spLocks noGrp="1"/>
          </p:cNvSpPr>
          <p:nvPr>
            <p:ph type="sldNum" sz="quarter" idx="5"/>
          </p:nvPr>
        </p:nvSpPr>
        <p:spPr/>
        <p:txBody>
          <a:bodyPr/>
          <a:lstStyle/>
          <a:p>
            <a:fld id="{A72AECBA-DA10-7649-8463-32DE2B56864B}" type="slidenum">
              <a:rPr lang="en-US" smtClean="0"/>
              <a:t>10</a:t>
            </a:fld>
            <a:endParaRPr lang="en-US" dirty="0"/>
          </a:p>
        </p:txBody>
      </p:sp>
    </p:spTree>
    <p:extLst>
      <p:ext uri="{BB962C8B-B14F-4D97-AF65-F5344CB8AC3E}">
        <p14:creationId xmlns:p14="http://schemas.microsoft.com/office/powerpoint/2010/main" val="111668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100,000 MWh solar farm in carribian…about 57 MW per year @ capacity factor of 20%. This equals about 1 NuScale moduel. The solar farm is about 40 acres = about 55 MW. NuScale 12 pack 35 acre = 580 MW</a:t>
            </a:r>
          </a:p>
        </p:txBody>
      </p:sp>
      <p:sp>
        <p:nvSpPr>
          <p:cNvPr id="4" name="Slide Number Placeholder 3"/>
          <p:cNvSpPr>
            <a:spLocks noGrp="1"/>
          </p:cNvSpPr>
          <p:nvPr>
            <p:ph type="sldNum" sz="quarter" idx="5"/>
          </p:nvPr>
        </p:nvSpPr>
        <p:spPr/>
        <p:txBody>
          <a:bodyPr/>
          <a:lstStyle/>
          <a:p>
            <a:fld id="{228ABD2F-759D-DC41-A5B9-C7AD4D540FE0}" type="slidenum">
              <a:rPr lang="en-US" smtClean="0"/>
              <a:t>11</a:t>
            </a:fld>
            <a:endParaRPr lang="en-US" dirty="0"/>
          </a:p>
        </p:txBody>
      </p:sp>
    </p:spTree>
    <p:extLst>
      <p:ext uri="{BB962C8B-B14F-4D97-AF65-F5344CB8AC3E}">
        <p14:creationId xmlns:p14="http://schemas.microsoft.com/office/powerpoint/2010/main" val="4191739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bolts, ask what the difference is?. Q bolt is 10x more than non-Q bolt. Why, traceability, testing, more people in the process</a:t>
            </a:r>
          </a:p>
        </p:txBody>
      </p:sp>
      <p:sp>
        <p:nvSpPr>
          <p:cNvPr id="4" name="Slide Number Placeholder 3"/>
          <p:cNvSpPr>
            <a:spLocks noGrp="1"/>
          </p:cNvSpPr>
          <p:nvPr>
            <p:ph type="sldNum" sz="quarter" idx="5"/>
          </p:nvPr>
        </p:nvSpPr>
        <p:spPr/>
        <p:txBody>
          <a:bodyPr/>
          <a:lstStyle/>
          <a:p>
            <a:fld id="{A72AECBA-DA10-7649-8463-32DE2B56864B}" type="slidenum">
              <a:rPr lang="en-US" smtClean="0"/>
              <a:t>15</a:t>
            </a:fld>
            <a:endParaRPr lang="en-US" dirty="0"/>
          </a:p>
        </p:txBody>
      </p:sp>
    </p:spTree>
    <p:extLst>
      <p:ext uri="{BB962C8B-B14F-4D97-AF65-F5344CB8AC3E}">
        <p14:creationId xmlns:p14="http://schemas.microsoft.com/office/powerpoint/2010/main" val="41037735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892425" y="1717001"/>
            <a:ext cx="5797550" cy="430887"/>
          </a:xfrm>
        </p:spPr>
        <p:txBody>
          <a:bodyPr anchor="b"/>
          <a:lstStyle>
            <a:lvl1pPr>
              <a:spcBef>
                <a:spcPct val="40000"/>
              </a:spcBef>
              <a:defRPr sz="3200">
                <a:solidFill>
                  <a:srgbClr val="005875"/>
                </a:solidFill>
              </a:defRPr>
            </a:lvl1pPr>
          </a:lstStyle>
          <a:p>
            <a:r>
              <a:rPr lang="en-US" dirty="0"/>
              <a:t>Click to edit Master title style</a:t>
            </a:r>
          </a:p>
        </p:txBody>
      </p:sp>
      <p:sp>
        <p:nvSpPr>
          <p:cNvPr id="13435" name="Rectangle 123"/>
          <p:cNvSpPr>
            <a:spLocks noGrp="1" noChangeArrowheads="1"/>
          </p:cNvSpPr>
          <p:nvPr>
            <p:ph type="subTitle" sz="quarter" idx="1"/>
          </p:nvPr>
        </p:nvSpPr>
        <p:spPr>
          <a:xfrm>
            <a:off x="2914650" y="2514600"/>
            <a:ext cx="5775325" cy="762000"/>
          </a:xfrm>
        </p:spPr>
        <p:txBody>
          <a:bodyPr/>
          <a:lstStyle>
            <a:lvl1pPr marL="0" indent="0">
              <a:spcBef>
                <a:spcPct val="20000"/>
              </a:spcBef>
              <a:buFontTx/>
              <a:buNone/>
              <a:defRPr b="1"/>
            </a:lvl1pPr>
          </a:lstStyle>
          <a:p>
            <a:r>
              <a:rPr lang="en-US" dirty="0"/>
              <a:t>Click to edit Master subtitle style</a:t>
            </a:r>
          </a:p>
        </p:txBody>
      </p:sp>
      <p:sp>
        <p:nvSpPr>
          <p:cNvPr id="41" name="Rectangle 124"/>
          <p:cNvSpPr>
            <a:spLocks noGrp="1" noChangeArrowheads="1"/>
          </p:cNvSpPr>
          <p:nvPr>
            <p:ph type="dt" sz="quarter" idx="10"/>
          </p:nvPr>
        </p:nvSpPr>
        <p:spPr bwMode="auto">
          <a:xfrm>
            <a:off x="2914650" y="3436938"/>
            <a:ext cx="5775325" cy="457200"/>
          </a:xfrm>
          <a:prstGeom prst="rect">
            <a:avLst/>
          </a:prstGeom>
          <a:ln>
            <a:miter lim="800000"/>
            <a:headEnd/>
            <a:tailEnd/>
          </a:ln>
        </p:spPr>
        <p:txBody>
          <a:bodyPr vert="horz" wrap="square" lIns="0" tIns="0" rIns="0" bIns="0" numCol="1" anchor="t" anchorCtr="0" compatLnSpc="1">
            <a:prstTxWarp prst="textNoShape">
              <a:avLst/>
            </a:prstTxWarp>
          </a:bodyPr>
          <a:lstStyle>
            <a:lvl1pPr>
              <a:lnSpc>
                <a:spcPct val="85000"/>
              </a:lnSpc>
              <a:spcBef>
                <a:spcPct val="40000"/>
              </a:spcBef>
              <a:defRPr sz="1600">
                <a:latin typeface="+mn-lt"/>
                <a:ea typeface="+mn-ea"/>
              </a:defRPr>
            </a:lvl1pPr>
          </a:lstStyle>
          <a:p>
            <a:fld id="{303E1434-89D5-4136-B205-27008AA1FB2D}" type="datetimeFigureOut">
              <a:rPr lang="en-US" smtClean="0"/>
              <a:t>10/10/18</a:t>
            </a:fld>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2331720" cy="6858000"/>
          </a:xfrm>
          <a:prstGeom prst="rect">
            <a:avLst/>
          </a:prstGeom>
        </p:spPr>
      </p:pic>
    </p:spTree>
    <p:extLst>
      <p:ext uri="{BB962C8B-B14F-4D97-AF65-F5344CB8AC3E}">
        <p14:creationId xmlns:p14="http://schemas.microsoft.com/office/powerpoint/2010/main" val="2745239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4"/>
          <p:cNvSpPr>
            <a:spLocks noGrp="1" noChangeArrowheads="1"/>
          </p:cNvSpPr>
          <p:nvPr>
            <p:ph type="ftr" sz="quarter" idx="10"/>
          </p:nvPr>
        </p:nvSpPr>
        <p:spPr>
          <a:ln/>
        </p:spPr>
        <p:txBody>
          <a:bodyPr/>
          <a:lstStyle>
            <a:lvl1pPr>
              <a:defRPr/>
            </a:lvl1pPr>
          </a:lstStyle>
          <a:p>
            <a:endParaRPr lang="en-US" dirty="0"/>
          </a:p>
        </p:txBody>
      </p:sp>
      <p:sp>
        <p:nvSpPr>
          <p:cNvPr id="5"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63980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5613" y="1598613"/>
            <a:ext cx="4038600"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6613" y="1598613"/>
            <a:ext cx="4040187" cy="4524375"/>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84"/>
          <p:cNvSpPr>
            <a:spLocks noGrp="1" noChangeArrowheads="1"/>
          </p:cNvSpPr>
          <p:nvPr>
            <p:ph type="ftr" sz="quarter" idx="10"/>
          </p:nvPr>
        </p:nvSpPr>
        <p:spPr>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3247796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84"/>
          <p:cNvSpPr>
            <a:spLocks noGrp="1" noChangeArrowheads="1"/>
          </p:cNvSpPr>
          <p:nvPr>
            <p:ph type="ftr" sz="quarter" idx="10"/>
          </p:nvPr>
        </p:nvSpPr>
        <p:spPr>
          <a:ln/>
        </p:spPr>
        <p:txBody>
          <a:bodyPr/>
          <a:lstStyle>
            <a:lvl1pPr>
              <a:defRPr/>
            </a:lvl1pPr>
          </a:lstStyle>
          <a:p>
            <a:endParaRPr lang="en-US" dirty="0"/>
          </a:p>
        </p:txBody>
      </p:sp>
      <p:sp>
        <p:nvSpPr>
          <p:cNvPr id="4"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865031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4"/>
          <p:cNvSpPr>
            <a:spLocks noGrp="1" noChangeArrowheads="1"/>
          </p:cNvSpPr>
          <p:nvPr>
            <p:ph type="ftr" sz="quarter" idx="10"/>
          </p:nvPr>
        </p:nvSpPr>
        <p:spPr>
          <a:ln/>
        </p:spPr>
        <p:txBody>
          <a:bodyPr/>
          <a:lstStyle>
            <a:lvl1pPr>
              <a:defRPr/>
            </a:lvl1pPr>
          </a:lstStyle>
          <a:p>
            <a:endParaRPr lang="en-US" dirty="0"/>
          </a:p>
        </p:txBody>
      </p:sp>
      <p:sp>
        <p:nvSpPr>
          <p:cNvPr id="3"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55464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39492"/>
            <a:ext cx="3008313" cy="1232859"/>
          </a:xfrm>
        </p:spPr>
        <p:txBody>
          <a:bodyPr anchor="t" anchorCtr="0"/>
          <a:lstStyle>
            <a:lvl1pPr algn="l">
              <a:defRPr sz="2800" b="1"/>
            </a:lvl1pPr>
          </a:lstStyle>
          <a:p>
            <a:r>
              <a:rPr lang="en-US"/>
              <a:t>Click to edit Master title style</a:t>
            </a:r>
            <a:endParaRPr lang="en-US" dirty="0"/>
          </a:p>
        </p:txBody>
      </p:sp>
      <p:sp>
        <p:nvSpPr>
          <p:cNvPr id="3" name="Content Placeholder 2"/>
          <p:cNvSpPr>
            <a:spLocks noGrp="1"/>
          </p:cNvSpPr>
          <p:nvPr>
            <p:ph idx="1"/>
          </p:nvPr>
        </p:nvSpPr>
        <p:spPr>
          <a:xfrm>
            <a:off x="3575050" y="1039493"/>
            <a:ext cx="5111750" cy="5211182"/>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395181"/>
            <a:ext cx="3008313" cy="385549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87318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98724"/>
            <a:ext cx="5486400" cy="366254"/>
          </a:xfrm>
        </p:spPr>
        <p:txBody>
          <a:bodyPr anchor="t" anchorCtr="0"/>
          <a:lstStyle>
            <a:lvl1pPr algn="l">
              <a:defRPr sz="2800" b="1"/>
            </a:lvl1pPr>
          </a:lstStyle>
          <a:p>
            <a:r>
              <a:rPr lang="en-US"/>
              <a:t>Click to edit Master title style</a:t>
            </a:r>
            <a:endParaRPr lang="en-US" dirty="0"/>
          </a:p>
        </p:txBody>
      </p:sp>
      <p:sp>
        <p:nvSpPr>
          <p:cNvPr id="3" name="Picture Placeholder 2"/>
          <p:cNvSpPr>
            <a:spLocks noGrp="1"/>
          </p:cNvSpPr>
          <p:nvPr>
            <p:ph type="pic" idx="1"/>
          </p:nvPr>
        </p:nvSpPr>
        <p:spPr>
          <a:xfrm>
            <a:off x="1792288" y="1105469"/>
            <a:ext cx="5486400" cy="3622106"/>
          </a:xfrm>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4"/>
          <p:cNvSpPr>
            <a:spLocks noGrp="1" noChangeArrowheads="1"/>
          </p:cNvSpPr>
          <p:nvPr>
            <p:ph type="ftr" sz="quarter" idx="10"/>
          </p:nvPr>
        </p:nvSpPr>
        <p:spPr>
          <a:ln/>
        </p:spPr>
        <p:txBody>
          <a:bodyPr/>
          <a:lstStyle>
            <a:lvl1pPr>
              <a:defRPr/>
            </a:lvl1pPr>
          </a:lstStyle>
          <a:p>
            <a:endParaRPr lang="en-US" dirty="0"/>
          </a:p>
        </p:txBody>
      </p:sp>
      <p:sp>
        <p:nvSpPr>
          <p:cNvPr id="6" name="Rectangle 85"/>
          <p:cNvSpPr>
            <a:spLocks noGrp="1" noChangeArrowheads="1"/>
          </p:cNvSpPr>
          <p:nvPr>
            <p:ph type="sldNum" sz="quarter" idx="11"/>
          </p:nvPr>
        </p:nvSpPr>
        <p:spPr>
          <a:ln/>
        </p:spPr>
        <p:txBody>
          <a:bodyPr/>
          <a:lstStyle>
            <a:lvl1pPr>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3943278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0"/>
            <a:ext cx="9144000" cy="1231392"/>
          </a:xfrm>
          <a:prstGeom prst="rect">
            <a:avLst/>
          </a:prstGeom>
        </p:spPr>
      </p:pic>
      <p:sp>
        <p:nvSpPr>
          <p:cNvPr id="1026" name="Rectangle 2"/>
          <p:cNvSpPr>
            <a:spLocks noGrp="1" noChangeArrowheads="1"/>
          </p:cNvSpPr>
          <p:nvPr>
            <p:ph type="title"/>
          </p:nvPr>
        </p:nvSpPr>
        <p:spPr bwMode="auto">
          <a:xfrm>
            <a:off x="455613" y="1004888"/>
            <a:ext cx="8231187" cy="3770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sp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455613" y="1598613"/>
            <a:ext cx="8231187"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08" name="Rectangle 84"/>
          <p:cNvSpPr>
            <a:spLocks noGrp="1" noChangeArrowheads="1"/>
          </p:cNvSpPr>
          <p:nvPr>
            <p:ph type="ftr" sz="quarter" idx="3"/>
          </p:nvPr>
        </p:nvSpPr>
        <p:spPr bwMode="auto">
          <a:xfrm>
            <a:off x="6908800" y="6553200"/>
            <a:ext cx="1804988"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mn-lt"/>
                <a:ea typeface="+mn-ea"/>
              </a:defRPr>
            </a:lvl1pPr>
          </a:lstStyle>
          <a:p>
            <a:endParaRPr lang="en-US" dirty="0"/>
          </a:p>
        </p:txBody>
      </p:sp>
      <p:sp>
        <p:nvSpPr>
          <p:cNvPr id="1109" name="Rectangle 85"/>
          <p:cNvSpPr>
            <a:spLocks noGrp="1" noChangeArrowheads="1"/>
          </p:cNvSpPr>
          <p:nvPr>
            <p:ph type="sldNum" sz="quarter" idx="4"/>
          </p:nvPr>
        </p:nvSpPr>
        <p:spPr bwMode="auto">
          <a:xfrm>
            <a:off x="8715375" y="6553200"/>
            <a:ext cx="260350" cy="122238"/>
          </a:xfrm>
          <a:prstGeom prst="rect">
            <a:avLst/>
          </a:prstGeom>
          <a:noFill/>
          <a:ln w="9525">
            <a:noFill/>
            <a:miter lim="800000"/>
            <a:headEnd/>
            <a:tailEnd/>
          </a:ln>
          <a:effectLst/>
        </p:spPr>
        <p:txBody>
          <a:bodyPr vert="horz" wrap="square" lIns="0" tIns="0" rIns="0" bIns="0" numCol="1" anchor="t" anchorCtr="0" compatLnSpc="1">
            <a:prstTxWarp prst="textNoShape">
              <a:avLst/>
            </a:prstTxWarp>
            <a:spAutoFit/>
          </a:bodyPr>
          <a:lstStyle>
            <a:lvl1pPr algn="r">
              <a:defRPr sz="800">
                <a:latin typeface="Arial" charset="0"/>
              </a:defRPr>
            </a:lvl1pPr>
          </a:lstStyle>
          <a:p>
            <a:fld id="{5F868368-EC15-444D-9EFB-42436E21986C}" type="slidenum">
              <a:rPr lang="en-US" smtClean="0"/>
              <a:t>‹#›</a:t>
            </a:fld>
            <a:endParaRPr lang="en-US" dirty="0"/>
          </a:p>
        </p:txBody>
      </p:sp>
    </p:spTree>
    <p:extLst>
      <p:ext uri="{BB962C8B-B14F-4D97-AF65-F5344CB8AC3E}">
        <p14:creationId xmlns:p14="http://schemas.microsoft.com/office/powerpoint/2010/main" val="18682891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l" rtl="0" eaLnBrk="1" fontAlgn="base" hangingPunct="1">
        <a:lnSpc>
          <a:spcPct val="85000"/>
        </a:lnSpc>
        <a:spcBef>
          <a:spcPct val="0"/>
        </a:spcBef>
        <a:spcAft>
          <a:spcPct val="0"/>
        </a:spcAft>
        <a:defRPr sz="2800" b="1" i="1">
          <a:solidFill>
            <a:srgbClr val="005863"/>
          </a:solidFill>
          <a:latin typeface="+mj-lt"/>
          <a:ea typeface="ＭＳ Ｐゴシック" charset="0"/>
          <a:cs typeface="+mj-cs"/>
        </a:defRPr>
      </a:lvl1pPr>
      <a:lvl2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2pPr>
      <a:lvl3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3pPr>
      <a:lvl4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4pPr>
      <a:lvl5pPr algn="l" rtl="0" eaLnBrk="1" fontAlgn="base" hangingPunct="1">
        <a:lnSpc>
          <a:spcPct val="85000"/>
        </a:lnSpc>
        <a:spcBef>
          <a:spcPct val="0"/>
        </a:spcBef>
        <a:spcAft>
          <a:spcPct val="0"/>
        </a:spcAft>
        <a:defRPr sz="2800" b="1" i="1">
          <a:solidFill>
            <a:srgbClr val="003663"/>
          </a:solidFill>
          <a:latin typeface="Arial" charset="0"/>
          <a:ea typeface="ＭＳ Ｐゴシック" charset="0"/>
        </a:defRPr>
      </a:lvl5pPr>
      <a:lvl6pPr marL="457200" algn="l" rtl="0" eaLnBrk="1" fontAlgn="base" hangingPunct="1">
        <a:lnSpc>
          <a:spcPct val="85000"/>
        </a:lnSpc>
        <a:spcBef>
          <a:spcPct val="0"/>
        </a:spcBef>
        <a:spcAft>
          <a:spcPct val="0"/>
        </a:spcAft>
        <a:defRPr sz="2800" b="1" i="1">
          <a:solidFill>
            <a:srgbClr val="003663"/>
          </a:solidFill>
          <a:latin typeface="Arial" charset="0"/>
        </a:defRPr>
      </a:lvl6pPr>
      <a:lvl7pPr marL="914400" algn="l" rtl="0" eaLnBrk="1" fontAlgn="base" hangingPunct="1">
        <a:lnSpc>
          <a:spcPct val="85000"/>
        </a:lnSpc>
        <a:spcBef>
          <a:spcPct val="0"/>
        </a:spcBef>
        <a:spcAft>
          <a:spcPct val="0"/>
        </a:spcAft>
        <a:defRPr sz="2800" b="1" i="1">
          <a:solidFill>
            <a:srgbClr val="003663"/>
          </a:solidFill>
          <a:latin typeface="Arial" charset="0"/>
        </a:defRPr>
      </a:lvl7pPr>
      <a:lvl8pPr marL="1371600" algn="l" rtl="0" eaLnBrk="1" fontAlgn="base" hangingPunct="1">
        <a:lnSpc>
          <a:spcPct val="85000"/>
        </a:lnSpc>
        <a:spcBef>
          <a:spcPct val="0"/>
        </a:spcBef>
        <a:spcAft>
          <a:spcPct val="0"/>
        </a:spcAft>
        <a:defRPr sz="2800" b="1" i="1">
          <a:solidFill>
            <a:srgbClr val="003663"/>
          </a:solidFill>
          <a:latin typeface="Arial" charset="0"/>
        </a:defRPr>
      </a:lvl8pPr>
      <a:lvl9pPr marL="1828800" algn="l" rtl="0" eaLnBrk="1" fontAlgn="base" hangingPunct="1">
        <a:lnSpc>
          <a:spcPct val="85000"/>
        </a:lnSpc>
        <a:spcBef>
          <a:spcPct val="0"/>
        </a:spcBef>
        <a:spcAft>
          <a:spcPct val="0"/>
        </a:spcAft>
        <a:defRPr sz="2800" b="1" i="1">
          <a:solidFill>
            <a:srgbClr val="003663"/>
          </a:solidFill>
          <a:latin typeface="Arial" charset="0"/>
        </a:defRPr>
      </a:lvl9pPr>
    </p:titleStyle>
    <p:bodyStyle>
      <a:lvl1pPr marL="230188" indent="-230188" algn="l" rtl="0" eaLnBrk="1" fontAlgn="base" hangingPunct="1">
        <a:lnSpc>
          <a:spcPct val="85000"/>
        </a:lnSpc>
        <a:spcBef>
          <a:spcPct val="40000"/>
        </a:spcBef>
        <a:spcAft>
          <a:spcPct val="0"/>
        </a:spcAft>
        <a:buClr>
          <a:schemeClr val="accent2"/>
        </a:buClr>
        <a:buChar char="•"/>
        <a:defRPr sz="2000">
          <a:solidFill>
            <a:schemeClr val="tx1"/>
          </a:solidFill>
          <a:latin typeface="+mn-lt"/>
          <a:ea typeface="ＭＳ Ｐゴシック" charset="0"/>
          <a:cs typeface="+mn-cs"/>
        </a:defRPr>
      </a:lvl1pPr>
      <a:lvl2pPr marL="684213" indent="-227013"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2pPr>
      <a:lvl3pPr marL="11430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3pPr>
      <a:lvl4pPr marL="1600200" indent="-228600" algn="l" rtl="0" eaLnBrk="1" fontAlgn="base" hangingPunct="1">
        <a:lnSpc>
          <a:spcPct val="85000"/>
        </a:lnSpc>
        <a:spcBef>
          <a:spcPct val="20000"/>
        </a:spcBef>
        <a:spcAft>
          <a:spcPct val="0"/>
        </a:spcAft>
        <a:buClr>
          <a:schemeClr val="accent2"/>
        </a:buClr>
        <a:buFont typeface="Times New Roman" charset="0"/>
        <a:buChar char="–"/>
        <a:defRPr sz="2000">
          <a:solidFill>
            <a:schemeClr val="tx1"/>
          </a:solidFill>
          <a:latin typeface="+mn-lt"/>
          <a:ea typeface="ＭＳ Ｐゴシック" charset="0"/>
        </a:defRPr>
      </a:lvl4pPr>
      <a:lvl5pPr marL="2057400" indent="-228600" algn="l" rtl="0" eaLnBrk="1" fontAlgn="base" hangingPunct="1">
        <a:lnSpc>
          <a:spcPct val="85000"/>
        </a:lnSpc>
        <a:spcBef>
          <a:spcPct val="20000"/>
        </a:spcBef>
        <a:spcAft>
          <a:spcPct val="0"/>
        </a:spcAft>
        <a:buClr>
          <a:schemeClr val="accent2"/>
        </a:buClr>
        <a:buChar char="•"/>
        <a:defRPr sz="2000">
          <a:solidFill>
            <a:schemeClr val="tx1"/>
          </a:solidFill>
          <a:latin typeface="+mn-lt"/>
          <a:ea typeface="ＭＳ Ｐゴシック" charset="0"/>
        </a:defRPr>
      </a:lvl5pPr>
      <a:lvl6pPr marL="25146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6pPr>
      <a:lvl7pPr marL="29718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7pPr>
      <a:lvl8pPr marL="34290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8pPr>
      <a:lvl9pPr marL="3886200" indent="-228600" algn="l" rtl="0" eaLnBrk="1" fontAlgn="base" hangingPunct="1">
        <a:lnSpc>
          <a:spcPct val="85000"/>
        </a:lnSpc>
        <a:spcBef>
          <a:spcPct val="20000"/>
        </a:spcBef>
        <a:spcAft>
          <a:spcPct val="0"/>
        </a:spcAft>
        <a:buClr>
          <a:srgbClr val="FF66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92425" y="1023655"/>
            <a:ext cx="5797550" cy="837152"/>
          </a:xfrm>
        </p:spPr>
        <p:txBody>
          <a:bodyPr/>
          <a:lstStyle/>
          <a:p>
            <a:r>
              <a:rPr lang="en-US" dirty="0"/>
              <a:t>Advanced Reactor Supply Chain in Idaho</a:t>
            </a:r>
          </a:p>
        </p:txBody>
      </p:sp>
      <p:sp>
        <p:nvSpPr>
          <p:cNvPr id="3" name="Subtitle 2"/>
          <p:cNvSpPr>
            <a:spLocks noGrp="1"/>
          </p:cNvSpPr>
          <p:nvPr>
            <p:ph type="subTitle" sz="quarter" idx="1"/>
          </p:nvPr>
        </p:nvSpPr>
        <p:spPr>
          <a:xfrm>
            <a:off x="2914650" y="1951071"/>
            <a:ext cx="5775325" cy="762000"/>
          </a:xfrm>
        </p:spPr>
        <p:txBody>
          <a:bodyPr/>
          <a:lstStyle/>
          <a:p>
            <a:r>
              <a:rPr lang="en-US" dirty="0"/>
              <a:t>Line Commission Discussion</a:t>
            </a:r>
          </a:p>
        </p:txBody>
      </p:sp>
      <p:sp>
        <p:nvSpPr>
          <p:cNvPr id="4" name="Text Placeholder 3">
            <a:extLst>
              <a:ext uri="{FF2B5EF4-FFF2-40B4-BE49-F238E27FC236}">
                <a16:creationId xmlns:a16="http://schemas.microsoft.com/office/drawing/2014/main" id="{01342DCF-6A5B-7341-A7FA-359BB480547E}"/>
              </a:ext>
            </a:extLst>
          </p:cNvPr>
          <p:cNvSpPr txBox="1">
            <a:spLocks/>
          </p:cNvSpPr>
          <p:nvPr/>
        </p:nvSpPr>
        <p:spPr bwMode="auto">
          <a:xfrm>
            <a:off x="2712765" y="5292588"/>
            <a:ext cx="5837277" cy="2169041"/>
          </a:xfrm>
          <a:prstGeom prst="rect">
            <a:avLst/>
          </a:prstGeom>
          <a:ln>
            <a:miter lim="800000"/>
            <a:headEnd/>
            <a:tailEnd/>
          </a:ln>
        </p:spPr>
        <p:txBody>
          <a:bodyPr vert="horz" wrap="square" lIns="0" tIns="0" rIns="0" bIns="0" numCol="1" anchor="t" anchorCtr="0" compatLnSpc="1">
            <a:prstTxWarp prst="textNoShape">
              <a:avLst/>
            </a:prstTxWarp>
          </a:bodyPr>
          <a:lstStyle/>
          <a:p>
            <a:pPr eaLnBrk="0" fontAlgn="base" hangingPunct="0">
              <a:lnSpc>
                <a:spcPct val="85000"/>
              </a:lnSpc>
              <a:spcBef>
                <a:spcPct val="0"/>
              </a:spcBef>
              <a:spcAft>
                <a:spcPct val="0"/>
              </a:spcAft>
              <a:defRPr/>
            </a:pPr>
            <a:r>
              <a:rPr lang="en-US" sz="2000" b="1" dirty="0">
                <a:solidFill>
                  <a:srgbClr val="000000"/>
                </a:solidFill>
              </a:rPr>
              <a:t>Justin Coleman, INL</a:t>
            </a:r>
          </a:p>
          <a:p>
            <a:pPr eaLnBrk="0" fontAlgn="base" hangingPunct="0">
              <a:lnSpc>
                <a:spcPct val="85000"/>
              </a:lnSpc>
              <a:spcBef>
                <a:spcPct val="0"/>
              </a:spcBef>
              <a:spcAft>
                <a:spcPct val="0"/>
              </a:spcAft>
              <a:defRPr/>
            </a:pPr>
            <a:r>
              <a:rPr lang="en-US" sz="1600" dirty="0">
                <a:solidFill>
                  <a:srgbClr val="000000"/>
                </a:solidFill>
              </a:rPr>
              <a:t>GAIN Economics and Policy Lead</a:t>
            </a:r>
          </a:p>
          <a:p>
            <a:pPr eaLnBrk="0" fontAlgn="base" hangingPunct="0">
              <a:lnSpc>
                <a:spcPct val="85000"/>
              </a:lnSpc>
              <a:spcBef>
                <a:spcPct val="0"/>
              </a:spcBef>
              <a:spcAft>
                <a:spcPct val="0"/>
              </a:spcAft>
              <a:defRPr/>
            </a:pPr>
            <a:r>
              <a:rPr lang="en-US" sz="1600" dirty="0">
                <a:solidFill>
                  <a:srgbClr val="000000"/>
                </a:solidFill>
              </a:rPr>
              <a:t>Facility Risk Group Lead</a:t>
            </a:r>
          </a:p>
          <a:p>
            <a:pPr eaLnBrk="0" fontAlgn="base" hangingPunct="0">
              <a:lnSpc>
                <a:spcPct val="85000"/>
              </a:lnSpc>
              <a:spcBef>
                <a:spcPct val="0"/>
              </a:spcBef>
              <a:spcAft>
                <a:spcPct val="0"/>
              </a:spcAft>
              <a:defRPr/>
            </a:pPr>
            <a:endParaRPr lang="en-US" sz="2000" dirty="0">
              <a:solidFill>
                <a:srgbClr val="000000"/>
              </a:solidFill>
            </a:endParaRPr>
          </a:p>
          <a:p>
            <a:pPr eaLnBrk="0" fontAlgn="base" hangingPunct="0">
              <a:lnSpc>
                <a:spcPct val="85000"/>
              </a:lnSpc>
              <a:spcBef>
                <a:spcPct val="0"/>
              </a:spcBef>
              <a:spcAft>
                <a:spcPct val="0"/>
              </a:spcAft>
              <a:defRPr/>
            </a:pPr>
            <a:endParaRPr lang="en-US" sz="1600" dirty="0">
              <a:solidFill>
                <a:srgbClr val="000000"/>
              </a:solidFill>
            </a:endParaRPr>
          </a:p>
          <a:p>
            <a:pPr eaLnBrk="0" fontAlgn="base" hangingPunct="0">
              <a:lnSpc>
                <a:spcPct val="85000"/>
              </a:lnSpc>
              <a:spcBef>
                <a:spcPct val="0"/>
              </a:spcBef>
              <a:spcAft>
                <a:spcPct val="0"/>
              </a:spcAft>
              <a:defRPr/>
            </a:pPr>
            <a:endParaRPr lang="en-US" sz="1600" dirty="0">
              <a:solidFill>
                <a:srgbClr val="000000"/>
              </a:solidFill>
            </a:endParaRPr>
          </a:p>
        </p:txBody>
      </p:sp>
      <p:sp>
        <p:nvSpPr>
          <p:cNvPr id="5" name="Text Box 7">
            <a:extLst>
              <a:ext uri="{FF2B5EF4-FFF2-40B4-BE49-F238E27FC236}">
                <a16:creationId xmlns:a16="http://schemas.microsoft.com/office/drawing/2014/main" id="{DCB58960-4D42-054D-B316-E14E16E8B1E9}"/>
              </a:ext>
            </a:extLst>
          </p:cNvPr>
          <p:cNvSpPr txBox="1">
            <a:spLocks noChangeArrowheads="1"/>
          </p:cNvSpPr>
          <p:nvPr/>
        </p:nvSpPr>
        <p:spPr bwMode="auto">
          <a:xfrm>
            <a:off x="2712765" y="5980257"/>
            <a:ext cx="5775325" cy="209288"/>
          </a:xfrm>
          <a:prstGeom prst="rect">
            <a:avLst/>
          </a:prstGeom>
          <a:noFill/>
          <a:ln w="9525">
            <a:noFill/>
            <a:miter lim="800000"/>
            <a:headEnd/>
            <a:tailEnd/>
          </a:ln>
        </p:spPr>
        <p:txBody>
          <a:bodyPr lIns="0" tIns="0" rIns="0" bIns="0">
            <a:spAutoFit/>
          </a:bodyPr>
          <a:lstStyle/>
          <a:p>
            <a:pPr>
              <a:lnSpc>
                <a:spcPct val="85000"/>
              </a:lnSpc>
              <a:spcBef>
                <a:spcPct val="40000"/>
              </a:spcBef>
            </a:pPr>
            <a:r>
              <a:rPr lang="en-US" sz="1600" b="1" i="1" dirty="0">
                <a:latin typeface="Arial" charset="0"/>
              </a:rPr>
              <a:t>October, 10 2018</a:t>
            </a:r>
          </a:p>
        </p:txBody>
      </p:sp>
      <p:pic>
        <p:nvPicPr>
          <p:cNvPr id="6" name="Picture 5">
            <a:extLst>
              <a:ext uri="{FF2B5EF4-FFF2-40B4-BE49-F238E27FC236}">
                <a16:creationId xmlns:a16="http://schemas.microsoft.com/office/drawing/2014/main" id="{FCBEFC16-38E8-9646-BF18-CDC459DDD641}"/>
              </a:ext>
            </a:extLst>
          </p:cNvPr>
          <p:cNvPicPr>
            <a:picLocks noChangeAspect="1"/>
          </p:cNvPicPr>
          <p:nvPr/>
        </p:nvPicPr>
        <p:blipFill>
          <a:blip r:embed="rId2"/>
          <a:stretch>
            <a:fillRect/>
          </a:stretch>
        </p:blipFill>
        <p:spPr>
          <a:xfrm>
            <a:off x="3935926" y="2406499"/>
            <a:ext cx="2759941" cy="2759941"/>
          </a:xfrm>
          <a:prstGeom prst="rect">
            <a:avLst/>
          </a:prstGeom>
        </p:spPr>
      </p:pic>
      <p:sp>
        <p:nvSpPr>
          <p:cNvPr id="7" name="TextBox 6">
            <a:extLst>
              <a:ext uri="{FF2B5EF4-FFF2-40B4-BE49-F238E27FC236}">
                <a16:creationId xmlns:a16="http://schemas.microsoft.com/office/drawing/2014/main" id="{D316177E-B120-D840-B511-0FFFDEA0BFCA}"/>
              </a:ext>
            </a:extLst>
          </p:cNvPr>
          <p:cNvSpPr txBox="1"/>
          <p:nvPr/>
        </p:nvSpPr>
        <p:spPr>
          <a:xfrm>
            <a:off x="7913798" y="6608231"/>
            <a:ext cx="1552354" cy="215444"/>
          </a:xfrm>
          <a:prstGeom prst="rect">
            <a:avLst/>
          </a:prstGeom>
          <a:noFill/>
        </p:spPr>
        <p:txBody>
          <a:bodyPr wrap="square" rtlCol="0">
            <a:spAutoFit/>
          </a:bodyPr>
          <a:lstStyle/>
          <a:p>
            <a:r>
              <a:rPr lang="en-US" sz="800" dirty="0"/>
              <a:t>INL/MIS-18-51705</a:t>
            </a:r>
          </a:p>
        </p:txBody>
      </p:sp>
    </p:spTree>
    <p:extLst>
      <p:ext uri="{BB962C8B-B14F-4D97-AF65-F5344CB8AC3E}">
        <p14:creationId xmlns:p14="http://schemas.microsoft.com/office/powerpoint/2010/main" val="117034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EAC34-7644-3E43-8B2C-2E00D1E275D3}"/>
              </a:ext>
            </a:extLst>
          </p:cNvPr>
          <p:cNvSpPr>
            <a:spLocks noGrp="1"/>
          </p:cNvSpPr>
          <p:nvPr>
            <p:ph type="title"/>
          </p:nvPr>
        </p:nvSpPr>
        <p:spPr>
          <a:xfrm>
            <a:off x="455613" y="737719"/>
            <a:ext cx="8231187" cy="377026"/>
          </a:xfrm>
        </p:spPr>
        <p:txBody>
          <a:bodyPr/>
          <a:lstStyle/>
          <a:p>
            <a:r>
              <a:rPr lang="en-US" dirty="0"/>
              <a:t>What are advanced reactors</a:t>
            </a:r>
          </a:p>
        </p:txBody>
      </p:sp>
      <p:sp>
        <p:nvSpPr>
          <p:cNvPr id="3" name="Content Placeholder 2">
            <a:extLst>
              <a:ext uri="{FF2B5EF4-FFF2-40B4-BE49-F238E27FC236}">
                <a16:creationId xmlns:a16="http://schemas.microsoft.com/office/drawing/2014/main" id="{FBE27FBF-A8D2-2548-A64E-BA07D35E5848}"/>
              </a:ext>
            </a:extLst>
          </p:cNvPr>
          <p:cNvSpPr>
            <a:spLocks noGrp="1"/>
          </p:cNvSpPr>
          <p:nvPr>
            <p:ph idx="1"/>
          </p:nvPr>
        </p:nvSpPr>
        <p:spPr>
          <a:xfrm>
            <a:off x="455613" y="1508761"/>
            <a:ext cx="3990657" cy="4614228"/>
          </a:xfrm>
        </p:spPr>
        <p:txBody>
          <a:bodyPr/>
          <a:lstStyle/>
          <a:p>
            <a:r>
              <a:rPr lang="en-US" dirty="0"/>
              <a:t>Size: 2 MW – 1,000 MW</a:t>
            </a:r>
          </a:p>
          <a:p>
            <a:pPr lvl="1"/>
            <a:r>
              <a:rPr lang="en-US" dirty="0"/>
              <a:t>Enough to power 2,000 – 800,000 homes</a:t>
            </a:r>
          </a:p>
          <a:p>
            <a:r>
              <a:rPr lang="en-US" dirty="0"/>
              <a:t>Reactors currently in the design, development, and/or demonstration phase and use novel approaches to increase modularity and passive safety</a:t>
            </a:r>
          </a:p>
          <a:p>
            <a:r>
              <a:rPr lang="en-US" dirty="0"/>
              <a:t>Over 50 companies involved in various concepts </a:t>
            </a:r>
          </a:p>
        </p:txBody>
      </p:sp>
      <p:pic>
        <p:nvPicPr>
          <p:cNvPr id="4" name="Picture 3">
            <a:extLst>
              <a:ext uri="{FF2B5EF4-FFF2-40B4-BE49-F238E27FC236}">
                <a16:creationId xmlns:a16="http://schemas.microsoft.com/office/drawing/2014/main" id="{DFD7C979-5448-564E-BC12-E5AA08B74262}"/>
              </a:ext>
            </a:extLst>
          </p:cNvPr>
          <p:cNvPicPr/>
          <p:nvPr/>
        </p:nvPicPr>
        <p:blipFill>
          <a:blip r:embed="rId3" cstate="screen">
            <a:extLst>
              <a:ext uri="{28A0092B-C50C-407E-A947-70E740481C1C}">
                <a14:useLocalDpi xmlns:a14="http://schemas.microsoft.com/office/drawing/2010/main"/>
              </a:ext>
            </a:extLst>
          </a:blip>
          <a:stretch>
            <a:fillRect/>
          </a:stretch>
        </p:blipFill>
        <p:spPr>
          <a:xfrm>
            <a:off x="4446270" y="1044098"/>
            <a:ext cx="4544377" cy="5633403"/>
          </a:xfrm>
          <a:prstGeom prst="rect">
            <a:avLst/>
          </a:prstGeom>
        </p:spPr>
      </p:pic>
    </p:spTree>
    <p:extLst>
      <p:ext uri="{BB962C8B-B14F-4D97-AF65-F5344CB8AC3E}">
        <p14:creationId xmlns:p14="http://schemas.microsoft.com/office/powerpoint/2010/main" val="158519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CB292-04ED-4140-A02D-06A4B5955F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042" y="1779833"/>
            <a:ext cx="4679738" cy="2610801"/>
          </a:xfrm>
          <a:prstGeom prst="rect">
            <a:avLst/>
          </a:prstGeom>
        </p:spPr>
      </p:pic>
      <p:pic>
        <p:nvPicPr>
          <p:cNvPr id="5" name="Picture 4">
            <a:extLst>
              <a:ext uri="{FF2B5EF4-FFF2-40B4-BE49-F238E27FC236}">
                <a16:creationId xmlns:a16="http://schemas.microsoft.com/office/drawing/2014/main" id="{5B1404CC-3973-4343-A97A-C677628B597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32020" y="4333238"/>
            <a:ext cx="3766504" cy="2056709"/>
          </a:xfrm>
          <a:prstGeom prst="rect">
            <a:avLst/>
          </a:prstGeom>
        </p:spPr>
      </p:pic>
      <p:pic>
        <p:nvPicPr>
          <p:cNvPr id="9" name="Picture 8">
            <a:extLst>
              <a:ext uri="{FF2B5EF4-FFF2-40B4-BE49-F238E27FC236}">
                <a16:creationId xmlns:a16="http://schemas.microsoft.com/office/drawing/2014/main" id="{B3BD60DB-8EC8-4D4A-8F2C-0E86850AD1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60440" y="2291122"/>
            <a:ext cx="2006600" cy="1003300"/>
          </a:xfrm>
          <a:prstGeom prst="rect">
            <a:avLst/>
          </a:prstGeom>
        </p:spPr>
      </p:pic>
      <p:sp>
        <p:nvSpPr>
          <p:cNvPr id="11" name="Equal 10">
            <a:extLst>
              <a:ext uri="{FF2B5EF4-FFF2-40B4-BE49-F238E27FC236}">
                <a16:creationId xmlns:a16="http://schemas.microsoft.com/office/drawing/2014/main" id="{080DA615-A5E0-554C-875A-B0A24E4FDA01}"/>
              </a:ext>
            </a:extLst>
          </p:cNvPr>
          <p:cNvSpPr/>
          <p:nvPr/>
        </p:nvSpPr>
        <p:spPr bwMode="auto">
          <a:xfrm>
            <a:off x="5446237" y="2546374"/>
            <a:ext cx="651510" cy="492797"/>
          </a:xfrm>
          <a:prstGeom prst="mathEqual">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cxnSp>
        <p:nvCxnSpPr>
          <p:cNvPr id="14" name="Straight Arrow Connector 13">
            <a:extLst>
              <a:ext uri="{FF2B5EF4-FFF2-40B4-BE49-F238E27FC236}">
                <a16:creationId xmlns:a16="http://schemas.microsoft.com/office/drawing/2014/main" id="{02017741-8927-094B-953E-4FB4EB956988}"/>
              </a:ext>
            </a:extLst>
          </p:cNvPr>
          <p:cNvCxnSpPr/>
          <p:nvPr/>
        </p:nvCxnSpPr>
        <p:spPr bwMode="auto">
          <a:xfrm flipH="1">
            <a:off x="6355080" y="2661883"/>
            <a:ext cx="708660" cy="25044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6" name="Title 15">
            <a:extLst>
              <a:ext uri="{FF2B5EF4-FFF2-40B4-BE49-F238E27FC236}">
                <a16:creationId xmlns:a16="http://schemas.microsoft.com/office/drawing/2014/main" id="{72BAF701-0197-614B-9DE4-6E1514D5E421}"/>
              </a:ext>
            </a:extLst>
          </p:cNvPr>
          <p:cNvSpPr>
            <a:spLocks noGrp="1"/>
          </p:cNvSpPr>
          <p:nvPr>
            <p:ph type="title"/>
          </p:nvPr>
        </p:nvSpPr>
        <p:spPr/>
        <p:txBody>
          <a:bodyPr/>
          <a:lstStyle/>
          <a:p>
            <a:r>
              <a:rPr lang="en-US" dirty="0"/>
              <a:t>What are advanced reactors</a:t>
            </a:r>
          </a:p>
        </p:txBody>
      </p:sp>
      <p:pic>
        <p:nvPicPr>
          <p:cNvPr id="19" name="Picture 18">
            <a:extLst>
              <a:ext uri="{FF2B5EF4-FFF2-40B4-BE49-F238E27FC236}">
                <a16:creationId xmlns:a16="http://schemas.microsoft.com/office/drawing/2014/main" id="{8B288F31-D079-F74B-A2F5-BDEE0352C25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8220" y="4503419"/>
            <a:ext cx="2143929" cy="2153901"/>
          </a:xfrm>
          <a:prstGeom prst="rect">
            <a:avLst/>
          </a:prstGeom>
        </p:spPr>
      </p:pic>
      <p:sp>
        <p:nvSpPr>
          <p:cNvPr id="20" name="Rectangle 19">
            <a:extLst>
              <a:ext uri="{FF2B5EF4-FFF2-40B4-BE49-F238E27FC236}">
                <a16:creationId xmlns:a16="http://schemas.microsoft.com/office/drawing/2014/main" id="{155873D1-4BD4-D643-87D8-FBFBC7D027FA}"/>
              </a:ext>
            </a:extLst>
          </p:cNvPr>
          <p:cNvSpPr/>
          <p:nvPr/>
        </p:nvSpPr>
        <p:spPr>
          <a:xfrm>
            <a:off x="2176820" y="6411099"/>
            <a:ext cx="965329" cy="246221"/>
          </a:xfrm>
          <a:prstGeom prst="rect">
            <a:avLst/>
          </a:prstGeom>
        </p:spPr>
        <p:txBody>
          <a:bodyPr wrap="none">
            <a:spAutoFit/>
          </a:bodyPr>
          <a:lstStyle/>
          <a:p>
            <a:r>
              <a:rPr lang="en-US" sz="1000" dirty="0">
                <a:solidFill>
                  <a:srgbClr val="000000"/>
                </a:solidFill>
                <a:latin typeface="Arial" panose="020B0604020202020204" pitchFamily="34" charset="0"/>
              </a:rPr>
              <a:t>Credit: KAIST</a:t>
            </a:r>
            <a:endParaRPr lang="en-US" sz="1000" dirty="0"/>
          </a:p>
        </p:txBody>
      </p:sp>
      <p:cxnSp>
        <p:nvCxnSpPr>
          <p:cNvPr id="22" name="Straight Connector 21">
            <a:extLst>
              <a:ext uri="{FF2B5EF4-FFF2-40B4-BE49-F238E27FC236}">
                <a16:creationId xmlns:a16="http://schemas.microsoft.com/office/drawing/2014/main" id="{C268FCEA-1F1B-274C-B875-E0839F8E77CE}"/>
              </a:ext>
            </a:extLst>
          </p:cNvPr>
          <p:cNvCxnSpPr>
            <a:cxnSpLocks/>
          </p:cNvCxnSpPr>
          <p:nvPr/>
        </p:nvCxnSpPr>
        <p:spPr bwMode="auto">
          <a:xfrm flipH="1" flipV="1">
            <a:off x="4013201" y="5037668"/>
            <a:ext cx="64385" cy="50011"/>
          </a:xfrm>
          <a:prstGeom prst="line">
            <a:avLst/>
          </a:prstGeom>
          <a:solidFill>
            <a:schemeClr val="accent1"/>
          </a:solidFill>
          <a:ln w="9525"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3927437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684-4057-6D4F-9691-E56E45672CE7}"/>
              </a:ext>
            </a:extLst>
          </p:cNvPr>
          <p:cNvSpPr>
            <a:spLocks noGrp="1"/>
          </p:cNvSpPr>
          <p:nvPr>
            <p:ph type="title"/>
          </p:nvPr>
        </p:nvSpPr>
        <p:spPr>
          <a:xfrm>
            <a:off x="455613" y="1004888"/>
            <a:ext cx="8231187" cy="366254"/>
          </a:xfrm>
        </p:spPr>
        <p:txBody>
          <a:bodyPr/>
          <a:lstStyle/>
          <a:p>
            <a:r>
              <a:rPr lang="en-US" dirty="0"/>
              <a:t>What is a supply chain?</a:t>
            </a:r>
          </a:p>
        </p:txBody>
      </p:sp>
      <p:sp>
        <p:nvSpPr>
          <p:cNvPr id="6" name="Content Placeholder 5">
            <a:extLst>
              <a:ext uri="{FF2B5EF4-FFF2-40B4-BE49-F238E27FC236}">
                <a16:creationId xmlns:a16="http://schemas.microsoft.com/office/drawing/2014/main" id="{5A726DFD-F753-2649-8B0B-E3A60FC33629}"/>
              </a:ext>
            </a:extLst>
          </p:cNvPr>
          <p:cNvSpPr>
            <a:spLocks noGrp="1"/>
          </p:cNvSpPr>
          <p:nvPr>
            <p:ph idx="1"/>
          </p:nvPr>
        </p:nvSpPr>
        <p:spPr/>
        <p:txBody>
          <a:bodyPr/>
          <a:lstStyle/>
          <a:p>
            <a:r>
              <a:rPr lang="en-US" dirty="0">
                <a:latin typeface="Calibri" panose="020F0502020204030204" pitchFamily="34" charset="0"/>
                <a:ea typeface="Times New Roman" panose="02020603050405020304" pitchFamily="18" charset="0"/>
                <a:cs typeface="Times New Roman" panose="02020603050405020304" pitchFamily="18" charset="0"/>
              </a:rPr>
              <a:t>A system of organizations, </a:t>
            </a:r>
            <a:r>
              <a:rPr lang="en-US" b="1" dirty="0">
                <a:latin typeface="Calibri" panose="020F0502020204030204" pitchFamily="34" charset="0"/>
                <a:ea typeface="Times New Roman" panose="02020603050405020304" pitchFamily="18" charset="0"/>
                <a:cs typeface="Times New Roman" panose="02020603050405020304" pitchFamily="18" charset="0"/>
              </a:rPr>
              <a:t>skilled workforce</a:t>
            </a:r>
            <a:r>
              <a:rPr lang="en-US" dirty="0">
                <a:latin typeface="Calibri" panose="020F0502020204030204" pitchFamily="34" charset="0"/>
                <a:ea typeface="Times New Roman" panose="02020603050405020304" pitchFamily="18" charset="0"/>
                <a:cs typeface="Times New Roman" panose="02020603050405020304" pitchFamily="18" charset="0"/>
              </a:rPr>
              <a:t>, technologies, activities, information and resources involved in moving materials, products and services all the way through the manufacturing process, from the original supplier to the end customer. </a:t>
            </a:r>
            <a:endParaRPr lang="en-US" sz="1400" dirty="0">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18601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DE684-4057-6D4F-9691-E56E45672CE7}"/>
              </a:ext>
            </a:extLst>
          </p:cNvPr>
          <p:cNvSpPr>
            <a:spLocks noGrp="1"/>
          </p:cNvSpPr>
          <p:nvPr>
            <p:ph type="title"/>
          </p:nvPr>
        </p:nvSpPr>
        <p:spPr>
          <a:xfrm>
            <a:off x="455613" y="1004888"/>
            <a:ext cx="8231187" cy="366254"/>
          </a:xfrm>
        </p:spPr>
        <p:txBody>
          <a:bodyPr/>
          <a:lstStyle/>
          <a:p>
            <a:r>
              <a:rPr lang="en-US" dirty="0"/>
              <a:t>Other Supply chains in adjacent industries</a:t>
            </a:r>
          </a:p>
        </p:txBody>
      </p:sp>
      <p:sp>
        <p:nvSpPr>
          <p:cNvPr id="3" name="Content Placeholder 2">
            <a:extLst>
              <a:ext uri="{FF2B5EF4-FFF2-40B4-BE49-F238E27FC236}">
                <a16:creationId xmlns:a16="http://schemas.microsoft.com/office/drawing/2014/main" id="{275787BB-66DA-EC4D-9CC7-F77AF1C704BD}"/>
              </a:ext>
            </a:extLst>
          </p:cNvPr>
          <p:cNvSpPr>
            <a:spLocks noGrp="1"/>
          </p:cNvSpPr>
          <p:nvPr>
            <p:ph idx="1"/>
          </p:nvPr>
        </p:nvSpPr>
        <p:spPr>
          <a:xfrm>
            <a:off x="387880" y="1476639"/>
            <a:ext cx="4023254" cy="4524375"/>
          </a:xfrm>
          <a:ln>
            <a:noFill/>
          </a:ln>
        </p:spPr>
        <p:txBody>
          <a:bodyPr/>
          <a:lstStyle/>
          <a:p>
            <a:r>
              <a:rPr lang="en-US" sz="1800" b="1" dirty="0"/>
              <a:t>Shipbuilding industry</a:t>
            </a:r>
          </a:p>
          <a:p>
            <a:pPr lvl="1"/>
            <a:r>
              <a:rPr lang="en-US" sz="1800" dirty="0"/>
              <a:t>Ford-class aircraft carriers utilizing extensive offsite assembly of modules in factories. </a:t>
            </a:r>
          </a:p>
          <a:p>
            <a:pPr lvl="1"/>
            <a:r>
              <a:rPr lang="en-US" sz="1800" dirty="0"/>
              <a:t>Modules are transported to the site, and joined</a:t>
            </a:r>
          </a:p>
          <a:p>
            <a:pPr lvl="1"/>
            <a:r>
              <a:rPr lang="en-US" sz="1800" dirty="0"/>
              <a:t>Dramatically decreased time and cost </a:t>
            </a:r>
            <a:endParaRPr lang="en-US" sz="1800" b="1" dirty="0"/>
          </a:p>
          <a:p>
            <a:r>
              <a:rPr lang="en-US" sz="1800" b="1" dirty="0"/>
              <a:t>Boeing and deployment of Dream linear 787:</a:t>
            </a:r>
          </a:p>
          <a:p>
            <a:pPr lvl="1"/>
            <a:r>
              <a:rPr lang="en-US" sz="1800" dirty="0"/>
              <a:t>Modeled Toyota supply chain</a:t>
            </a:r>
          </a:p>
          <a:p>
            <a:pPr lvl="1"/>
            <a:r>
              <a:rPr lang="en-US" sz="1800" dirty="0"/>
              <a:t>Two important aspects: (1) companies in the supply chain are only provided existing and proven technology orders and (2) Toyota invests in their suppliers </a:t>
            </a:r>
            <a:br>
              <a:rPr lang="en-US" sz="1800" b="1" dirty="0"/>
            </a:br>
            <a:r>
              <a:rPr lang="en-US" sz="1800" b="1" dirty="0"/>
              <a:t> </a:t>
            </a:r>
          </a:p>
          <a:p>
            <a:endParaRPr lang="en-US" sz="1800" dirty="0"/>
          </a:p>
        </p:txBody>
      </p:sp>
      <p:pic>
        <p:nvPicPr>
          <p:cNvPr id="7" name="Picture 6">
            <a:extLst>
              <a:ext uri="{FF2B5EF4-FFF2-40B4-BE49-F238E27FC236}">
                <a16:creationId xmlns:a16="http://schemas.microsoft.com/office/drawing/2014/main" id="{475EA396-58A7-5E4C-AC46-EB7897F7D79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411134" y="3208031"/>
            <a:ext cx="4588745" cy="3273161"/>
          </a:xfrm>
          <a:prstGeom prst="rect">
            <a:avLst/>
          </a:prstGeom>
        </p:spPr>
      </p:pic>
      <p:sp>
        <p:nvSpPr>
          <p:cNvPr id="11" name="Rounded Rectangle 10">
            <a:extLst>
              <a:ext uri="{FF2B5EF4-FFF2-40B4-BE49-F238E27FC236}">
                <a16:creationId xmlns:a16="http://schemas.microsoft.com/office/drawing/2014/main" id="{5EF18CDA-8A47-A542-8673-4C744FBB378F}"/>
              </a:ext>
            </a:extLst>
          </p:cNvPr>
          <p:cNvSpPr/>
          <p:nvPr/>
        </p:nvSpPr>
        <p:spPr bwMode="auto">
          <a:xfrm>
            <a:off x="4411134" y="1807535"/>
            <a:ext cx="1465128" cy="847066"/>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latin typeface="Times New Roman" pitchFamily="18" charset="0"/>
              </a:rPr>
              <a:t>1 hour </a:t>
            </a:r>
          </a:p>
          <a:p>
            <a:pPr algn="ctr" eaLnBrk="0" fontAlgn="base" hangingPunct="0">
              <a:spcBef>
                <a:spcPct val="0"/>
              </a:spcBef>
              <a:spcAft>
                <a:spcPct val="0"/>
              </a:spcAft>
            </a:pPr>
            <a:r>
              <a:rPr lang="en-US" sz="1600" dirty="0">
                <a:latin typeface="Times New Roman" pitchFamily="18" charset="0"/>
              </a:rPr>
              <a:t>in a factory</a:t>
            </a:r>
            <a:endParaRPr kumimoji="0" lang="en-US" sz="1600" b="0" i="0" u="none" strike="noStrike" cap="none" normalizeH="0" baseline="0" dirty="0">
              <a:ln>
                <a:noFill/>
              </a:ln>
              <a:solidFill>
                <a:schemeClr val="tx1"/>
              </a:solidFill>
              <a:effectLst/>
              <a:latin typeface="Times New Roman" pitchFamily="18" charset="0"/>
            </a:endParaRPr>
          </a:p>
        </p:txBody>
      </p:sp>
      <p:sp>
        <p:nvSpPr>
          <p:cNvPr id="12" name="Rounded Rectangle 11">
            <a:extLst>
              <a:ext uri="{FF2B5EF4-FFF2-40B4-BE49-F238E27FC236}">
                <a16:creationId xmlns:a16="http://schemas.microsoft.com/office/drawing/2014/main" id="{8532E905-181C-A648-9E2B-DC228311565E}"/>
              </a:ext>
            </a:extLst>
          </p:cNvPr>
          <p:cNvSpPr/>
          <p:nvPr/>
        </p:nvSpPr>
        <p:spPr bwMode="auto">
          <a:xfrm>
            <a:off x="5967030" y="1832339"/>
            <a:ext cx="1465128" cy="847066"/>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latin typeface="Times New Roman" pitchFamily="18" charset="0"/>
              </a:rPr>
              <a:t>3 hours </a:t>
            </a:r>
          </a:p>
          <a:p>
            <a:pPr algn="ctr" eaLnBrk="0" fontAlgn="base" hangingPunct="0">
              <a:spcBef>
                <a:spcPct val="0"/>
              </a:spcBef>
              <a:spcAft>
                <a:spcPct val="0"/>
              </a:spcAft>
            </a:pPr>
            <a:r>
              <a:rPr lang="en-US" sz="1600" dirty="0">
                <a:latin typeface="Times New Roman" pitchFamily="18" charset="0"/>
              </a:rPr>
              <a:t>in an assembly area</a:t>
            </a:r>
            <a:endParaRPr kumimoji="0" lang="en-US" sz="1600" b="0" i="0" u="none" strike="noStrike" cap="none" normalizeH="0" baseline="0" dirty="0">
              <a:ln>
                <a:noFill/>
              </a:ln>
              <a:solidFill>
                <a:schemeClr val="tx1"/>
              </a:solidFill>
              <a:effectLst/>
              <a:latin typeface="Times New Roman" pitchFamily="18" charset="0"/>
            </a:endParaRPr>
          </a:p>
        </p:txBody>
      </p:sp>
      <p:sp>
        <p:nvSpPr>
          <p:cNvPr id="13" name="Rounded Rectangle 12">
            <a:extLst>
              <a:ext uri="{FF2B5EF4-FFF2-40B4-BE49-F238E27FC236}">
                <a16:creationId xmlns:a16="http://schemas.microsoft.com/office/drawing/2014/main" id="{822890E8-AAB0-4046-8316-4C1D52FE2A29}"/>
              </a:ext>
            </a:extLst>
          </p:cNvPr>
          <p:cNvSpPr/>
          <p:nvPr/>
        </p:nvSpPr>
        <p:spPr bwMode="auto">
          <a:xfrm>
            <a:off x="7491035" y="1846511"/>
            <a:ext cx="1465128" cy="847066"/>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1600" dirty="0">
                <a:latin typeface="Times New Roman" pitchFamily="18" charset="0"/>
              </a:rPr>
              <a:t>8 hours </a:t>
            </a:r>
          </a:p>
          <a:p>
            <a:pPr algn="ctr" eaLnBrk="0" fontAlgn="base" hangingPunct="0">
              <a:spcBef>
                <a:spcPct val="0"/>
              </a:spcBef>
              <a:spcAft>
                <a:spcPct val="0"/>
              </a:spcAft>
            </a:pPr>
            <a:r>
              <a:rPr kumimoji="0" lang="en-US" sz="1600" b="0" i="0" u="none" strike="noStrike" cap="none" normalizeH="0" baseline="0" dirty="0">
                <a:ln>
                  <a:noFill/>
                </a:ln>
                <a:solidFill>
                  <a:schemeClr val="tx1"/>
                </a:solidFill>
                <a:effectLst/>
                <a:latin typeface="Times New Roman" pitchFamily="18" charset="0"/>
              </a:rPr>
              <a:t>onsite</a:t>
            </a:r>
          </a:p>
        </p:txBody>
      </p:sp>
    </p:spTree>
    <p:extLst>
      <p:ext uri="{BB962C8B-B14F-4D97-AF65-F5344CB8AC3E}">
        <p14:creationId xmlns:p14="http://schemas.microsoft.com/office/powerpoint/2010/main" val="2253544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D6C7-82E6-DA46-892E-49EC2C3EC624}"/>
              </a:ext>
            </a:extLst>
          </p:cNvPr>
          <p:cNvSpPr>
            <a:spLocks noGrp="1"/>
          </p:cNvSpPr>
          <p:nvPr>
            <p:ph type="title"/>
          </p:nvPr>
        </p:nvSpPr>
        <p:spPr>
          <a:xfrm>
            <a:off x="501333" y="833438"/>
            <a:ext cx="8231187" cy="377026"/>
          </a:xfrm>
        </p:spPr>
        <p:txBody>
          <a:bodyPr/>
          <a:lstStyle/>
          <a:p>
            <a:r>
              <a:rPr lang="en-US" dirty="0"/>
              <a:t>Advanced Reactor Supply Chain</a:t>
            </a:r>
          </a:p>
        </p:txBody>
      </p:sp>
      <p:grpSp>
        <p:nvGrpSpPr>
          <p:cNvPr id="5" name="Group 4">
            <a:extLst>
              <a:ext uri="{FF2B5EF4-FFF2-40B4-BE49-F238E27FC236}">
                <a16:creationId xmlns:a16="http://schemas.microsoft.com/office/drawing/2014/main" id="{C4220400-251D-554B-ABCB-A3A496A78F70}"/>
              </a:ext>
            </a:extLst>
          </p:cNvPr>
          <p:cNvGrpSpPr/>
          <p:nvPr/>
        </p:nvGrpSpPr>
        <p:grpSpPr>
          <a:xfrm>
            <a:off x="141288" y="1618643"/>
            <a:ext cx="5975409" cy="4028624"/>
            <a:chOff x="530178" y="0"/>
            <a:chExt cx="5975553" cy="4029014"/>
          </a:xfrm>
        </p:grpSpPr>
        <p:pic>
          <p:nvPicPr>
            <p:cNvPr id="6" name="Picture 5">
              <a:extLst>
                <a:ext uri="{FF2B5EF4-FFF2-40B4-BE49-F238E27FC236}">
                  <a16:creationId xmlns:a16="http://schemas.microsoft.com/office/drawing/2014/main" id="{83961A5D-5A3E-5042-B529-CC52A8225B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17659" y="52466"/>
              <a:ext cx="5600590" cy="3976548"/>
            </a:xfrm>
            <a:prstGeom prst="rect">
              <a:avLst/>
            </a:prstGeom>
            <a:ln>
              <a:noFill/>
            </a:ln>
            <a:extLst>
              <a:ext uri="{53640926-AAD7-44D8-BBD7-CCE9431645EC}">
                <a14:shadowObscured xmlns:a14="http://schemas.microsoft.com/office/drawing/2010/main"/>
              </a:ext>
            </a:extLst>
          </p:spPr>
        </p:pic>
        <p:sp>
          <p:nvSpPr>
            <p:cNvPr id="7" name="Rectangle 6">
              <a:extLst>
                <a:ext uri="{FF2B5EF4-FFF2-40B4-BE49-F238E27FC236}">
                  <a16:creationId xmlns:a16="http://schemas.microsoft.com/office/drawing/2014/main" id="{15609C07-C851-2447-94D8-650C0D0DD2CD}"/>
                </a:ext>
              </a:extLst>
            </p:cNvPr>
            <p:cNvSpPr/>
            <p:nvPr/>
          </p:nvSpPr>
          <p:spPr>
            <a:xfrm>
              <a:off x="530178" y="187377"/>
              <a:ext cx="391061" cy="3038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pic>
          <p:nvPicPr>
            <p:cNvPr id="8" name="Picture 7">
              <a:extLst>
                <a:ext uri="{FF2B5EF4-FFF2-40B4-BE49-F238E27FC236}">
                  <a16:creationId xmlns:a16="http://schemas.microsoft.com/office/drawing/2014/main" id="{701A90C5-3830-D841-8272-FB7E942BB9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89751" y="0"/>
              <a:ext cx="1231265" cy="3387090"/>
            </a:xfrm>
            <a:prstGeom prst="rect">
              <a:avLst/>
            </a:prstGeom>
          </p:spPr>
        </p:pic>
        <p:sp>
          <p:nvSpPr>
            <p:cNvPr id="9" name="Rectangle 8">
              <a:extLst>
                <a:ext uri="{FF2B5EF4-FFF2-40B4-BE49-F238E27FC236}">
                  <a16:creationId xmlns:a16="http://schemas.microsoft.com/office/drawing/2014/main" id="{7924ED25-2931-794A-86E1-FF5DEB2848E6}"/>
                </a:ext>
              </a:extLst>
            </p:cNvPr>
            <p:cNvSpPr/>
            <p:nvPr/>
          </p:nvSpPr>
          <p:spPr>
            <a:xfrm>
              <a:off x="5314013" y="816964"/>
              <a:ext cx="1191718" cy="257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pic>
        <p:nvPicPr>
          <p:cNvPr id="12" name="Picture 11">
            <a:extLst>
              <a:ext uri="{FF2B5EF4-FFF2-40B4-BE49-F238E27FC236}">
                <a16:creationId xmlns:a16="http://schemas.microsoft.com/office/drawing/2014/main" id="{22D700CD-0A14-F041-B405-4C1086D44CF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24348" y="2235818"/>
            <a:ext cx="1735783" cy="1490133"/>
          </a:xfrm>
          <a:prstGeom prst="rect">
            <a:avLst/>
          </a:prstGeom>
        </p:spPr>
      </p:pic>
      <p:pic>
        <p:nvPicPr>
          <p:cNvPr id="14" name="Picture 13">
            <a:extLst>
              <a:ext uri="{FF2B5EF4-FFF2-40B4-BE49-F238E27FC236}">
                <a16:creationId xmlns:a16="http://schemas.microsoft.com/office/drawing/2014/main" id="{95908331-E821-8940-8DDA-E2E1C1A3FE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6697" y="943298"/>
            <a:ext cx="2684567" cy="1622108"/>
          </a:xfrm>
          <a:prstGeom prst="rect">
            <a:avLst/>
          </a:prstGeom>
        </p:spPr>
      </p:pic>
      <p:pic>
        <p:nvPicPr>
          <p:cNvPr id="16" name="Picture 15">
            <a:extLst>
              <a:ext uri="{FF2B5EF4-FFF2-40B4-BE49-F238E27FC236}">
                <a16:creationId xmlns:a16="http://schemas.microsoft.com/office/drawing/2014/main" id="{12C7A95F-1548-2149-9B9B-78FB12FF82B2}"/>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28293" y="3051009"/>
            <a:ext cx="2087574" cy="1207101"/>
          </a:xfrm>
          <a:prstGeom prst="rect">
            <a:avLst/>
          </a:prstGeom>
        </p:spPr>
      </p:pic>
      <p:pic>
        <p:nvPicPr>
          <p:cNvPr id="17" name="Picture 16" descr="Image result for large nuclear forgings">
            <a:extLst>
              <a:ext uri="{FF2B5EF4-FFF2-40B4-BE49-F238E27FC236}">
                <a16:creationId xmlns:a16="http://schemas.microsoft.com/office/drawing/2014/main" id="{FAF71C3F-7692-9145-93F9-E21E95750BEE}"/>
              </a:ext>
            </a:extLst>
          </p:cNvPr>
          <p:cNvPicPr/>
          <p:nvPr/>
        </p:nvPicPr>
        <p:blipFill rotWithShape="1">
          <a:blip r:embed="rId7" cstate="screen">
            <a:extLst>
              <a:ext uri="{28A0092B-C50C-407E-A947-70E740481C1C}">
                <a14:useLocalDpi xmlns:a14="http://schemas.microsoft.com/office/drawing/2010/main"/>
              </a:ext>
            </a:extLst>
          </a:blip>
          <a:srcRect/>
          <a:stretch/>
        </p:blipFill>
        <p:spPr bwMode="auto">
          <a:xfrm>
            <a:off x="5199877" y="3847526"/>
            <a:ext cx="1684175" cy="13477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p:spPr>
      </p:pic>
      <p:pic>
        <p:nvPicPr>
          <p:cNvPr id="19" name="Picture 18">
            <a:extLst>
              <a:ext uri="{FF2B5EF4-FFF2-40B4-BE49-F238E27FC236}">
                <a16:creationId xmlns:a16="http://schemas.microsoft.com/office/drawing/2014/main" id="{E5F3950C-46FE-A74C-A3D0-926620F052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468534" y="4820278"/>
            <a:ext cx="2157348" cy="1438232"/>
          </a:xfrm>
          <a:prstGeom prst="rect">
            <a:avLst/>
          </a:prstGeom>
        </p:spPr>
      </p:pic>
    </p:spTree>
    <p:extLst>
      <p:ext uri="{BB962C8B-B14F-4D97-AF65-F5344CB8AC3E}">
        <p14:creationId xmlns:p14="http://schemas.microsoft.com/office/powerpoint/2010/main" val="3172180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70490-0FB8-C447-A89A-8427B0BF14FD}"/>
              </a:ext>
            </a:extLst>
          </p:cNvPr>
          <p:cNvSpPr>
            <a:spLocks noGrp="1"/>
          </p:cNvSpPr>
          <p:nvPr>
            <p:ph type="title"/>
          </p:nvPr>
        </p:nvSpPr>
        <p:spPr/>
        <p:txBody>
          <a:bodyPr/>
          <a:lstStyle/>
          <a:p>
            <a:r>
              <a:rPr lang="en-US" dirty="0"/>
              <a:t>Quality in advanced nuclear</a:t>
            </a:r>
          </a:p>
        </p:txBody>
      </p:sp>
      <p:sp>
        <p:nvSpPr>
          <p:cNvPr id="3" name="Content Placeholder 2">
            <a:extLst>
              <a:ext uri="{FF2B5EF4-FFF2-40B4-BE49-F238E27FC236}">
                <a16:creationId xmlns:a16="http://schemas.microsoft.com/office/drawing/2014/main" id="{34301676-9877-CD4A-9D7F-A6E1AB9FC2B0}"/>
              </a:ext>
            </a:extLst>
          </p:cNvPr>
          <p:cNvSpPr>
            <a:spLocks noGrp="1"/>
          </p:cNvSpPr>
          <p:nvPr>
            <p:ph idx="1"/>
          </p:nvPr>
        </p:nvSpPr>
        <p:spPr>
          <a:xfrm>
            <a:off x="455613" y="1598613"/>
            <a:ext cx="6261771" cy="4524375"/>
          </a:xfrm>
        </p:spPr>
        <p:txBody>
          <a:bodyPr/>
          <a:lstStyle/>
          <a:p>
            <a:r>
              <a:rPr lang="en-US" sz="1800" dirty="0"/>
              <a:t>Three quality levels</a:t>
            </a:r>
          </a:p>
          <a:p>
            <a:pPr marL="914400" lvl="1" indent="-457200">
              <a:buFont typeface="+mj-lt"/>
              <a:buAutoNum type="arabicPeriod"/>
            </a:pPr>
            <a:r>
              <a:rPr lang="en-US" sz="1800" dirty="0"/>
              <a:t>safety- related (Q) </a:t>
            </a:r>
          </a:p>
          <a:p>
            <a:pPr marL="914400" lvl="1" indent="-457200">
              <a:buFont typeface="+mj-lt"/>
              <a:buAutoNum type="arabicPeriod"/>
            </a:pPr>
            <a:r>
              <a:rPr lang="en-US" sz="1800" dirty="0"/>
              <a:t>non-safety related (Non-Q)</a:t>
            </a:r>
          </a:p>
          <a:p>
            <a:pPr marL="914400" lvl="1" indent="-457200">
              <a:buFont typeface="+mj-lt"/>
              <a:buAutoNum type="arabicPeriod"/>
            </a:pPr>
            <a:r>
              <a:rPr lang="en-US" sz="1800" dirty="0"/>
              <a:t>non-Q – regulatory treatment of non-safety systems (NSR-Q), note that this is still in a validation process. </a:t>
            </a:r>
          </a:p>
          <a:p>
            <a:pPr marL="460375" indent="-457200"/>
            <a:r>
              <a:rPr lang="en-US" sz="1800" dirty="0"/>
              <a:t>Need less safety-related (Q) components than traditional reactors</a:t>
            </a:r>
          </a:p>
          <a:p>
            <a:r>
              <a:rPr lang="en-US" sz="1800" dirty="0"/>
              <a:t>Opportunities exist for Idaho businesses in both safety and non-safety class components </a:t>
            </a:r>
          </a:p>
          <a:p>
            <a:r>
              <a:rPr lang="en-US" sz="1800" dirty="0"/>
              <a:t>Difference between Q and non-Q</a:t>
            </a:r>
          </a:p>
          <a:p>
            <a:pPr lvl="1"/>
            <a:r>
              <a:rPr lang="en-US" sz="1800" dirty="0"/>
              <a:t>traceability</a:t>
            </a:r>
          </a:p>
          <a:p>
            <a:pPr lvl="1"/>
            <a:r>
              <a:rPr lang="en-US" sz="1800" dirty="0"/>
              <a:t>certified performance (testing)</a:t>
            </a:r>
          </a:p>
          <a:p>
            <a:pPr lvl="1"/>
            <a:r>
              <a:rPr lang="en-US" sz="1800" dirty="0"/>
              <a:t>more people</a:t>
            </a:r>
          </a:p>
          <a:p>
            <a:pPr lvl="1"/>
            <a:endParaRPr lang="en-US" sz="1800" dirty="0"/>
          </a:p>
          <a:p>
            <a:endParaRPr lang="en-US" sz="1800" dirty="0"/>
          </a:p>
        </p:txBody>
      </p:sp>
      <p:pic>
        <p:nvPicPr>
          <p:cNvPr id="6" name="Picture 5">
            <a:extLst>
              <a:ext uri="{FF2B5EF4-FFF2-40B4-BE49-F238E27FC236}">
                <a16:creationId xmlns:a16="http://schemas.microsoft.com/office/drawing/2014/main" id="{5668F0E1-5824-7542-BE8E-38472BDB8CC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4533" y="4061887"/>
            <a:ext cx="4067502" cy="2277800"/>
          </a:xfrm>
          <a:prstGeom prst="rect">
            <a:avLst/>
          </a:prstGeom>
        </p:spPr>
      </p:pic>
      <p:pic>
        <p:nvPicPr>
          <p:cNvPr id="7" name="Picture 6" descr="Screen Shot 2015-10-06 at 10.52.18 AM.png">
            <a:extLst>
              <a:ext uri="{FF2B5EF4-FFF2-40B4-BE49-F238E27FC236}">
                <a16:creationId xmlns:a16="http://schemas.microsoft.com/office/drawing/2014/main" id="{45945755-3192-E84C-ACCC-94861C8042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0581" y="1381914"/>
            <a:ext cx="1136219" cy="1381394"/>
          </a:xfrm>
          <a:prstGeom prst="rect">
            <a:avLst/>
          </a:prstGeom>
        </p:spPr>
      </p:pic>
      <p:pic>
        <p:nvPicPr>
          <p:cNvPr id="8" name="Picture 7" descr="Screen Shot 2015-10-06 at 3.38.33 PM.png">
            <a:extLst>
              <a:ext uri="{FF2B5EF4-FFF2-40B4-BE49-F238E27FC236}">
                <a16:creationId xmlns:a16="http://schemas.microsoft.com/office/drawing/2014/main" id="{27779F1C-6047-5F45-949E-BF0D2CB6A7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7384" y="2000265"/>
            <a:ext cx="1090373" cy="1338511"/>
          </a:xfrm>
          <a:prstGeom prst="rect">
            <a:avLst/>
          </a:prstGeom>
        </p:spPr>
      </p:pic>
    </p:spTree>
    <p:extLst>
      <p:ext uri="{BB962C8B-B14F-4D97-AF65-F5344CB8AC3E}">
        <p14:creationId xmlns:p14="http://schemas.microsoft.com/office/powerpoint/2010/main" val="753338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52273-155F-E242-8043-69325701B344}"/>
              </a:ext>
            </a:extLst>
          </p:cNvPr>
          <p:cNvPicPr/>
          <p:nvPr/>
        </p:nvPicPr>
        <p:blipFill>
          <a:blip r:embed="rId3" cstate="screen">
            <a:extLst>
              <a:ext uri="{28A0092B-C50C-407E-A947-70E740481C1C}">
                <a14:useLocalDpi xmlns:a14="http://schemas.microsoft.com/office/drawing/2010/main"/>
              </a:ext>
            </a:extLst>
          </a:blip>
          <a:stretch>
            <a:fillRect/>
          </a:stretch>
        </p:blipFill>
        <p:spPr bwMode="auto">
          <a:xfrm>
            <a:off x="0" y="720436"/>
            <a:ext cx="8894618" cy="5555673"/>
          </a:xfrm>
          <a:prstGeom prst="rect">
            <a:avLst/>
          </a:prstGeom>
          <a:noFill/>
        </p:spPr>
      </p:pic>
      <p:sp>
        <p:nvSpPr>
          <p:cNvPr id="3" name="Title 2">
            <a:extLst>
              <a:ext uri="{FF2B5EF4-FFF2-40B4-BE49-F238E27FC236}">
                <a16:creationId xmlns:a16="http://schemas.microsoft.com/office/drawing/2014/main" id="{0161320B-9740-9644-BB49-1B918CCBFC6D}"/>
              </a:ext>
            </a:extLst>
          </p:cNvPr>
          <p:cNvSpPr>
            <a:spLocks noGrp="1"/>
          </p:cNvSpPr>
          <p:nvPr>
            <p:ph type="title"/>
          </p:nvPr>
        </p:nvSpPr>
        <p:spPr>
          <a:xfrm>
            <a:off x="331715" y="720436"/>
            <a:ext cx="8231187" cy="377026"/>
          </a:xfrm>
        </p:spPr>
        <p:txBody>
          <a:bodyPr/>
          <a:lstStyle/>
          <a:p>
            <a:r>
              <a:rPr lang="en-US" dirty="0"/>
              <a:t>Advanced reactor supply chain – AP1000</a:t>
            </a:r>
          </a:p>
        </p:txBody>
      </p:sp>
    </p:spTree>
    <p:extLst>
      <p:ext uri="{BB962C8B-B14F-4D97-AF65-F5344CB8AC3E}">
        <p14:creationId xmlns:p14="http://schemas.microsoft.com/office/powerpoint/2010/main" val="55062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 y="664826"/>
            <a:ext cx="7886700" cy="644532"/>
          </a:xfrm>
        </p:spPr>
        <p:txBody>
          <a:bodyPr>
            <a:normAutofit/>
          </a:bodyPr>
          <a:lstStyle/>
          <a:p>
            <a:pPr algn="ctr"/>
            <a:r>
              <a:rPr lang="en-US" dirty="0"/>
              <a:t>Small nuclear plant</a:t>
            </a:r>
          </a:p>
        </p:txBody>
      </p:sp>
      <p:pic>
        <p:nvPicPr>
          <p:cNvPr id="3" name="Picture 2">
            <a:extLst>
              <a:ext uri="{FF2B5EF4-FFF2-40B4-BE49-F238E27FC236}">
                <a16:creationId xmlns:a16="http://schemas.microsoft.com/office/drawing/2014/main" id="{DC0C4005-7D09-5A4C-8ACA-88AD3AC778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85130"/>
            <a:ext cx="9144000" cy="5625000"/>
          </a:xfrm>
          <a:prstGeom prst="rect">
            <a:avLst/>
          </a:prstGeom>
        </p:spPr>
      </p:pic>
    </p:spTree>
    <p:extLst>
      <p:ext uri="{BB962C8B-B14F-4D97-AF65-F5344CB8AC3E}">
        <p14:creationId xmlns:p14="http://schemas.microsoft.com/office/powerpoint/2010/main" val="997011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3EDE81-2591-F84C-B6F3-332F49A1F658}"/>
              </a:ext>
            </a:extLst>
          </p:cNvPr>
          <p:cNvPicPr/>
          <p:nvPr/>
        </p:nvPicPr>
        <p:blipFill rotWithShape="1">
          <a:blip r:embed="rId3" cstate="screen">
            <a:extLst>
              <a:ext uri="{28A0092B-C50C-407E-A947-70E740481C1C}">
                <a14:useLocalDpi xmlns:a14="http://schemas.microsoft.com/office/drawing/2010/main"/>
              </a:ext>
            </a:extLst>
          </a:blip>
          <a:srcRect l="9918" t="1660" r="6442" b="2168"/>
          <a:stretch/>
        </p:blipFill>
        <p:spPr bwMode="auto">
          <a:xfrm>
            <a:off x="1526857" y="1210945"/>
            <a:ext cx="5838825" cy="8688070"/>
          </a:xfrm>
          <a:prstGeom prst="rect">
            <a:avLst/>
          </a:prstGeom>
          <a:ln>
            <a:noFill/>
          </a:ln>
          <a:extLst>
            <a:ext uri="{53640926-AAD7-44D8-BBD7-CCE9431645EC}">
              <a14:shadowObscured xmlns:a14="http://schemas.microsoft.com/office/drawing/2010/main"/>
            </a:ext>
          </a:extLst>
        </p:spPr>
      </p:pic>
      <p:sp>
        <p:nvSpPr>
          <p:cNvPr id="3" name="Title 2">
            <a:extLst>
              <a:ext uri="{FF2B5EF4-FFF2-40B4-BE49-F238E27FC236}">
                <a16:creationId xmlns:a16="http://schemas.microsoft.com/office/drawing/2014/main" id="{34147E9C-A431-8E46-93E0-21D008919020}"/>
              </a:ext>
            </a:extLst>
          </p:cNvPr>
          <p:cNvSpPr>
            <a:spLocks noGrp="1"/>
          </p:cNvSpPr>
          <p:nvPr>
            <p:ph type="title"/>
          </p:nvPr>
        </p:nvSpPr>
        <p:spPr>
          <a:xfrm>
            <a:off x="437325" y="758000"/>
            <a:ext cx="8231187" cy="377026"/>
          </a:xfrm>
        </p:spPr>
        <p:txBody>
          <a:bodyPr/>
          <a:lstStyle/>
          <a:p>
            <a:r>
              <a:rPr lang="en-US" dirty="0"/>
              <a:t>Supply chain poster</a:t>
            </a:r>
          </a:p>
        </p:txBody>
      </p:sp>
    </p:spTree>
    <p:extLst>
      <p:ext uri="{BB962C8B-B14F-4D97-AF65-F5344CB8AC3E}">
        <p14:creationId xmlns:p14="http://schemas.microsoft.com/office/powerpoint/2010/main" val="3302450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4D3BAE-1354-A548-AE09-1CA80CE64491}"/>
              </a:ext>
            </a:extLst>
          </p:cNvPr>
          <p:cNvSpPr>
            <a:spLocks noGrp="1"/>
          </p:cNvSpPr>
          <p:nvPr>
            <p:ph type="title"/>
          </p:nvPr>
        </p:nvSpPr>
        <p:spPr/>
        <p:txBody>
          <a:bodyPr/>
          <a:lstStyle/>
          <a:p>
            <a:r>
              <a:rPr lang="en-US" dirty="0"/>
              <a:t>Advanced reactor module example</a:t>
            </a:r>
          </a:p>
        </p:txBody>
      </p:sp>
      <p:pic>
        <p:nvPicPr>
          <p:cNvPr id="4" name="Picture 3">
            <a:extLst>
              <a:ext uri="{FF2B5EF4-FFF2-40B4-BE49-F238E27FC236}">
                <a16:creationId xmlns:a16="http://schemas.microsoft.com/office/drawing/2014/main" id="{AF06059D-9945-C74F-9BE2-47B69AEFF512}"/>
              </a:ext>
            </a:extLst>
          </p:cNvPr>
          <p:cNvPicPr/>
          <p:nvPr/>
        </p:nvPicPr>
        <p:blipFill rotWithShape="1">
          <a:blip r:embed="rId2" cstate="screen">
            <a:extLst>
              <a:ext uri="{28A0092B-C50C-407E-A947-70E740481C1C}">
                <a14:useLocalDpi xmlns:a14="http://schemas.microsoft.com/office/drawing/2010/main"/>
              </a:ext>
            </a:extLst>
          </a:blip>
          <a:srcRect l="5358" r="1445" b="4165"/>
          <a:stretch/>
        </p:blipFill>
        <p:spPr bwMode="auto">
          <a:xfrm>
            <a:off x="1367356" y="2105285"/>
            <a:ext cx="6741795" cy="40328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2613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8D81-9190-4449-91E7-E1EC751140D9}"/>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6D51BDC0-1B80-2943-9E23-201DB06C9474}"/>
              </a:ext>
            </a:extLst>
          </p:cNvPr>
          <p:cNvSpPr>
            <a:spLocks noGrp="1"/>
          </p:cNvSpPr>
          <p:nvPr>
            <p:ph idx="1"/>
          </p:nvPr>
        </p:nvSpPr>
        <p:spPr/>
        <p:txBody>
          <a:bodyPr/>
          <a:lstStyle/>
          <a:p>
            <a:r>
              <a:rPr lang="en-US" dirty="0"/>
              <a:t>Who am I?</a:t>
            </a:r>
          </a:p>
          <a:p>
            <a:r>
              <a:rPr lang="en-US" dirty="0"/>
              <a:t>Need for advanced reactors</a:t>
            </a:r>
          </a:p>
          <a:p>
            <a:r>
              <a:rPr lang="en-US" dirty="0"/>
              <a:t>Why Idaho?</a:t>
            </a:r>
          </a:p>
          <a:p>
            <a:r>
              <a:rPr lang="en-US" dirty="0"/>
              <a:t>What are advanced reactors</a:t>
            </a:r>
          </a:p>
          <a:p>
            <a:r>
              <a:rPr lang="en-US" dirty="0"/>
              <a:t>What is the advanced reactor supply chain</a:t>
            </a:r>
          </a:p>
          <a:p>
            <a:r>
              <a:rPr lang="en-US" dirty="0"/>
              <a:t>Potential deployment</a:t>
            </a:r>
          </a:p>
          <a:p>
            <a:r>
              <a:rPr lang="en-US" dirty="0"/>
              <a:t>Opportunities and actions</a:t>
            </a:r>
          </a:p>
          <a:p>
            <a:endParaRPr lang="en-US" dirty="0"/>
          </a:p>
        </p:txBody>
      </p:sp>
    </p:spTree>
    <p:extLst>
      <p:ext uri="{BB962C8B-B14F-4D97-AF65-F5344CB8AC3E}">
        <p14:creationId xmlns:p14="http://schemas.microsoft.com/office/powerpoint/2010/main" val="3273015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E845A-8ED3-A74A-9C6A-D179F2159778}"/>
              </a:ext>
            </a:extLst>
          </p:cNvPr>
          <p:cNvSpPr>
            <a:spLocks noGrp="1"/>
          </p:cNvSpPr>
          <p:nvPr>
            <p:ph type="title"/>
          </p:nvPr>
        </p:nvSpPr>
        <p:spPr/>
        <p:txBody>
          <a:bodyPr/>
          <a:lstStyle/>
          <a:p>
            <a:r>
              <a:rPr lang="en-US" dirty="0"/>
              <a:t>Current nuclear opportunities</a:t>
            </a:r>
          </a:p>
        </p:txBody>
      </p:sp>
      <p:sp>
        <p:nvSpPr>
          <p:cNvPr id="3" name="Content Placeholder 2">
            <a:extLst>
              <a:ext uri="{FF2B5EF4-FFF2-40B4-BE49-F238E27FC236}">
                <a16:creationId xmlns:a16="http://schemas.microsoft.com/office/drawing/2014/main" id="{3091017C-9CEC-6249-B526-4FF8FA2DB5A4}"/>
              </a:ext>
            </a:extLst>
          </p:cNvPr>
          <p:cNvSpPr>
            <a:spLocks noGrp="1"/>
          </p:cNvSpPr>
          <p:nvPr>
            <p:ph idx="1"/>
          </p:nvPr>
        </p:nvSpPr>
        <p:spPr/>
        <p:txBody>
          <a:bodyPr/>
          <a:lstStyle/>
          <a:p>
            <a:r>
              <a:rPr lang="en-US" dirty="0"/>
              <a:t>A bridge to advanced reactor business</a:t>
            </a:r>
          </a:p>
          <a:p>
            <a:r>
              <a:rPr lang="en-US" dirty="0"/>
              <a:t>Four opportunities</a:t>
            </a:r>
          </a:p>
        </p:txBody>
      </p:sp>
      <p:pic>
        <p:nvPicPr>
          <p:cNvPr id="4" name="Picture 3">
            <a:extLst>
              <a:ext uri="{FF2B5EF4-FFF2-40B4-BE49-F238E27FC236}">
                <a16:creationId xmlns:a16="http://schemas.microsoft.com/office/drawing/2014/main" id="{EE57D7EC-FECB-DF42-BDDB-17B6EAACEB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73327" y="2853267"/>
            <a:ext cx="5729740" cy="2472223"/>
          </a:xfrm>
          <a:prstGeom prst="rect">
            <a:avLst/>
          </a:prstGeom>
        </p:spPr>
      </p:pic>
    </p:spTree>
    <p:extLst>
      <p:ext uri="{BB962C8B-B14F-4D97-AF65-F5344CB8AC3E}">
        <p14:creationId xmlns:p14="http://schemas.microsoft.com/office/powerpoint/2010/main" val="3364152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89323"/>
            <a:ext cx="9144000" cy="4079354"/>
          </a:xfrm>
          <a:prstGeom prst="rect">
            <a:avLst/>
          </a:prstGeom>
        </p:spPr>
      </p:pic>
      <p:sp>
        <p:nvSpPr>
          <p:cNvPr id="25" name="Rectangle 24"/>
          <p:cNvSpPr/>
          <p:nvPr/>
        </p:nvSpPr>
        <p:spPr>
          <a:xfrm>
            <a:off x="102765" y="5516002"/>
            <a:ext cx="8951054" cy="230832"/>
          </a:xfrm>
          <a:prstGeom prst="rect">
            <a:avLst/>
          </a:prstGeom>
        </p:spPr>
        <p:txBody>
          <a:bodyPr wrap="square">
            <a:spAutoFit/>
          </a:bodyPr>
          <a:lstStyle/>
          <a:p>
            <a:r>
              <a:rPr lang="en-US" sz="900" dirty="0"/>
              <a:t>https://nuclearsafety.gc.ca/eng/resources/maps-of-nuclear-facilities/results.cfm?category=nuclear-power-plants</a:t>
            </a:r>
          </a:p>
        </p:txBody>
      </p:sp>
      <p:sp>
        <p:nvSpPr>
          <p:cNvPr id="26" name="TextBox 25"/>
          <p:cNvSpPr txBox="1"/>
          <p:nvPr/>
        </p:nvSpPr>
        <p:spPr>
          <a:xfrm>
            <a:off x="6184572" y="2667253"/>
            <a:ext cx="3054041" cy="1546577"/>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pPr lvl="0"/>
            <a:r>
              <a:rPr lang="en-US" sz="1050" b="1" dirty="0"/>
              <a:t>Scope: Major Refurbishment and Life Extend</a:t>
            </a:r>
            <a:endParaRPr lang="en-US" sz="2400" b="1" dirty="0"/>
          </a:p>
          <a:p>
            <a:pPr marL="214313" indent="-214313">
              <a:buFont typeface="Arial" panose="020B0604020202020204" pitchFamily="34" charset="0"/>
              <a:buChar char="•"/>
            </a:pPr>
            <a:r>
              <a:rPr lang="en-US" sz="1050" i="1" dirty="0"/>
              <a:t>Reactor Components</a:t>
            </a:r>
            <a:endParaRPr lang="en-US" sz="2400" i="1" dirty="0"/>
          </a:p>
          <a:p>
            <a:pPr marL="214313" indent="-214313">
              <a:buFont typeface="Arial" panose="020B0604020202020204" pitchFamily="34" charset="0"/>
              <a:buChar char="•"/>
            </a:pPr>
            <a:r>
              <a:rPr lang="en-US" sz="1050" i="1" dirty="0"/>
              <a:t>Nuclear Fuel Handling Systems</a:t>
            </a:r>
            <a:endParaRPr lang="en-US" sz="2400" i="1" dirty="0"/>
          </a:p>
          <a:p>
            <a:pPr marL="214313" indent="-214313">
              <a:buFont typeface="Arial" panose="020B0604020202020204" pitchFamily="34" charset="0"/>
              <a:buChar char="•"/>
            </a:pPr>
            <a:r>
              <a:rPr lang="en-US" sz="1050" i="1" dirty="0"/>
              <a:t>Bridge Cranes and Tooling</a:t>
            </a:r>
            <a:endParaRPr lang="en-US" sz="2400" i="1" dirty="0"/>
          </a:p>
          <a:p>
            <a:pPr marL="214313" indent="-214313">
              <a:buFont typeface="Arial" panose="020B0604020202020204" pitchFamily="34" charset="0"/>
              <a:buChar char="•"/>
            </a:pPr>
            <a:r>
              <a:rPr lang="en-US" sz="1050" i="1" dirty="0"/>
              <a:t>Turbine Generator and Auxiliaries</a:t>
            </a:r>
            <a:endParaRPr lang="en-US" sz="2400" i="1" dirty="0"/>
          </a:p>
          <a:p>
            <a:pPr marL="214313" indent="-214313">
              <a:buFont typeface="Arial" panose="020B0604020202020204" pitchFamily="34" charset="0"/>
              <a:buChar char="•"/>
            </a:pPr>
            <a:r>
              <a:rPr lang="en-US" sz="1050" i="1" dirty="0"/>
              <a:t>Steam Generators, Instrumentation</a:t>
            </a:r>
            <a:endParaRPr lang="en-US" sz="2400" i="1" dirty="0"/>
          </a:p>
          <a:p>
            <a:pPr marL="214313" indent="-214313">
              <a:buFont typeface="Arial" panose="020B0604020202020204" pitchFamily="34" charset="0"/>
              <a:buChar char="•"/>
            </a:pPr>
            <a:r>
              <a:rPr lang="en-US" sz="1050" i="1" dirty="0"/>
              <a:t>Service Water Piping Systems</a:t>
            </a:r>
            <a:endParaRPr lang="en-US" sz="2400" i="1" dirty="0"/>
          </a:p>
          <a:p>
            <a:pPr marL="214313" indent="-214313">
              <a:buFont typeface="Arial" panose="020B0604020202020204" pitchFamily="34" charset="0"/>
              <a:buChar char="•"/>
            </a:pPr>
            <a:r>
              <a:rPr lang="en-US" sz="1050" i="1" dirty="0"/>
              <a:t>Digital Control System</a:t>
            </a:r>
            <a:endParaRPr lang="en-US" sz="2400" i="1" dirty="0"/>
          </a:p>
          <a:p>
            <a:pPr marL="214313" indent="-214313">
              <a:buFont typeface="Arial" panose="020B0604020202020204" pitchFamily="34" charset="0"/>
              <a:buChar char="•"/>
            </a:pPr>
            <a:r>
              <a:rPr lang="en-US" sz="1050" i="1" dirty="0"/>
              <a:t>Associated Valves, Motor and Controllers</a:t>
            </a:r>
            <a:endParaRPr lang="en-US" sz="2400" i="1" dirty="0"/>
          </a:p>
        </p:txBody>
      </p:sp>
      <p:sp>
        <p:nvSpPr>
          <p:cNvPr id="37" name="TextBox 36"/>
          <p:cNvSpPr txBox="1"/>
          <p:nvPr/>
        </p:nvSpPr>
        <p:spPr>
          <a:xfrm>
            <a:off x="150224" y="1059772"/>
            <a:ext cx="4647426" cy="300082"/>
          </a:xfrm>
          <a:prstGeom prst="rect">
            <a:avLst/>
          </a:prstGeom>
          <a:noFill/>
        </p:spPr>
        <p:txBody>
          <a:bodyPr wrap="none" rtlCol="0">
            <a:spAutoFit/>
          </a:bodyPr>
          <a:lstStyle/>
          <a:p>
            <a:r>
              <a:rPr lang="en-US" sz="1350" b="1" dirty="0"/>
              <a:t>Current Opportunities in the Nuclear Industry: Canada</a:t>
            </a:r>
          </a:p>
        </p:txBody>
      </p:sp>
      <p:sp>
        <p:nvSpPr>
          <p:cNvPr id="22" name="Freeform 21"/>
          <p:cNvSpPr/>
          <p:nvPr/>
        </p:nvSpPr>
        <p:spPr>
          <a:xfrm>
            <a:off x="1767980" y="1825428"/>
            <a:ext cx="4157144" cy="789272"/>
          </a:xfrm>
          <a:custGeom>
            <a:avLst/>
            <a:gdLst>
              <a:gd name="connsiteX0" fmla="*/ 0 w 5408023"/>
              <a:gd name="connsiteY0" fmla="*/ 943212 h 943212"/>
              <a:gd name="connsiteX1" fmla="*/ 1715589 w 5408023"/>
              <a:gd name="connsiteY1" fmla="*/ 2686 h 943212"/>
              <a:gd name="connsiteX2" fmla="*/ 5408023 w 5408023"/>
              <a:gd name="connsiteY2" fmla="*/ 638412 h 943212"/>
              <a:gd name="connsiteX3" fmla="*/ 5408023 w 5408023"/>
              <a:gd name="connsiteY3" fmla="*/ 638412 h 943212"/>
            </a:gdLst>
            <a:ahLst/>
            <a:cxnLst>
              <a:cxn ang="0">
                <a:pos x="connsiteX0" y="connsiteY0"/>
              </a:cxn>
              <a:cxn ang="0">
                <a:pos x="connsiteX1" y="connsiteY1"/>
              </a:cxn>
              <a:cxn ang="0">
                <a:pos x="connsiteX2" y="connsiteY2"/>
              </a:cxn>
              <a:cxn ang="0">
                <a:pos x="connsiteX3" y="connsiteY3"/>
              </a:cxn>
            </a:cxnLst>
            <a:rect l="l" t="t" r="r" b="b"/>
            <a:pathLst>
              <a:path w="5408023" h="943212">
                <a:moveTo>
                  <a:pt x="0" y="943212"/>
                </a:moveTo>
                <a:cubicBezTo>
                  <a:pt x="407126" y="498349"/>
                  <a:pt x="814252" y="53486"/>
                  <a:pt x="1715589" y="2686"/>
                </a:cubicBezTo>
                <a:cubicBezTo>
                  <a:pt x="2616926" y="-48114"/>
                  <a:pt x="5408023" y="638412"/>
                  <a:pt x="5408023" y="638412"/>
                </a:cubicBezTo>
                <a:lnTo>
                  <a:pt x="5408023" y="638412"/>
                </a:lnTo>
              </a:path>
            </a:pathLst>
          </a:custGeom>
          <a:noFill/>
          <a:ln>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Freeform 22"/>
          <p:cNvSpPr/>
          <p:nvPr/>
        </p:nvSpPr>
        <p:spPr>
          <a:xfrm>
            <a:off x="3187166" y="1539402"/>
            <a:ext cx="4839960" cy="543328"/>
          </a:xfrm>
          <a:custGeom>
            <a:avLst/>
            <a:gdLst>
              <a:gd name="connsiteX0" fmla="*/ 0 w 6296297"/>
              <a:gd name="connsiteY0" fmla="*/ 344498 h 649298"/>
              <a:gd name="connsiteX1" fmla="*/ 69669 w 6296297"/>
              <a:gd name="connsiteY1" fmla="*/ 353207 h 649298"/>
              <a:gd name="connsiteX2" fmla="*/ 4075612 w 6296297"/>
              <a:gd name="connsiteY2" fmla="*/ 4864 h 649298"/>
              <a:gd name="connsiteX3" fmla="*/ 6296297 w 6296297"/>
              <a:gd name="connsiteY3" fmla="*/ 649298 h 649298"/>
            </a:gdLst>
            <a:ahLst/>
            <a:cxnLst>
              <a:cxn ang="0">
                <a:pos x="connsiteX0" y="connsiteY0"/>
              </a:cxn>
              <a:cxn ang="0">
                <a:pos x="connsiteX1" y="connsiteY1"/>
              </a:cxn>
              <a:cxn ang="0">
                <a:pos x="connsiteX2" y="connsiteY2"/>
              </a:cxn>
              <a:cxn ang="0">
                <a:pos x="connsiteX3" y="connsiteY3"/>
              </a:cxn>
            </a:cxnLst>
            <a:rect l="l" t="t" r="r" b="b"/>
            <a:pathLst>
              <a:path w="6296297" h="649298">
                <a:moveTo>
                  <a:pt x="0" y="344498"/>
                </a:moveTo>
                <a:lnTo>
                  <a:pt x="69669" y="353207"/>
                </a:lnTo>
                <a:cubicBezTo>
                  <a:pt x="748938" y="296601"/>
                  <a:pt x="3037841" y="-44485"/>
                  <a:pt x="4075612" y="4864"/>
                </a:cubicBezTo>
                <a:cubicBezTo>
                  <a:pt x="5113383" y="54212"/>
                  <a:pt x="5704840" y="351755"/>
                  <a:pt x="6296297" y="649298"/>
                </a:cubicBezTo>
              </a:path>
            </a:pathLst>
          </a:custGeom>
          <a:noFill/>
          <a:ln>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7" name="Freeform 26"/>
          <p:cNvSpPr/>
          <p:nvPr/>
        </p:nvSpPr>
        <p:spPr>
          <a:xfrm>
            <a:off x="3388049" y="1821151"/>
            <a:ext cx="3009993" cy="524507"/>
          </a:xfrm>
          <a:custGeom>
            <a:avLst/>
            <a:gdLst>
              <a:gd name="connsiteX0" fmla="*/ 0 w 3915696"/>
              <a:gd name="connsiteY0" fmla="*/ 0 h 626806"/>
              <a:gd name="connsiteX1" fmla="*/ 2993922 w 3915696"/>
              <a:gd name="connsiteY1" fmla="*/ 117987 h 626806"/>
              <a:gd name="connsiteX2" fmla="*/ 3915696 w 3915696"/>
              <a:gd name="connsiteY2" fmla="*/ 626806 h 626806"/>
            </a:gdLst>
            <a:ahLst/>
            <a:cxnLst>
              <a:cxn ang="0">
                <a:pos x="connsiteX0" y="connsiteY0"/>
              </a:cxn>
              <a:cxn ang="0">
                <a:pos x="connsiteX1" y="connsiteY1"/>
              </a:cxn>
              <a:cxn ang="0">
                <a:pos x="connsiteX2" y="connsiteY2"/>
              </a:cxn>
            </a:cxnLst>
            <a:rect l="l" t="t" r="r" b="b"/>
            <a:pathLst>
              <a:path w="3915696" h="626806">
                <a:moveTo>
                  <a:pt x="0" y="0"/>
                </a:moveTo>
                <a:cubicBezTo>
                  <a:pt x="1170653" y="6759"/>
                  <a:pt x="2341306" y="13519"/>
                  <a:pt x="2993922" y="117987"/>
                </a:cubicBezTo>
                <a:cubicBezTo>
                  <a:pt x="3646538" y="222455"/>
                  <a:pt x="3781117" y="424630"/>
                  <a:pt x="3915696" y="626806"/>
                </a:cubicBezTo>
              </a:path>
            </a:pathLst>
          </a:custGeom>
          <a:noFill/>
          <a:ln>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9" name="Freeform 28"/>
          <p:cNvSpPr/>
          <p:nvPr/>
        </p:nvSpPr>
        <p:spPr>
          <a:xfrm>
            <a:off x="5380268" y="1576741"/>
            <a:ext cx="1827537" cy="299411"/>
          </a:xfrm>
          <a:custGeom>
            <a:avLst/>
            <a:gdLst>
              <a:gd name="connsiteX0" fmla="*/ 0 w 2377440"/>
              <a:gd name="connsiteY0" fmla="*/ 0 h 357808"/>
              <a:gd name="connsiteX1" fmla="*/ 1447137 w 2377440"/>
              <a:gd name="connsiteY1" fmla="*/ 95415 h 357808"/>
              <a:gd name="connsiteX2" fmla="*/ 2377440 w 2377440"/>
              <a:gd name="connsiteY2" fmla="*/ 357808 h 357808"/>
            </a:gdLst>
            <a:ahLst/>
            <a:cxnLst>
              <a:cxn ang="0">
                <a:pos x="connsiteX0" y="connsiteY0"/>
              </a:cxn>
              <a:cxn ang="0">
                <a:pos x="connsiteX1" y="connsiteY1"/>
              </a:cxn>
              <a:cxn ang="0">
                <a:pos x="connsiteX2" y="connsiteY2"/>
              </a:cxn>
            </a:cxnLst>
            <a:rect l="l" t="t" r="r" b="b"/>
            <a:pathLst>
              <a:path w="2377440" h="357808">
                <a:moveTo>
                  <a:pt x="0" y="0"/>
                </a:moveTo>
                <a:cubicBezTo>
                  <a:pt x="525448" y="17890"/>
                  <a:pt x="1050897" y="35780"/>
                  <a:pt x="1447137" y="95415"/>
                </a:cubicBezTo>
                <a:cubicBezTo>
                  <a:pt x="1843377" y="155050"/>
                  <a:pt x="2110408" y="256429"/>
                  <a:pt x="2377440" y="357808"/>
                </a:cubicBezTo>
              </a:path>
            </a:pathLst>
          </a:custGeom>
          <a:noFill/>
          <a:ln>
            <a:solidFill>
              <a:schemeClr val="accent2"/>
            </a:solidFill>
            <a:prstDash val="sysDot"/>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Flowchart: Alternate Process 1"/>
          <p:cNvSpPr/>
          <p:nvPr/>
        </p:nvSpPr>
        <p:spPr>
          <a:xfrm>
            <a:off x="1484852" y="2518271"/>
            <a:ext cx="283128" cy="143754"/>
          </a:xfrm>
          <a:prstGeom prst="flowChartAlternateProcess">
            <a:avLst/>
          </a:prstGeom>
          <a:noFill/>
          <a:ln>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721208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487877"/>
            <a:ext cx="9144000" cy="3882247"/>
          </a:xfrm>
          <a:prstGeom prst="rect">
            <a:avLst/>
          </a:prstGeom>
        </p:spPr>
      </p:pic>
      <p:sp>
        <p:nvSpPr>
          <p:cNvPr id="3" name="Rectangle 2"/>
          <p:cNvSpPr/>
          <p:nvPr/>
        </p:nvSpPr>
        <p:spPr>
          <a:xfrm>
            <a:off x="0" y="5439071"/>
            <a:ext cx="5247314" cy="230832"/>
          </a:xfrm>
          <a:prstGeom prst="rect">
            <a:avLst/>
          </a:prstGeom>
        </p:spPr>
        <p:txBody>
          <a:bodyPr wrap="square">
            <a:spAutoFit/>
          </a:bodyPr>
          <a:lstStyle/>
          <a:p>
            <a:r>
              <a:rPr lang="en-US" sz="900" dirty="0"/>
              <a:t>https://www.carbonbrief.org/mapped-the-worlds-nuclear-power-plants</a:t>
            </a:r>
          </a:p>
        </p:txBody>
      </p:sp>
      <p:sp>
        <p:nvSpPr>
          <p:cNvPr id="5" name="TextBox 4"/>
          <p:cNvSpPr txBox="1"/>
          <p:nvPr/>
        </p:nvSpPr>
        <p:spPr>
          <a:xfrm>
            <a:off x="3164747" y="4001103"/>
            <a:ext cx="2977097" cy="1223412"/>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pPr lvl="0"/>
            <a:r>
              <a:rPr lang="en-US" sz="1050" b="1" dirty="0"/>
              <a:t>Scope: Green Field Construction In Entirety</a:t>
            </a:r>
          </a:p>
          <a:p>
            <a:pPr marL="214313" indent="-214313">
              <a:buFont typeface="Arial" panose="020B0604020202020204" pitchFamily="34" charset="0"/>
              <a:buChar char="•"/>
            </a:pPr>
            <a:r>
              <a:rPr lang="en-US" sz="1050" i="1" dirty="0"/>
              <a:t>All Systems, Subsystem, Components</a:t>
            </a:r>
          </a:p>
          <a:p>
            <a:pPr marL="214313" indent="-214313">
              <a:buFont typeface="Arial" panose="020B0604020202020204" pitchFamily="34" charset="0"/>
              <a:buChar char="•"/>
            </a:pPr>
            <a:r>
              <a:rPr lang="en-US" sz="1050" i="1" dirty="0"/>
              <a:t>Support Engineering and Design</a:t>
            </a:r>
          </a:p>
          <a:p>
            <a:pPr marL="214313" indent="-214313">
              <a:buFont typeface="Arial" panose="020B0604020202020204" pitchFamily="34" charset="0"/>
              <a:buChar char="•"/>
            </a:pPr>
            <a:r>
              <a:rPr lang="en-US" sz="1050" i="1" dirty="0"/>
              <a:t>Specialty and New Innovations</a:t>
            </a:r>
          </a:p>
          <a:p>
            <a:pPr marL="214313" indent="-214313">
              <a:buFont typeface="Arial" panose="020B0604020202020204" pitchFamily="34" charset="0"/>
              <a:buChar char="•"/>
            </a:pPr>
            <a:r>
              <a:rPr lang="en-US" sz="1050" i="1" dirty="0"/>
              <a:t>Construction Services</a:t>
            </a:r>
          </a:p>
          <a:p>
            <a:pPr marL="214313" indent="-214313">
              <a:buFont typeface="Arial" panose="020B0604020202020204" pitchFamily="34" charset="0"/>
              <a:buChar char="•"/>
            </a:pPr>
            <a:r>
              <a:rPr lang="en-US" sz="1050" i="1" dirty="0"/>
              <a:t>Steel, Logistics, Shipping</a:t>
            </a:r>
          </a:p>
          <a:p>
            <a:pPr marL="214313" indent="-214313">
              <a:buFont typeface="Arial" panose="020B0604020202020204" pitchFamily="34" charset="0"/>
              <a:buChar char="•"/>
            </a:pPr>
            <a:r>
              <a:rPr lang="en-US" sz="1050" i="1" dirty="0"/>
              <a:t>Project Management Services</a:t>
            </a:r>
          </a:p>
        </p:txBody>
      </p:sp>
      <p:sp>
        <p:nvSpPr>
          <p:cNvPr id="6" name="TextBox 5"/>
          <p:cNvSpPr txBox="1"/>
          <p:nvPr/>
        </p:nvSpPr>
        <p:spPr>
          <a:xfrm>
            <a:off x="150224" y="1059772"/>
            <a:ext cx="4560864" cy="300082"/>
          </a:xfrm>
          <a:prstGeom prst="rect">
            <a:avLst/>
          </a:prstGeom>
          <a:noFill/>
        </p:spPr>
        <p:txBody>
          <a:bodyPr wrap="none" rtlCol="0">
            <a:spAutoFit/>
          </a:bodyPr>
          <a:lstStyle/>
          <a:p>
            <a:r>
              <a:rPr lang="en-US" sz="1350" b="1" dirty="0"/>
              <a:t>Current Opportunities in the Nuclear Industry: Global</a:t>
            </a:r>
          </a:p>
        </p:txBody>
      </p:sp>
    </p:spTree>
    <p:extLst>
      <p:ext uri="{BB962C8B-B14F-4D97-AF65-F5344CB8AC3E}">
        <p14:creationId xmlns:p14="http://schemas.microsoft.com/office/powerpoint/2010/main" val="1602517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3618412" y="1392829"/>
            <a:ext cx="4931228" cy="4395652"/>
          </a:xfrm>
          <a:prstGeom prst="rect">
            <a:avLst/>
          </a:prstGeom>
        </p:spPr>
      </p:pic>
      <p:sp>
        <p:nvSpPr>
          <p:cNvPr id="3" name="Rectangle 2"/>
          <p:cNvSpPr/>
          <p:nvPr/>
        </p:nvSpPr>
        <p:spPr>
          <a:xfrm>
            <a:off x="150225" y="5656196"/>
            <a:ext cx="2929007" cy="230832"/>
          </a:xfrm>
          <a:prstGeom prst="rect">
            <a:avLst/>
          </a:prstGeom>
        </p:spPr>
        <p:txBody>
          <a:bodyPr wrap="none">
            <a:spAutoFit/>
          </a:bodyPr>
          <a:lstStyle/>
          <a:p>
            <a:r>
              <a:rPr lang="en-US" sz="900" dirty="0"/>
              <a:t>https://en.wikipedia.org/wiki/Nuclear_power_in_Japan</a:t>
            </a:r>
          </a:p>
        </p:txBody>
      </p:sp>
      <p:sp>
        <p:nvSpPr>
          <p:cNvPr id="4" name="TextBox 3"/>
          <p:cNvSpPr txBox="1"/>
          <p:nvPr/>
        </p:nvSpPr>
        <p:spPr>
          <a:xfrm>
            <a:off x="741343" y="2067089"/>
            <a:ext cx="3754554" cy="1384995"/>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pPr lvl="0"/>
            <a:r>
              <a:rPr lang="en-US" sz="1050" b="1" dirty="0"/>
              <a:t>Scope: Establish Safety / Quality Condition Pre Start Up</a:t>
            </a:r>
          </a:p>
          <a:p>
            <a:pPr marL="214313" indent="-214313">
              <a:buFont typeface="Arial" panose="020B0604020202020204" pitchFamily="34" charset="0"/>
              <a:buChar char="•"/>
            </a:pPr>
            <a:r>
              <a:rPr lang="en-US" sz="1050" i="1" dirty="0"/>
              <a:t>Seismic and Fire Compliance</a:t>
            </a:r>
          </a:p>
          <a:p>
            <a:pPr marL="214313" indent="-214313">
              <a:buFont typeface="Arial" panose="020B0604020202020204" pitchFamily="34" charset="0"/>
              <a:buChar char="•"/>
            </a:pPr>
            <a:r>
              <a:rPr lang="en-US" sz="1050" i="1" dirty="0"/>
              <a:t>US Standards Assessments</a:t>
            </a:r>
          </a:p>
          <a:p>
            <a:pPr marL="214313" indent="-214313">
              <a:buFont typeface="Arial" panose="020B0604020202020204" pitchFamily="34" charset="0"/>
              <a:buChar char="•"/>
            </a:pPr>
            <a:r>
              <a:rPr lang="en-US" sz="1050" i="1" dirty="0"/>
              <a:t>Licensing Impact Assessments</a:t>
            </a:r>
          </a:p>
          <a:p>
            <a:pPr marL="214313" indent="-214313">
              <a:buFont typeface="Arial" panose="020B0604020202020204" pitchFamily="34" charset="0"/>
              <a:buChar char="•"/>
            </a:pPr>
            <a:r>
              <a:rPr lang="en-US" sz="1050" i="1" dirty="0"/>
              <a:t>Reduce Energy Imports</a:t>
            </a:r>
          </a:p>
          <a:p>
            <a:pPr marL="214313" indent="-214313">
              <a:buFont typeface="Arial" panose="020B0604020202020204" pitchFamily="34" charset="0"/>
              <a:buChar char="•"/>
            </a:pPr>
            <a:r>
              <a:rPr lang="en-US" sz="1050" i="1" dirty="0"/>
              <a:t>Achieve Environmental Goals</a:t>
            </a:r>
          </a:p>
          <a:p>
            <a:pPr marL="214313" indent="-214313">
              <a:buFont typeface="Arial" panose="020B0604020202020204" pitchFamily="34" charset="0"/>
              <a:buChar char="•"/>
            </a:pPr>
            <a:r>
              <a:rPr lang="en-US" sz="1050" i="1" dirty="0"/>
              <a:t>Assess Restart of New Plant Builds</a:t>
            </a:r>
          </a:p>
          <a:p>
            <a:pPr marL="214313" indent="-214313">
              <a:buFont typeface="Arial" panose="020B0604020202020204" pitchFamily="34" charset="0"/>
              <a:buChar char="•"/>
            </a:pPr>
            <a:r>
              <a:rPr lang="en-US" sz="1050" i="1" dirty="0"/>
              <a:t>Launch Replacement Modifications</a:t>
            </a:r>
          </a:p>
        </p:txBody>
      </p:sp>
      <p:sp>
        <p:nvSpPr>
          <p:cNvPr id="5" name="TextBox 4"/>
          <p:cNvSpPr txBox="1"/>
          <p:nvPr/>
        </p:nvSpPr>
        <p:spPr>
          <a:xfrm>
            <a:off x="150225" y="1059772"/>
            <a:ext cx="6494085" cy="300082"/>
          </a:xfrm>
          <a:prstGeom prst="rect">
            <a:avLst/>
          </a:prstGeom>
          <a:noFill/>
        </p:spPr>
        <p:txBody>
          <a:bodyPr wrap="none" rtlCol="0">
            <a:spAutoFit/>
          </a:bodyPr>
          <a:lstStyle/>
          <a:p>
            <a:r>
              <a:rPr lang="en-US" sz="1350" b="1" dirty="0"/>
              <a:t>Current Opportunities in the Nuclear Industry: Japan Energy Policy Recovery</a:t>
            </a:r>
          </a:p>
        </p:txBody>
      </p:sp>
      <p:pic>
        <p:nvPicPr>
          <p:cNvPr id="6" name="Picture 5"/>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963886" y="5198367"/>
            <a:ext cx="1051560" cy="561704"/>
          </a:xfrm>
          <a:prstGeom prst="rect">
            <a:avLst/>
          </a:prstGeom>
        </p:spPr>
      </p:pic>
    </p:spTree>
    <p:extLst>
      <p:ext uri="{BB962C8B-B14F-4D97-AF65-F5344CB8AC3E}">
        <p14:creationId xmlns:p14="http://schemas.microsoft.com/office/powerpoint/2010/main" val="1382750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1320987"/>
            <a:ext cx="9144000" cy="4454435"/>
          </a:xfrm>
          <a:prstGeom prst="rect">
            <a:avLst/>
          </a:prstGeom>
        </p:spPr>
      </p:pic>
      <p:sp>
        <p:nvSpPr>
          <p:cNvPr id="3" name="Rectangle 2"/>
          <p:cNvSpPr/>
          <p:nvPr/>
        </p:nvSpPr>
        <p:spPr>
          <a:xfrm>
            <a:off x="0" y="5750974"/>
            <a:ext cx="2217274" cy="230832"/>
          </a:xfrm>
          <a:prstGeom prst="rect">
            <a:avLst/>
          </a:prstGeom>
        </p:spPr>
        <p:txBody>
          <a:bodyPr wrap="none">
            <a:spAutoFit/>
          </a:bodyPr>
          <a:lstStyle/>
          <a:p>
            <a:r>
              <a:rPr lang="en-US" sz="900" dirty="0"/>
              <a:t>https://www.nrc.gov/info-finder/reactors/</a:t>
            </a:r>
          </a:p>
        </p:txBody>
      </p:sp>
      <p:sp>
        <p:nvSpPr>
          <p:cNvPr id="5" name="TextBox 4"/>
          <p:cNvSpPr txBox="1"/>
          <p:nvPr/>
        </p:nvSpPr>
        <p:spPr>
          <a:xfrm>
            <a:off x="1474785" y="1523774"/>
            <a:ext cx="3427541" cy="1546577"/>
          </a:xfrm>
          <a:prstGeom prst="rect">
            <a:avLst/>
          </a:prstGeom>
          <a:solidFill>
            <a:schemeClr val="bg1"/>
          </a:solidFill>
          <a:effectLst>
            <a:outerShdw blurRad="50800" dist="38100" dir="5400000" algn="t" rotWithShape="0">
              <a:prstClr val="black">
                <a:alpha val="40000"/>
              </a:prstClr>
            </a:outerShdw>
          </a:effectLst>
        </p:spPr>
        <p:txBody>
          <a:bodyPr wrap="none" rtlCol="0">
            <a:spAutoFit/>
          </a:bodyPr>
          <a:lstStyle/>
          <a:p>
            <a:pPr lvl="0"/>
            <a:r>
              <a:rPr lang="en-US" sz="1050" b="1" dirty="0"/>
              <a:t>Scope: Equipment Replace / Repair for Life Extend</a:t>
            </a:r>
          </a:p>
          <a:p>
            <a:pPr marL="214313" indent="-214313">
              <a:buFont typeface="Arial" panose="020B0604020202020204" pitchFamily="34" charset="0"/>
              <a:buChar char="•"/>
            </a:pPr>
            <a:r>
              <a:rPr lang="en-US" sz="1050" i="1" dirty="0"/>
              <a:t>Main Turbine and Support Systems</a:t>
            </a:r>
          </a:p>
          <a:p>
            <a:pPr marL="214313" indent="-214313">
              <a:buFont typeface="Arial" panose="020B0604020202020204" pitchFamily="34" charset="0"/>
              <a:buChar char="•"/>
            </a:pPr>
            <a:r>
              <a:rPr lang="en-US" sz="1050" i="1" dirty="0"/>
              <a:t>Heat Exchangers, Valves, Support Systems</a:t>
            </a:r>
          </a:p>
          <a:p>
            <a:pPr marL="214313" indent="-214313">
              <a:buFont typeface="Arial" panose="020B0604020202020204" pitchFamily="34" charset="0"/>
              <a:buChar char="•"/>
            </a:pPr>
            <a:r>
              <a:rPr lang="en-US" sz="1050" i="1" dirty="0"/>
              <a:t>Service Water System Piping Systems</a:t>
            </a:r>
          </a:p>
          <a:p>
            <a:pPr marL="214313" indent="-214313">
              <a:buFont typeface="Arial" panose="020B0604020202020204" pitchFamily="34" charset="0"/>
              <a:buChar char="•"/>
            </a:pPr>
            <a:r>
              <a:rPr lang="en-US" sz="1050" i="1" dirty="0"/>
              <a:t>Condenser Tubing</a:t>
            </a:r>
          </a:p>
          <a:p>
            <a:pPr marL="214313" indent="-214313">
              <a:buFont typeface="Arial" panose="020B0604020202020204" pitchFamily="34" charset="0"/>
              <a:buChar char="•"/>
            </a:pPr>
            <a:r>
              <a:rPr lang="en-US" sz="1050" i="1" dirty="0"/>
              <a:t>4160 V Cabling, Breakers and Panels</a:t>
            </a:r>
          </a:p>
          <a:p>
            <a:pPr marL="214313" indent="-214313">
              <a:buFont typeface="Arial" panose="020B0604020202020204" pitchFamily="34" charset="0"/>
              <a:buChar char="•"/>
            </a:pPr>
            <a:r>
              <a:rPr lang="en-US" sz="1050" i="1" dirty="0"/>
              <a:t>Main Generator, Rotors, Regulators</a:t>
            </a:r>
          </a:p>
          <a:p>
            <a:pPr marL="214313" indent="-214313">
              <a:buFont typeface="Arial" panose="020B0604020202020204" pitchFamily="34" charset="0"/>
              <a:buChar char="•"/>
            </a:pPr>
            <a:r>
              <a:rPr lang="en-US" sz="1050" i="1" dirty="0"/>
              <a:t>Fire Protection Systems</a:t>
            </a:r>
          </a:p>
          <a:p>
            <a:pPr marL="214313" indent="-214313">
              <a:buFont typeface="Arial" panose="020B0604020202020204" pitchFamily="34" charset="0"/>
              <a:buChar char="•"/>
            </a:pPr>
            <a:r>
              <a:rPr lang="en-US" sz="1050" i="1" dirty="0"/>
              <a:t>Digital and Protective Scheme Controls</a:t>
            </a:r>
          </a:p>
        </p:txBody>
      </p:sp>
      <p:sp>
        <p:nvSpPr>
          <p:cNvPr id="6" name="TextBox 5"/>
          <p:cNvSpPr txBox="1"/>
          <p:nvPr/>
        </p:nvSpPr>
        <p:spPr>
          <a:xfrm>
            <a:off x="150225" y="1059772"/>
            <a:ext cx="6320961" cy="300082"/>
          </a:xfrm>
          <a:prstGeom prst="rect">
            <a:avLst/>
          </a:prstGeom>
          <a:noFill/>
        </p:spPr>
        <p:txBody>
          <a:bodyPr wrap="none" rtlCol="0">
            <a:spAutoFit/>
          </a:bodyPr>
          <a:lstStyle/>
          <a:p>
            <a:r>
              <a:rPr lang="en-US" sz="1350" b="1" dirty="0"/>
              <a:t>Current Opportunities in the Nuclear Industry: U.S. Nuclear Life Extension </a:t>
            </a:r>
          </a:p>
        </p:txBody>
      </p:sp>
    </p:spTree>
    <p:extLst>
      <p:ext uri="{BB962C8B-B14F-4D97-AF65-F5344CB8AC3E}">
        <p14:creationId xmlns:p14="http://schemas.microsoft.com/office/powerpoint/2010/main" val="940669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4976-12F7-1240-81CD-A8F3747A46CF}"/>
              </a:ext>
            </a:extLst>
          </p:cNvPr>
          <p:cNvSpPr>
            <a:spLocks noGrp="1"/>
          </p:cNvSpPr>
          <p:nvPr>
            <p:ph type="title"/>
          </p:nvPr>
        </p:nvSpPr>
        <p:spPr/>
        <p:txBody>
          <a:bodyPr/>
          <a:lstStyle/>
          <a:p>
            <a:r>
              <a:rPr lang="en-US" dirty="0"/>
              <a:t>Advanced reactor deployment in Idaho</a:t>
            </a:r>
          </a:p>
        </p:txBody>
      </p:sp>
      <p:pic>
        <p:nvPicPr>
          <p:cNvPr id="4" name="Picture 3">
            <a:extLst>
              <a:ext uri="{FF2B5EF4-FFF2-40B4-BE49-F238E27FC236}">
                <a16:creationId xmlns:a16="http://schemas.microsoft.com/office/drawing/2014/main" id="{D800E3E9-E368-B24B-A9DB-768CE159010F}"/>
              </a:ext>
            </a:extLst>
          </p:cNvPr>
          <p:cNvPicPr>
            <a:picLocks noChangeAspect="1"/>
          </p:cNvPicPr>
          <p:nvPr/>
        </p:nvPicPr>
        <p:blipFill>
          <a:blip r:embed="rId2"/>
          <a:stretch>
            <a:fillRect/>
          </a:stretch>
        </p:blipFill>
        <p:spPr>
          <a:xfrm>
            <a:off x="1526511" y="1381914"/>
            <a:ext cx="6261100" cy="5118100"/>
          </a:xfrm>
          <a:prstGeom prst="rect">
            <a:avLst/>
          </a:prstGeom>
        </p:spPr>
      </p:pic>
    </p:spTree>
    <p:extLst>
      <p:ext uri="{BB962C8B-B14F-4D97-AF65-F5344CB8AC3E}">
        <p14:creationId xmlns:p14="http://schemas.microsoft.com/office/powerpoint/2010/main" val="4528880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52A9BA-1CD2-5544-9524-4FF1D77A72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61780"/>
            <a:ext cx="9144000" cy="4134439"/>
          </a:xfrm>
          <a:prstGeom prst="rect">
            <a:avLst/>
          </a:prstGeom>
          <a:ln>
            <a:solidFill>
              <a:srgbClr val="FF0000"/>
            </a:solidFill>
          </a:ln>
        </p:spPr>
      </p:pic>
      <p:sp>
        <p:nvSpPr>
          <p:cNvPr id="5" name="Freeform 4">
            <a:extLst>
              <a:ext uri="{FF2B5EF4-FFF2-40B4-BE49-F238E27FC236}">
                <a16:creationId xmlns:a16="http://schemas.microsoft.com/office/drawing/2014/main" id="{72BB17D1-A0B5-8F4F-8F43-6FA82598653E}"/>
              </a:ext>
            </a:extLst>
          </p:cNvPr>
          <p:cNvSpPr/>
          <p:nvPr/>
        </p:nvSpPr>
        <p:spPr bwMode="auto">
          <a:xfrm>
            <a:off x="841248" y="2520460"/>
            <a:ext cx="6638544" cy="1256012"/>
          </a:xfrm>
          <a:custGeom>
            <a:avLst/>
            <a:gdLst>
              <a:gd name="connsiteX0" fmla="*/ 6638544 w 6638544"/>
              <a:gd name="connsiteY0" fmla="*/ 103868 h 1256012"/>
              <a:gd name="connsiteX1" fmla="*/ 3063240 w 6638544"/>
              <a:gd name="connsiteY1" fmla="*/ 113012 h 1256012"/>
              <a:gd name="connsiteX2" fmla="*/ 0 w 6638544"/>
              <a:gd name="connsiteY2" fmla="*/ 1256012 h 1256012"/>
            </a:gdLst>
            <a:ahLst/>
            <a:cxnLst>
              <a:cxn ang="0">
                <a:pos x="connsiteX0" y="connsiteY0"/>
              </a:cxn>
              <a:cxn ang="0">
                <a:pos x="connsiteX1" y="connsiteY1"/>
              </a:cxn>
              <a:cxn ang="0">
                <a:pos x="connsiteX2" y="connsiteY2"/>
              </a:cxn>
            </a:cxnLst>
            <a:rect l="l" t="t" r="r" b="b"/>
            <a:pathLst>
              <a:path w="6638544" h="1256012">
                <a:moveTo>
                  <a:pt x="6638544" y="103868"/>
                </a:moveTo>
                <a:cubicBezTo>
                  <a:pt x="5404104" y="12428"/>
                  <a:pt x="4169664" y="-79012"/>
                  <a:pt x="3063240" y="113012"/>
                </a:cubicBezTo>
                <a:cubicBezTo>
                  <a:pt x="1956816" y="305036"/>
                  <a:pt x="978408" y="780524"/>
                  <a:pt x="0" y="1256012"/>
                </a:cubicBezTo>
              </a:path>
            </a:pathLst>
          </a:cu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6" name="Title 5">
            <a:extLst>
              <a:ext uri="{FF2B5EF4-FFF2-40B4-BE49-F238E27FC236}">
                <a16:creationId xmlns:a16="http://schemas.microsoft.com/office/drawing/2014/main" id="{704BBB65-3B5C-5547-AB3B-E313E6AADA91}"/>
              </a:ext>
            </a:extLst>
          </p:cNvPr>
          <p:cNvSpPr>
            <a:spLocks noGrp="1"/>
          </p:cNvSpPr>
          <p:nvPr>
            <p:ph type="title"/>
          </p:nvPr>
        </p:nvSpPr>
        <p:spPr>
          <a:xfrm>
            <a:off x="456406" y="800713"/>
            <a:ext cx="8231187" cy="377026"/>
          </a:xfrm>
        </p:spPr>
        <p:txBody>
          <a:bodyPr/>
          <a:lstStyle/>
          <a:p>
            <a:r>
              <a:rPr lang="en-US" dirty="0"/>
              <a:t>Advanced Reactor Deployment outside US</a:t>
            </a:r>
          </a:p>
        </p:txBody>
      </p:sp>
    </p:spTree>
    <p:extLst>
      <p:ext uri="{BB962C8B-B14F-4D97-AF65-F5344CB8AC3E}">
        <p14:creationId xmlns:p14="http://schemas.microsoft.com/office/powerpoint/2010/main" val="2331730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BF0E-31BF-6B47-A76A-BA2EEE7DA26E}"/>
              </a:ext>
            </a:extLst>
          </p:cNvPr>
          <p:cNvSpPr>
            <a:spLocks noGrp="1"/>
          </p:cNvSpPr>
          <p:nvPr>
            <p:ph type="title"/>
          </p:nvPr>
        </p:nvSpPr>
        <p:spPr/>
        <p:txBody>
          <a:bodyPr/>
          <a:lstStyle/>
          <a:p>
            <a:r>
              <a:rPr lang="en-US" dirty="0"/>
              <a:t>Opportunities and Action</a:t>
            </a:r>
          </a:p>
        </p:txBody>
      </p:sp>
      <p:sp>
        <p:nvSpPr>
          <p:cNvPr id="3" name="Content Placeholder 2">
            <a:extLst>
              <a:ext uri="{FF2B5EF4-FFF2-40B4-BE49-F238E27FC236}">
                <a16:creationId xmlns:a16="http://schemas.microsoft.com/office/drawing/2014/main" id="{ADCD59C7-BAD7-4D4F-8D5F-7E41D5AC2251}"/>
              </a:ext>
            </a:extLst>
          </p:cNvPr>
          <p:cNvSpPr>
            <a:spLocks noGrp="1"/>
          </p:cNvSpPr>
          <p:nvPr>
            <p:ph idx="1"/>
          </p:nvPr>
        </p:nvSpPr>
        <p:spPr/>
        <p:txBody>
          <a:bodyPr/>
          <a:lstStyle/>
          <a:p>
            <a:r>
              <a:rPr lang="en-US" dirty="0"/>
              <a:t>No orders have been placed for advanced reactors </a:t>
            </a:r>
          </a:p>
          <a:p>
            <a:r>
              <a:rPr lang="en-US" dirty="0"/>
              <a:t>Creates short-term challenges in attracting businesses </a:t>
            </a:r>
          </a:p>
          <a:p>
            <a:r>
              <a:rPr lang="en-US" dirty="0"/>
              <a:t>Need to present opportunities in adjacently aligned sectors that allow a “bridge” to future advanced reactor orders </a:t>
            </a:r>
          </a:p>
          <a:p>
            <a:r>
              <a:rPr lang="en-US" dirty="0"/>
              <a:t>Bridging opportunities include: </a:t>
            </a:r>
          </a:p>
          <a:p>
            <a:pPr marL="914400" lvl="1" indent="-457200">
              <a:buFont typeface="+mj-lt"/>
              <a:buAutoNum type="arabicPeriod"/>
            </a:pPr>
            <a:r>
              <a:rPr lang="en-US" dirty="0"/>
              <a:t>Clean energy industry (hydro, wind, solar, nuclear)</a:t>
            </a:r>
          </a:p>
          <a:p>
            <a:pPr marL="914400" lvl="1" indent="-457200">
              <a:buFont typeface="+mj-lt"/>
              <a:buAutoNum type="arabicPeriod"/>
            </a:pPr>
            <a:r>
              <a:rPr lang="en-US" dirty="0"/>
              <a:t>Helping Idaho companies build nuclear quality assurance programs</a:t>
            </a:r>
          </a:p>
          <a:p>
            <a:pPr marL="914400" lvl="1" indent="-457200">
              <a:buFont typeface="+mj-lt"/>
              <a:buAutoNum type="arabicPeriod"/>
            </a:pPr>
            <a:r>
              <a:rPr lang="en-US" dirty="0"/>
              <a:t>Identify opportunities in the global nuclear supply chain </a:t>
            </a:r>
          </a:p>
          <a:p>
            <a:pPr marL="914400" lvl="1" indent="-457200">
              <a:buFont typeface="+mj-lt"/>
              <a:buAutoNum type="arabicPeriod"/>
            </a:pPr>
            <a:r>
              <a:rPr lang="en-US" dirty="0"/>
              <a:t>Develop businesses and/or facilities that will be community anchors</a:t>
            </a:r>
          </a:p>
        </p:txBody>
      </p:sp>
      <p:pic>
        <p:nvPicPr>
          <p:cNvPr id="5" name="Picture 4">
            <a:extLst>
              <a:ext uri="{FF2B5EF4-FFF2-40B4-BE49-F238E27FC236}">
                <a16:creationId xmlns:a16="http://schemas.microsoft.com/office/drawing/2014/main" id="{84DB2E6B-BA92-394E-935F-2819E8D092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64210" y="5075778"/>
            <a:ext cx="5901864" cy="1263909"/>
          </a:xfrm>
          <a:prstGeom prst="rect">
            <a:avLst/>
          </a:prstGeom>
        </p:spPr>
      </p:pic>
    </p:spTree>
    <p:extLst>
      <p:ext uri="{BB962C8B-B14F-4D97-AF65-F5344CB8AC3E}">
        <p14:creationId xmlns:p14="http://schemas.microsoft.com/office/powerpoint/2010/main" val="13897696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E9C47-F149-8F42-B75E-6F80F69CCB18}"/>
              </a:ext>
            </a:extLst>
          </p:cNvPr>
          <p:cNvSpPr>
            <a:spLocks noGrp="1"/>
          </p:cNvSpPr>
          <p:nvPr>
            <p:ph type="title"/>
          </p:nvPr>
        </p:nvSpPr>
        <p:spPr>
          <a:xfrm>
            <a:off x="413082" y="2865586"/>
            <a:ext cx="8231187" cy="377026"/>
          </a:xfrm>
        </p:spPr>
        <p:txBody>
          <a:bodyPr/>
          <a:lstStyle/>
          <a:p>
            <a:pPr algn="ctr"/>
            <a:r>
              <a:rPr lang="en-US" dirty="0"/>
              <a:t>Suggested discussion points for LINE</a:t>
            </a:r>
          </a:p>
        </p:txBody>
      </p:sp>
    </p:spTree>
    <p:extLst>
      <p:ext uri="{BB962C8B-B14F-4D97-AF65-F5344CB8AC3E}">
        <p14:creationId xmlns:p14="http://schemas.microsoft.com/office/powerpoint/2010/main" val="2283081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DF65-F3A5-F949-BA14-B7DF8582870B}"/>
              </a:ext>
            </a:extLst>
          </p:cNvPr>
          <p:cNvSpPr>
            <a:spLocks noGrp="1"/>
          </p:cNvSpPr>
          <p:nvPr>
            <p:ph type="title"/>
          </p:nvPr>
        </p:nvSpPr>
        <p:spPr/>
        <p:txBody>
          <a:bodyPr/>
          <a:lstStyle/>
          <a:p>
            <a:r>
              <a:rPr lang="en-US" dirty="0"/>
              <a:t>Opportunities and Action - Anchors</a:t>
            </a:r>
          </a:p>
        </p:txBody>
      </p:sp>
      <p:pic>
        <p:nvPicPr>
          <p:cNvPr id="3" name="Picture 2">
            <a:extLst>
              <a:ext uri="{FF2B5EF4-FFF2-40B4-BE49-F238E27FC236}">
                <a16:creationId xmlns:a16="http://schemas.microsoft.com/office/drawing/2014/main" id="{1EA4207F-EA66-904D-A40E-23195BE5B69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613" y="1554884"/>
            <a:ext cx="8586216" cy="4243346"/>
          </a:xfrm>
          <a:prstGeom prst="rect">
            <a:avLst/>
          </a:prstGeom>
        </p:spPr>
      </p:pic>
    </p:spTree>
    <p:extLst>
      <p:ext uri="{BB962C8B-B14F-4D97-AF65-F5344CB8AC3E}">
        <p14:creationId xmlns:p14="http://schemas.microsoft.com/office/powerpoint/2010/main" val="3654825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2321E7-EA59-4448-95AB-E119B7D294DE}"/>
              </a:ext>
            </a:extLst>
          </p:cNvPr>
          <p:cNvPicPr>
            <a:picLocks noChangeAspect="1"/>
          </p:cNvPicPr>
          <p:nvPr/>
        </p:nvPicPr>
        <p:blipFill>
          <a:blip r:embed="rId3"/>
          <a:stretch>
            <a:fillRect/>
          </a:stretch>
        </p:blipFill>
        <p:spPr>
          <a:xfrm>
            <a:off x="2806700" y="2552700"/>
            <a:ext cx="3530600" cy="1752600"/>
          </a:xfrm>
          <a:prstGeom prst="rect">
            <a:avLst/>
          </a:prstGeom>
        </p:spPr>
      </p:pic>
      <p:sp>
        <p:nvSpPr>
          <p:cNvPr id="6" name="Rectangle 5">
            <a:extLst>
              <a:ext uri="{FF2B5EF4-FFF2-40B4-BE49-F238E27FC236}">
                <a16:creationId xmlns:a16="http://schemas.microsoft.com/office/drawing/2014/main" id="{EC9B47DF-84CD-BB43-B770-4052230718C9}"/>
              </a:ext>
            </a:extLst>
          </p:cNvPr>
          <p:cNvSpPr/>
          <p:nvPr/>
        </p:nvSpPr>
        <p:spPr bwMode="auto">
          <a:xfrm>
            <a:off x="-161365" y="-188259"/>
            <a:ext cx="9439836" cy="182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828364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DF65-F3A5-F949-BA14-B7DF8582870B}"/>
              </a:ext>
            </a:extLst>
          </p:cNvPr>
          <p:cNvSpPr>
            <a:spLocks noGrp="1"/>
          </p:cNvSpPr>
          <p:nvPr>
            <p:ph type="title"/>
          </p:nvPr>
        </p:nvSpPr>
        <p:spPr>
          <a:xfrm>
            <a:off x="455611" y="669131"/>
            <a:ext cx="8231187" cy="377026"/>
          </a:xfrm>
        </p:spPr>
        <p:txBody>
          <a:bodyPr/>
          <a:lstStyle/>
          <a:p>
            <a:r>
              <a:rPr lang="en-US" dirty="0"/>
              <a:t>Opportunities and Action – Industry Support</a:t>
            </a:r>
          </a:p>
        </p:txBody>
      </p:sp>
      <p:pic>
        <p:nvPicPr>
          <p:cNvPr id="4" name="Picture 3">
            <a:extLst>
              <a:ext uri="{FF2B5EF4-FFF2-40B4-BE49-F238E27FC236}">
                <a16:creationId xmlns:a16="http://schemas.microsoft.com/office/drawing/2014/main" id="{DC465C4D-1515-B342-9AB4-4CA4025B2D3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69024" y="1120585"/>
            <a:ext cx="6004363" cy="5619630"/>
          </a:xfrm>
          <a:prstGeom prst="rect">
            <a:avLst/>
          </a:prstGeom>
        </p:spPr>
      </p:pic>
    </p:spTree>
    <p:extLst>
      <p:ext uri="{BB962C8B-B14F-4D97-AF65-F5344CB8AC3E}">
        <p14:creationId xmlns:p14="http://schemas.microsoft.com/office/powerpoint/2010/main" val="19542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DF65-F3A5-F949-BA14-B7DF8582870B}"/>
              </a:ext>
            </a:extLst>
          </p:cNvPr>
          <p:cNvSpPr>
            <a:spLocks noGrp="1"/>
          </p:cNvSpPr>
          <p:nvPr>
            <p:ph type="title"/>
          </p:nvPr>
        </p:nvSpPr>
        <p:spPr>
          <a:xfrm>
            <a:off x="455611" y="669131"/>
            <a:ext cx="8231187" cy="377026"/>
          </a:xfrm>
        </p:spPr>
        <p:txBody>
          <a:bodyPr/>
          <a:lstStyle/>
          <a:p>
            <a:r>
              <a:rPr lang="en-US" dirty="0"/>
              <a:t>Opportunities and Action – Industry Support</a:t>
            </a:r>
          </a:p>
        </p:txBody>
      </p:sp>
      <p:pic>
        <p:nvPicPr>
          <p:cNvPr id="3" name="Picture 2">
            <a:extLst>
              <a:ext uri="{FF2B5EF4-FFF2-40B4-BE49-F238E27FC236}">
                <a16:creationId xmlns:a16="http://schemas.microsoft.com/office/drawing/2014/main" id="{20CE6F98-C39C-AD42-9F22-50C47B5952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0290" y="1046157"/>
            <a:ext cx="6278102" cy="4710223"/>
          </a:xfrm>
          <a:prstGeom prst="rect">
            <a:avLst/>
          </a:prstGeom>
        </p:spPr>
      </p:pic>
    </p:spTree>
    <p:extLst>
      <p:ext uri="{BB962C8B-B14F-4D97-AF65-F5344CB8AC3E}">
        <p14:creationId xmlns:p14="http://schemas.microsoft.com/office/powerpoint/2010/main" val="1889694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DF65-F3A5-F949-BA14-B7DF8582870B}"/>
              </a:ext>
            </a:extLst>
          </p:cNvPr>
          <p:cNvSpPr>
            <a:spLocks noGrp="1"/>
          </p:cNvSpPr>
          <p:nvPr>
            <p:ph type="title"/>
          </p:nvPr>
        </p:nvSpPr>
        <p:spPr>
          <a:xfrm>
            <a:off x="455611" y="669131"/>
            <a:ext cx="8231187" cy="377026"/>
          </a:xfrm>
        </p:spPr>
        <p:txBody>
          <a:bodyPr/>
          <a:lstStyle/>
          <a:p>
            <a:r>
              <a:rPr lang="en-US" dirty="0"/>
              <a:t>Opportunities and Action – Workforce Support</a:t>
            </a:r>
          </a:p>
        </p:txBody>
      </p:sp>
      <p:pic>
        <p:nvPicPr>
          <p:cNvPr id="4" name="Picture 3">
            <a:extLst>
              <a:ext uri="{FF2B5EF4-FFF2-40B4-BE49-F238E27FC236}">
                <a16:creationId xmlns:a16="http://schemas.microsoft.com/office/drawing/2014/main" id="{91834825-C8C0-F34F-BA7A-0B009A6535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1600" y="1387438"/>
            <a:ext cx="6756194" cy="3001173"/>
          </a:xfrm>
          <a:prstGeom prst="rect">
            <a:avLst/>
          </a:prstGeom>
        </p:spPr>
      </p:pic>
    </p:spTree>
    <p:extLst>
      <p:ext uri="{BB962C8B-B14F-4D97-AF65-F5344CB8AC3E}">
        <p14:creationId xmlns:p14="http://schemas.microsoft.com/office/powerpoint/2010/main" val="148598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5DF65-F3A5-F949-BA14-B7DF8582870B}"/>
              </a:ext>
            </a:extLst>
          </p:cNvPr>
          <p:cNvSpPr>
            <a:spLocks noGrp="1"/>
          </p:cNvSpPr>
          <p:nvPr>
            <p:ph type="title"/>
          </p:nvPr>
        </p:nvSpPr>
        <p:spPr>
          <a:xfrm>
            <a:off x="455611" y="669131"/>
            <a:ext cx="8231187" cy="377026"/>
          </a:xfrm>
        </p:spPr>
        <p:txBody>
          <a:bodyPr/>
          <a:lstStyle/>
          <a:p>
            <a:r>
              <a:rPr lang="en-US" dirty="0"/>
              <a:t>Opportunities and Action – R&amp;D Support</a:t>
            </a:r>
          </a:p>
        </p:txBody>
      </p:sp>
      <p:pic>
        <p:nvPicPr>
          <p:cNvPr id="5" name="Picture 4">
            <a:extLst>
              <a:ext uri="{FF2B5EF4-FFF2-40B4-BE49-F238E27FC236}">
                <a16:creationId xmlns:a16="http://schemas.microsoft.com/office/drawing/2014/main" id="{1EEDAB9B-38AF-A740-8F90-C06F8AAD99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1420" y="1125898"/>
            <a:ext cx="6478329" cy="5551348"/>
          </a:xfrm>
          <a:prstGeom prst="rect">
            <a:avLst/>
          </a:prstGeom>
        </p:spPr>
      </p:pic>
    </p:spTree>
    <p:extLst>
      <p:ext uri="{BB962C8B-B14F-4D97-AF65-F5344CB8AC3E}">
        <p14:creationId xmlns:p14="http://schemas.microsoft.com/office/powerpoint/2010/main" val="11465036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D6468-451B-D548-B279-281C8EF36C3C}"/>
              </a:ext>
            </a:extLst>
          </p:cNvPr>
          <p:cNvSpPr>
            <a:spLocks noGrp="1"/>
          </p:cNvSpPr>
          <p:nvPr>
            <p:ph type="title"/>
          </p:nvPr>
        </p:nvSpPr>
        <p:spPr/>
        <p:txBody>
          <a:bodyPr/>
          <a:lstStyle/>
          <a:p>
            <a:r>
              <a:rPr lang="en-US" dirty="0"/>
              <a:t>Collaboration the key to success</a:t>
            </a:r>
          </a:p>
        </p:txBody>
      </p:sp>
      <p:pic>
        <p:nvPicPr>
          <p:cNvPr id="3" name="Picture 2">
            <a:extLst>
              <a:ext uri="{FF2B5EF4-FFF2-40B4-BE49-F238E27FC236}">
                <a16:creationId xmlns:a16="http://schemas.microsoft.com/office/drawing/2014/main" id="{620E8A11-0504-4544-9A43-40BAEB68252F}"/>
              </a:ext>
            </a:extLst>
          </p:cNvPr>
          <p:cNvPicPr/>
          <p:nvPr/>
        </p:nvPicPr>
        <p:blipFill>
          <a:blip r:embed="rId2" cstate="screen">
            <a:extLst>
              <a:ext uri="{28A0092B-C50C-407E-A947-70E740481C1C}">
                <a14:useLocalDpi xmlns:a14="http://schemas.microsoft.com/office/drawing/2010/main"/>
              </a:ext>
            </a:extLst>
          </a:blip>
          <a:stretch>
            <a:fillRect/>
          </a:stretch>
        </p:blipFill>
        <p:spPr>
          <a:xfrm>
            <a:off x="978195" y="2066687"/>
            <a:ext cx="6865443" cy="2888083"/>
          </a:xfrm>
          <a:prstGeom prst="rect">
            <a:avLst/>
          </a:prstGeom>
        </p:spPr>
      </p:pic>
    </p:spTree>
    <p:extLst>
      <p:ext uri="{BB962C8B-B14F-4D97-AF65-F5344CB8AC3E}">
        <p14:creationId xmlns:p14="http://schemas.microsoft.com/office/powerpoint/2010/main" val="2568782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25EE-09AA-7D4B-9E98-95B0DFC6B6CD}"/>
              </a:ext>
            </a:extLst>
          </p:cNvPr>
          <p:cNvSpPr>
            <a:spLocks noGrp="1"/>
          </p:cNvSpPr>
          <p:nvPr>
            <p:ph type="title"/>
          </p:nvPr>
        </p:nvSpPr>
        <p:spPr>
          <a:xfrm>
            <a:off x="508776" y="2886851"/>
            <a:ext cx="8231187" cy="377026"/>
          </a:xfrm>
        </p:spPr>
        <p:txBody>
          <a:bodyPr/>
          <a:lstStyle/>
          <a:p>
            <a:pPr algn="ctr"/>
            <a:r>
              <a:rPr lang="en-US" dirty="0"/>
              <a:t>Questions?</a:t>
            </a:r>
          </a:p>
        </p:txBody>
      </p:sp>
    </p:spTree>
    <p:extLst>
      <p:ext uri="{BB962C8B-B14F-4D97-AF65-F5344CB8AC3E}">
        <p14:creationId xmlns:p14="http://schemas.microsoft.com/office/powerpoint/2010/main" val="1975784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CDC949-2E0A-E648-B389-D6252477BDF0}"/>
              </a:ext>
            </a:extLst>
          </p:cNvPr>
          <p:cNvPicPr>
            <a:picLocks noChangeAspect="1"/>
          </p:cNvPicPr>
          <p:nvPr/>
        </p:nvPicPr>
        <p:blipFill>
          <a:blip r:embed="rId3"/>
          <a:stretch>
            <a:fillRect/>
          </a:stretch>
        </p:blipFill>
        <p:spPr>
          <a:xfrm>
            <a:off x="552450" y="1492250"/>
            <a:ext cx="8039100" cy="3873500"/>
          </a:xfrm>
          <a:prstGeom prst="rect">
            <a:avLst/>
          </a:prstGeom>
        </p:spPr>
      </p:pic>
      <p:sp>
        <p:nvSpPr>
          <p:cNvPr id="3" name="Rectangle 2">
            <a:extLst>
              <a:ext uri="{FF2B5EF4-FFF2-40B4-BE49-F238E27FC236}">
                <a16:creationId xmlns:a16="http://schemas.microsoft.com/office/drawing/2014/main" id="{3A78AC87-784C-6F45-AC36-AF0822A000C4}"/>
              </a:ext>
            </a:extLst>
          </p:cNvPr>
          <p:cNvSpPr/>
          <p:nvPr/>
        </p:nvSpPr>
        <p:spPr bwMode="auto">
          <a:xfrm>
            <a:off x="-161365" y="-188259"/>
            <a:ext cx="9439836" cy="182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4127225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7E1DF9B-4593-594F-922C-4B7AFB5EEA2A}"/>
              </a:ext>
            </a:extLst>
          </p:cNvPr>
          <p:cNvSpPr/>
          <p:nvPr/>
        </p:nvSpPr>
        <p:spPr bwMode="auto">
          <a:xfrm>
            <a:off x="-161365" y="-188259"/>
            <a:ext cx="9439836" cy="182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pic>
        <p:nvPicPr>
          <p:cNvPr id="9" name="Picture 8">
            <a:extLst>
              <a:ext uri="{FF2B5EF4-FFF2-40B4-BE49-F238E27FC236}">
                <a16:creationId xmlns:a16="http://schemas.microsoft.com/office/drawing/2014/main" id="{028C5AAA-2924-4546-8FC1-3BC5ABBD3D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6676" y="-96058"/>
            <a:ext cx="4629756" cy="6954058"/>
          </a:xfrm>
          <a:prstGeom prst="rect">
            <a:avLst/>
          </a:prstGeom>
        </p:spPr>
      </p:pic>
      <p:pic>
        <p:nvPicPr>
          <p:cNvPr id="15" name="Picture 14">
            <a:extLst>
              <a:ext uri="{FF2B5EF4-FFF2-40B4-BE49-F238E27FC236}">
                <a16:creationId xmlns:a16="http://schemas.microsoft.com/office/drawing/2014/main" id="{34BD4B1D-7116-FF4B-B98D-12E96F162838}"/>
              </a:ext>
            </a:extLst>
          </p:cNvPr>
          <p:cNvPicPr>
            <a:picLocks noChangeAspect="1"/>
          </p:cNvPicPr>
          <p:nvPr/>
        </p:nvPicPr>
        <p:blipFill>
          <a:blip r:embed="rId4"/>
          <a:stretch>
            <a:fillRect/>
          </a:stretch>
        </p:blipFill>
        <p:spPr>
          <a:xfrm>
            <a:off x="5583973" y="726141"/>
            <a:ext cx="2759941" cy="2759941"/>
          </a:xfrm>
          <a:prstGeom prst="rect">
            <a:avLst/>
          </a:prstGeom>
        </p:spPr>
      </p:pic>
      <p:pic>
        <p:nvPicPr>
          <p:cNvPr id="7" name="Picture 6">
            <a:extLst>
              <a:ext uri="{FF2B5EF4-FFF2-40B4-BE49-F238E27FC236}">
                <a16:creationId xmlns:a16="http://schemas.microsoft.com/office/drawing/2014/main" id="{9C999B72-B3B2-6346-9598-E6ECB1E3037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0925" y="-96058"/>
            <a:ext cx="4629756" cy="6954058"/>
          </a:xfrm>
          <a:prstGeom prst="rect">
            <a:avLst/>
          </a:prstGeom>
        </p:spPr>
      </p:pic>
      <p:pic>
        <p:nvPicPr>
          <p:cNvPr id="11" name="Picture 10">
            <a:extLst>
              <a:ext uri="{FF2B5EF4-FFF2-40B4-BE49-F238E27FC236}">
                <a16:creationId xmlns:a16="http://schemas.microsoft.com/office/drawing/2014/main" id="{197A875F-0C78-654B-A3D7-17D0E264403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51747" y="4867835"/>
            <a:ext cx="1837170" cy="1837170"/>
          </a:xfrm>
          <a:prstGeom prst="rect">
            <a:avLst/>
          </a:prstGeom>
        </p:spPr>
      </p:pic>
      <p:pic>
        <p:nvPicPr>
          <p:cNvPr id="13" name="Picture 12">
            <a:extLst>
              <a:ext uri="{FF2B5EF4-FFF2-40B4-BE49-F238E27FC236}">
                <a16:creationId xmlns:a16="http://schemas.microsoft.com/office/drawing/2014/main" id="{D05E90E0-AF31-2E4D-9843-AFAF580391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67958" y="4867835"/>
            <a:ext cx="1386582" cy="1354228"/>
          </a:xfrm>
          <a:prstGeom prst="rect">
            <a:avLst/>
          </a:prstGeom>
        </p:spPr>
      </p:pic>
    </p:spTree>
    <p:extLst>
      <p:ext uri="{BB962C8B-B14F-4D97-AF65-F5344CB8AC3E}">
        <p14:creationId xmlns:p14="http://schemas.microsoft.com/office/powerpoint/2010/main" val="1604170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0"/>
                                          </p:stCondLst>
                                        </p:cTn>
                                        <p:tgtEl>
                                          <p:spTgt spid="15"/>
                                        </p:tgtEl>
                                        <p:attrNameLst>
                                          <p:attrName>style.visibility</p:attrName>
                                        </p:attrNameLst>
                                      </p:cBhvr>
                                      <p:to>
                                        <p:strVal val="visible"/>
                                      </p:to>
                                    </p:set>
                                  </p:childTnLst>
                                </p:cTn>
                              </p:par>
                              <p:par>
                                <p:cTn id="7" presetID="2" presetClass="entr" presetSubtype="4" fill="hold" nodeType="withEffect">
                                  <p:stCondLst>
                                    <p:cond delay="2000"/>
                                  </p:stCondLst>
                                  <p:childTnLst>
                                    <p:set>
                                      <p:cBhvr>
                                        <p:cTn id="8" dur="1" fill="hold">
                                          <p:stCondLst>
                                            <p:cond delay="0"/>
                                          </p:stCondLst>
                                        </p:cTn>
                                        <p:tgtEl>
                                          <p:spTgt spid="11"/>
                                        </p:tgtEl>
                                        <p:attrNameLst>
                                          <p:attrName>style.visibility</p:attrName>
                                        </p:attrNameLst>
                                      </p:cBhvr>
                                      <p:to>
                                        <p:strVal val="visible"/>
                                      </p:to>
                                    </p:set>
                                    <p:anim calcmode="lin" valueType="num">
                                      <p:cBhvr additive="base">
                                        <p:cTn id="9" dur="1000" fill="hold"/>
                                        <p:tgtEl>
                                          <p:spTgt spid="11"/>
                                        </p:tgtEl>
                                        <p:attrNameLst>
                                          <p:attrName>ppt_x</p:attrName>
                                        </p:attrNameLst>
                                      </p:cBhvr>
                                      <p:tavLst>
                                        <p:tav tm="0">
                                          <p:val>
                                            <p:strVal val="#ppt_x"/>
                                          </p:val>
                                        </p:tav>
                                        <p:tav tm="100000">
                                          <p:val>
                                            <p:strVal val="#ppt_x"/>
                                          </p:val>
                                        </p:tav>
                                      </p:tavLst>
                                    </p:anim>
                                    <p:anim calcmode="lin" valueType="num">
                                      <p:cBhvr additive="base">
                                        <p:cTn id="10" dur="1000" fill="hold"/>
                                        <p:tgtEl>
                                          <p:spTgt spid="11"/>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1000" fill="hold"/>
                                        <p:tgtEl>
                                          <p:spTgt spid="13"/>
                                        </p:tgtEl>
                                        <p:attrNameLst>
                                          <p:attrName>ppt_x</p:attrName>
                                        </p:attrNameLst>
                                      </p:cBhvr>
                                      <p:tavLst>
                                        <p:tav tm="0">
                                          <p:val>
                                            <p:strVal val="#ppt_x"/>
                                          </p:val>
                                        </p:tav>
                                        <p:tav tm="100000">
                                          <p:val>
                                            <p:strVal val="#ppt_x"/>
                                          </p:val>
                                        </p:tav>
                                      </p:tavLst>
                                    </p:anim>
                                    <p:anim calcmode="lin" valueType="num">
                                      <p:cBhvr additive="base">
                                        <p:cTn id="14"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3C18B-4CB0-C44D-BBA4-8325B1EAFD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6802" y="1268756"/>
            <a:ext cx="3118198" cy="2336205"/>
          </a:xfrm>
          <a:prstGeom prst="rect">
            <a:avLst/>
          </a:prstGeom>
        </p:spPr>
      </p:pic>
      <p:pic>
        <p:nvPicPr>
          <p:cNvPr id="6" name="Picture 5">
            <a:extLst>
              <a:ext uri="{FF2B5EF4-FFF2-40B4-BE49-F238E27FC236}">
                <a16:creationId xmlns:a16="http://schemas.microsoft.com/office/drawing/2014/main" id="{248CB292-04ED-4140-A02D-06A4B5955F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49119" y="4101083"/>
            <a:ext cx="3563954" cy="1988311"/>
          </a:xfrm>
          <a:prstGeom prst="rect">
            <a:avLst/>
          </a:prstGeom>
        </p:spPr>
      </p:pic>
      <p:pic>
        <p:nvPicPr>
          <p:cNvPr id="10" name="Picture 9">
            <a:extLst>
              <a:ext uri="{FF2B5EF4-FFF2-40B4-BE49-F238E27FC236}">
                <a16:creationId xmlns:a16="http://schemas.microsoft.com/office/drawing/2014/main" id="{D4F1E7E2-4E57-A543-BF47-1E2CC3C81C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5545" y="1268756"/>
            <a:ext cx="3567528" cy="2244685"/>
          </a:xfrm>
          <a:prstGeom prst="rect">
            <a:avLst/>
          </a:prstGeom>
        </p:spPr>
      </p:pic>
      <p:pic>
        <p:nvPicPr>
          <p:cNvPr id="12" name="Picture 11">
            <a:extLst>
              <a:ext uri="{FF2B5EF4-FFF2-40B4-BE49-F238E27FC236}">
                <a16:creationId xmlns:a16="http://schemas.microsoft.com/office/drawing/2014/main" id="{C50F5649-DE76-A74F-865B-6917A11B70D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2414" y="4098109"/>
            <a:ext cx="3006974" cy="1991285"/>
          </a:xfrm>
          <a:prstGeom prst="rect">
            <a:avLst/>
          </a:prstGeom>
        </p:spPr>
      </p:pic>
      <p:sp>
        <p:nvSpPr>
          <p:cNvPr id="13" name="Rectangle 12">
            <a:extLst>
              <a:ext uri="{FF2B5EF4-FFF2-40B4-BE49-F238E27FC236}">
                <a16:creationId xmlns:a16="http://schemas.microsoft.com/office/drawing/2014/main" id="{331B9816-DBAD-7E4E-A055-552DF36D2652}"/>
              </a:ext>
            </a:extLst>
          </p:cNvPr>
          <p:cNvSpPr/>
          <p:nvPr/>
        </p:nvSpPr>
        <p:spPr bwMode="auto">
          <a:xfrm>
            <a:off x="-161365" y="-428289"/>
            <a:ext cx="9439836" cy="182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2957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D0DC4-3FD2-CA47-BA2D-A50C571A9591}"/>
              </a:ext>
            </a:extLst>
          </p:cNvPr>
          <p:cNvSpPr>
            <a:spLocks noGrp="1"/>
          </p:cNvSpPr>
          <p:nvPr>
            <p:ph type="title"/>
          </p:nvPr>
        </p:nvSpPr>
        <p:spPr>
          <a:xfrm>
            <a:off x="628650" y="696597"/>
            <a:ext cx="7886700" cy="670298"/>
          </a:xfrm>
        </p:spPr>
        <p:txBody>
          <a:bodyPr>
            <a:normAutofit/>
          </a:bodyPr>
          <a:lstStyle/>
          <a:p>
            <a:r>
              <a:rPr lang="en-US" dirty="0"/>
              <a:t>Need for advanced reactors</a:t>
            </a:r>
          </a:p>
        </p:txBody>
      </p:sp>
      <p:sp>
        <p:nvSpPr>
          <p:cNvPr id="6" name="Rectangle 4">
            <a:extLst>
              <a:ext uri="{FF2B5EF4-FFF2-40B4-BE49-F238E27FC236}">
                <a16:creationId xmlns:a16="http://schemas.microsoft.com/office/drawing/2014/main" id="{F5AE411F-6CFB-6540-9001-1ED90626C3C2}"/>
              </a:ext>
            </a:extLst>
          </p:cNvPr>
          <p:cNvSpPr>
            <a:spLocks noGrp="1" noChangeArrowheads="1"/>
          </p:cNvSpPr>
          <p:nvPr>
            <p:ph idx="1"/>
          </p:nvPr>
        </p:nvSpPr>
        <p:spPr bwMode="auto">
          <a:xfrm>
            <a:off x="138223" y="1114913"/>
            <a:ext cx="900577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lnSpc>
                <a:spcPct val="100000"/>
              </a:lnSpc>
              <a:spcBef>
                <a:spcPct val="0"/>
              </a:spcBef>
              <a:spcAft>
                <a:spcPct val="0"/>
              </a:spcAft>
            </a:pPr>
            <a:r>
              <a:rPr lang="en-US" altLang="en-US" sz="2000" dirty="0">
                <a:ea typeface="Times New Roman" panose="02020603050405020304" pitchFamily="18" charset="0"/>
                <a:cs typeface="Times New Roman" panose="02020603050405020304" pitchFamily="18" charset="0"/>
              </a:rPr>
              <a:t>G</a:t>
            </a:r>
            <a:r>
              <a:rPr kumimoji="0" lang="en-US" altLang="en-US" sz="2000" b="0" i="0" u="none" strike="noStrike" cap="none" normalizeH="0" baseline="0" dirty="0">
                <a:ln>
                  <a:noFill/>
                </a:ln>
                <a:solidFill>
                  <a:schemeClr val="tx1"/>
                </a:solidFill>
                <a:effectLst/>
                <a:ea typeface="Times New Roman" panose="02020603050405020304" pitchFamily="18" charset="0"/>
                <a:cs typeface="Times New Roman" panose="02020603050405020304" pitchFamily="18" charset="0"/>
              </a:rPr>
              <a:t>reenhouse gas emissions </a:t>
            </a:r>
          </a:p>
          <a:p>
            <a:pPr eaLnBrk="0" fontAlgn="base" hangingPunct="0">
              <a:lnSpc>
                <a:spcPct val="100000"/>
              </a:lnSpc>
              <a:spcBef>
                <a:spcPct val="0"/>
              </a:spcBef>
              <a:spcAft>
                <a:spcPct val="0"/>
              </a:spcAft>
            </a:pPr>
            <a:r>
              <a:rPr lang="en-US" altLang="en-US" sz="2000" dirty="0">
                <a:ea typeface="Times New Roman" panose="02020603050405020304" pitchFamily="18" charset="0"/>
                <a:cs typeface="Times New Roman" panose="02020603050405020304" pitchFamily="18" charset="0"/>
              </a:rPr>
              <a:t>National security</a:t>
            </a:r>
          </a:p>
          <a:p>
            <a:pPr lvl="1"/>
            <a:r>
              <a:rPr lang="en-US" dirty="0"/>
              <a:t>Don’t want to loose our global leadership</a:t>
            </a:r>
          </a:p>
          <a:p>
            <a:pPr lvl="1"/>
            <a:r>
              <a:rPr lang="en-US" dirty="0"/>
              <a:t>Want our partners to buy US technology – exporting values and expertise </a:t>
            </a:r>
          </a:p>
          <a:p>
            <a:pPr lvl="2"/>
            <a:r>
              <a:rPr lang="en-US" dirty="0"/>
              <a:t>Not Russia, China, others</a:t>
            </a:r>
          </a:p>
          <a:p>
            <a:pPr eaLnBrk="0" fontAlgn="base" hangingPunct="0">
              <a:lnSpc>
                <a:spcPct val="100000"/>
              </a:lnSpc>
              <a:spcBef>
                <a:spcPct val="0"/>
              </a:spcBef>
              <a:spcAft>
                <a:spcPct val="0"/>
              </a:spcAft>
            </a:pPr>
            <a:endParaRPr lang="en-US" altLang="en-US" sz="2000" dirty="0">
              <a:ea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2D534FD-92DE-E142-94D0-DFFB99603679}"/>
              </a:ext>
            </a:extLst>
          </p:cNvPr>
          <p:cNvPicPr/>
          <p:nvPr/>
        </p:nvPicPr>
        <p:blipFill>
          <a:blip r:embed="rId3" cstate="screen">
            <a:extLst>
              <a:ext uri="{28A0092B-C50C-407E-A947-70E740481C1C}">
                <a14:useLocalDpi xmlns:a14="http://schemas.microsoft.com/office/drawing/2010/main"/>
              </a:ext>
            </a:extLst>
          </a:blip>
          <a:stretch>
            <a:fillRect/>
          </a:stretch>
        </p:blipFill>
        <p:spPr>
          <a:xfrm>
            <a:off x="1205428" y="3354690"/>
            <a:ext cx="7059009" cy="3283185"/>
          </a:xfrm>
          <a:prstGeom prst="rect">
            <a:avLst/>
          </a:prstGeom>
        </p:spPr>
      </p:pic>
    </p:spTree>
    <p:extLst>
      <p:ext uri="{BB962C8B-B14F-4D97-AF65-F5344CB8AC3E}">
        <p14:creationId xmlns:p14="http://schemas.microsoft.com/office/powerpoint/2010/main" val="138918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5A8D-F6BC-FB45-9A64-C5459213F1E9}"/>
              </a:ext>
            </a:extLst>
          </p:cNvPr>
          <p:cNvSpPr>
            <a:spLocks noGrp="1"/>
          </p:cNvSpPr>
          <p:nvPr>
            <p:ph type="title"/>
          </p:nvPr>
        </p:nvSpPr>
        <p:spPr/>
        <p:txBody>
          <a:bodyPr/>
          <a:lstStyle/>
          <a:p>
            <a:r>
              <a:rPr lang="en-US" dirty="0"/>
              <a:t>Why Idaho?</a:t>
            </a:r>
          </a:p>
        </p:txBody>
      </p:sp>
      <p:sp>
        <p:nvSpPr>
          <p:cNvPr id="3" name="Content Placeholder 2">
            <a:extLst>
              <a:ext uri="{FF2B5EF4-FFF2-40B4-BE49-F238E27FC236}">
                <a16:creationId xmlns:a16="http://schemas.microsoft.com/office/drawing/2014/main" id="{93D58409-1BA7-1740-B276-4B7214B82664}"/>
              </a:ext>
            </a:extLst>
          </p:cNvPr>
          <p:cNvSpPr>
            <a:spLocks noGrp="1"/>
          </p:cNvSpPr>
          <p:nvPr>
            <p:ph idx="1"/>
          </p:nvPr>
        </p:nvSpPr>
        <p:spPr>
          <a:xfrm>
            <a:off x="455613" y="1522410"/>
            <a:ext cx="8231187" cy="4524375"/>
          </a:xfrm>
        </p:spPr>
        <p:txBody>
          <a:bodyPr>
            <a:normAutofit/>
          </a:bodyPr>
          <a:lstStyle/>
          <a:p>
            <a:r>
              <a:rPr lang="en-US" sz="2000" dirty="0"/>
              <a:t>Idaho enabled large scale deployment of the current commercial nuclear power industry in the U.S. and around the world. </a:t>
            </a:r>
          </a:p>
          <a:p>
            <a:r>
              <a:rPr lang="en-US" dirty="0"/>
              <a:t>Leverage the billions in federal and private investment to grow commercial business</a:t>
            </a:r>
          </a:p>
          <a:p>
            <a:pPr lvl="1"/>
            <a:r>
              <a:rPr lang="en-US" kern="1200" dirty="0"/>
              <a:t>S. 97, the Nuclear Energy Innovation Capabilities Act (NEICA)</a:t>
            </a:r>
          </a:p>
          <a:p>
            <a:pPr lvl="1"/>
            <a:r>
              <a:rPr lang="en-US" kern="1200" dirty="0"/>
              <a:t> Versatile reactor-based fast neutron source</a:t>
            </a:r>
            <a:endParaRPr lang="en-US" dirty="0"/>
          </a:p>
          <a:p>
            <a:r>
              <a:rPr lang="en-US" sz="2000" dirty="0"/>
              <a:t>FOAK deployment will have an advantage</a:t>
            </a:r>
          </a:p>
          <a:p>
            <a:pPr lvl="1"/>
            <a:r>
              <a:rPr lang="en-US" dirty="0"/>
              <a:t>UAMPS and NuScale</a:t>
            </a:r>
          </a:p>
          <a:p>
            <a:pPr lvl="1"/>
            <a:r>
              <a:rPr lang="en-US" dirty="0"/>
              <a:t>Micro-reactors</a:t>
            </a:r>
          </a:p>
          <a:p>
            <a:pPr lvl="1"/>
            <a:r>
              <a:rPr lang="en-US" dirty="0"/>
              <a:t>others</a:t>
            </a:r>
          </a:p>
        </p:txBody>
      </p:sp>
      <p:pic>
        <p:nvPicPr>
          <p:cNvPr id="4" name="Picture 3">
            <a:extLst>
              <a:ext uri="{FF2B5EF4-FFF2-40B4-BE49-F238E27FC236}">
                <a16:creationId xmlns:a16="http://schemas.microsoft.com/office/drawing/2014/main" id="{445999F5-F237-D74B-ABAF-89D942D156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96768" y="2968260"/>
            <a:ext cx="2261164" cy="3105264"/>
          </a:xfrm>
          <a:prstGeom prst="rect">
            <a:avLst/>
          </a:prstGeom>
        </p:spPr>
      </p:pic>
      <p:pic>
        <p:nvPicPr>
          <p:cNvPr id="6" name="Picture 5">
            <a:extLst>
              <a:ext uri="{FF2B5EF4-FFF2-40B4-BE49-F238E27FC236}">
                <a16:creationId xmlns:a16="http://schemas.microsoft.com/office/drawing/2014/main" id="{93BBD16A-649F-3F4E-8DA8-7BF20C9EB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68198" y="3860800"/>
            <a:ext cx="2836112" cy="1595313"/>
          </a:xfrm>
          <a:prstGeom prst="rect">
            <a:avLst/>
          </a:prstGeom>
        </p:spPr>
      </p:pic>
      <p:pic>
        <p:nvPicPr>
          <p:cNvPr id="10" name="Picture 9">
            <a:extLst>
              <a:ext uri="{FF2B5EF4-FFF2-40B4-BE49-F238E27FC236}">
                <a16:creationId xmlns:a16="http://schemas.microsoft.com/office/drawing/2014/main" id="{DC159325-1EAC-3244-A620-AD6ADA14E88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80252" y="4907962"/>
            <a:ext cx="2672122" cy="1727336"/>
          </a:xfrm>
          <a:prstGeom prst="rect">
            <a:avLst/>
          </a:prstGeom>
        </p:spPr>
      </p:pic>
      <p:pic>
        <p:nvPicPr>
          <p:cNvPr id="12" name="Picture 11">
            <a:extLst>
              <a:ext uri="{FF2B5EF4-FFF2-40B4-BE49-F238E27FC236}">
                <a16:creationId xmlns:a16="http://schemas.microsoft.com/office/drawing/2014/main" id="{7890F73E-7134-FF41-ADB7-93CFD849161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5613" y="4722605"/>
            <a:ext cx="2803428" cy="2098050"/>
          </a:xfrm>
          <a:prstGeom prst="rect">
            <a:avLst/>
          </a:prstGeom>
        </p:spPr>
      </p:pic>
    </p:spTree>
    <p:extLst>
      <p:ext uri="{BB962C8B-B14F-4D97-AF65-F5344CB8AC3E}">
        <p14:creationId xmlns:p14="http://schemas.microsoft.com/office/powerpoint/2010/main" val="1575034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8191C2-DAB3-2240-9806-0B581BC7288D}"/>
              </a:ext>
            </a:extLst>
          </p:cNvPr>
          <p:cNvPicPr/>
          <p:nvPr/>
        </p:nvPicPr>
        <p:blipFill>
          <a:blip r:embed="rId2" cstate="screen">
            <a:extLst>
              <a:ext uri="{28A0092B-C50C-407E-A947-70E740481C1C}">
                <a14:useLocalDpi xmlns:a14="http://schemas.microsoft.com/office/drawing/2010/main"/>
              </a:ext>
            </a:extLst>
          </a:blip>
          <a:stretch>
            <a:fillRect/>
          </a:stretch>
        </p:blipFill>
        <p:spPr bwMode="auto">
          <a:xfrm>
            <a:off x="578225" y="497541"/>
            <a:ext cx="7947210" cy="57822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18326501"/>
      </p:ext>
    </p:extLst>
  </p:cSld>
  <p:clrMapOvr>
    <a:masterClrMapping/>
  </p:clrMapOvr>
</p:sld>
</file>

<file path=ppt/theme/theme1.xml><?xml version="1.0" encoding="utf-8"?>
<a:theme xmlns:a="http://schemas.openxmlformats.org/drawingml/2006/main" name="Standard_Presentation-2016">
  <a:themeElements>
    <a:clrScheme name="INL 2016">
      <a:dk1>
        <a:srgbClr val="000000"/>
      </a:dk1>
      <a:lt1>
        <a:srgbClr val="FFFFFF"/>
      </a:lt1>
      <a:dk2>
        <a:srgbClr val="005875"/>
      </a:dk2>
      <a:lt2>
        <a:srgbClr val="808080"/>
      </a:lt2>
      <a:accent1>
        <a:srgbClr val="7895A4"/>
      </a:accent1>
      <a:accent2>
        <a:srgbClr val="8B9E6C"/>
      </a:accent2>
      <a:accent3>
        <a:srgbClr val="BFB896"/>
      </a:accent3>
      <a:accent4>
        <a:srgbClr val="ECE09C"/>
      </a:accent4>
      <a:accent5>
        <a:srgbClr val="DDDDDD"/>
      </a:accent5>
      <a:accent6>
        <a:srgbClr val="FFFFFF"/>
      </a:accent6>
      <a:hlink>
        <a:srgbClr val="7895A4"/>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tandard_Presentation-2016" id="{AA70F70C-FE74-4105-B56D-A478567CF02D}" vid="{32DB2BA5-14E2-4538-A7F0-90025315B3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Standard_Presentation-2016</Template>
  <TotalTime>10147</TotalTime>
  <Words>1542</Words>
  <Application>Microsoft Macintosh PowerPoint</Application>
  <PresentationFormat>On-screen Show (4:3)</PresentationFormat>
  <Paragraphs>168</Paragraphs>
  <Slides>35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ＭＳ Ｐゴシック</vt:lpstr>
      <vt:lpstr>Arial</vt:lpstr>
      <vt:lpstr>Calibri</vt:lpstr>
      <vt:lpstr>Times New Roman</vt:lpstr>
      <vt:lpstr>Standard_Presentation-2016</vt:lpstr>
      <vt:lpstr>Advanced Reactor Supply Chain in Idaho</vt:lpstr>
      <vt:lpstr>Outline</vt:lpstr>
      <vt:lpstr>PowerPoint Presentation</vt:lpstr>
      <vt:lpstr>PowerPoint Presentation</vt:lpstr>
      <vt:lpstr>PowerPoint Presentation</vt:lpstr>
      <vt:lpstr>PowerPoint Presentation</vt:lpstr>
      <vt:lpstr>Need for advanced reactors</vt:lpstr>
      <vt:lpstr>Why Idaho?</vt:lpstr>
      <vt:lpstr>PowerPoint Presentation</vt:lpstr>
      <vt:lpstr>What are advanced reactors</vt:lpstr>
      <vt:lpstr>What are advanced reactors</vt:lpstr>
      <vt:lpstr>What is a supply chain?</vt:lpstr>
      <vt:lpstr>Other Supply chains in adjacent industries</vt:lpstr>
      <vt:lpstr>Advanced Reactor Supply Chain</vt:lpstr>
      <vt:lpstr>Quality in advanced nuclear</vt:lpstr>
      <vt:lpstr>Advanced reactor supply chain – AP1000</vt:lpstr>
      <vt:lpstr>Small nuclear plant</vt:lpstr>
      <vt:lpstr>Supply chain poster</vt:lpstr>
      <vt:lpstr>Advanced reactor module example</vt:lpstr>
      <vt:lpstr>Current nuclear opportunities</vt:lpstr>
      <vt:lpstr>PowerPoint Presentation</vt:lpstr>
      <vt:lpstr>PowerPoint Presentation</vt:lpstr>
      <vt:lpstr>PowerPoint Presentation</vt:lpstr>
      <vt:lpstr>PowerPoint Presentation</vt:lpstr>
      <vt:lpstr>Advanced reactor deployment in Idaho</vt:lpstr>
      <vt:lpstr>Advanced Reactor Deployment outside US</vt:lpstr>
      <vt:lpstr>Opportunities and Action</vt:lpstr>
      <vt:lpstr>Suggested discussion points for LINE</vt:lpstr>
      <vt:lpstr>Opportunities and Action - Anchors</vt:lpstr>
      <vt:lpstr>Opportunities and Action – Industry Support</vt:lpstr>
      <vt:lpstr>Opportunities and Action – Industry Support</vt:lpstr>
      <vt:lpstr>Opportunities and Action – Workforce Support</vt:lpstr>
      <vt:lpstr>Opportunities and Action – R&amp;D Support</vt:lpstr>
      <vt:lpstr>Collaboration the key to success</vt:lpstr>
      <vt:lpstr>Questions?</vt:lpstr>
    </vt:vector>
  </TitlesOfParts>
  <Company>INL</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 Combs</dc:creator>
  <cp:lastModifiedBy>J. Coleman</cp:lastModifiedBy>
  <cp:revision>40</cp:revision>
  <dcterms:created xsi:type="dcterms:W3CDTF">2016-09-09T18:28:57Z</dcterms:created>
  <dcterms:modified xsi:type="dcterms:W3CDTF">2018-10-10T17:13:13Z</dcterms:modified>
</cp:coreProperties>
</file>