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handoutMasterIdLst>
    <p:handoutMasterId r:id="rId19"/>
  </p:handoutMasterIdLst>
  <p:sldIdLst>
    <p:sldId id="494" r:id="rId5"/>
    <p:sldId id="514" r:id="rId6"/>
    <p:sldId id="515" r:id="rId7"/>
    <p:sldId id="516" r:id="rId8"/>
    <p:sldId id="517" r:id="rId9"/>
    <p:sldId id="518" r:id="rId10"/>
    <p:sldId id="519" r:id="rId11"/>
    <p:sldId id="528" r:id="rId12"/>
    <p:sldId id="521" r:id="rId13"/>
    <p:sldId id="524" r:id="rId14"/>
    <p:sldId id="525" r:id="rId15"/>
    <p:sldId id="527" r:id="rId16"/>
    <p:sldId id="493" r:id="rId1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50">
          <p15:clr>
            <a:srgbClr val="A4A3A4"/>
          </p15:clr>
        </p15:guide>
        <p15:guide id="2" orient="horz" pos="759">
          <p15:clr>
            <a:srgbClr val="A4A3A4"/>
          </p15:clr>
        </p15:guide>
        <p15:guide id="3" orient="horz" pos="1042">
          <p15:clr>
            <a:srgbClr val="A4A3A4"/>
          </p15:clr>
        </p15:guide>
        <p15:guide id="4" pos="280">
          <p15:clr>
            <a:srgbClr val="A4A3A4"/>
          </p15:clr>
        </p15:guide>
        <p15:guide id="5" pos="3835">
          <p15:clr>
            <a:srgbClr val="A4A3A4"/>
          </p15:clr>
        </p15:guide>
        <p15:guide id="6" orient="horz" pos="4281">
          <p15:clr>
            <a:srgbClr val="A4A3A4"/>
          </p15:clr>
        </p15:guide>
        <p15:guide id="7" orient="horz" pos="1652">
          <p15:clr>
            <a:srgbClr val="A4A3A4"/>
          </p15:clr>
        </p15:guide>
        <p15:guide id="8" pos="2679">
          <p15:clr>
            <a:srgbClr val="A4A3A4"/>
          </p15:clr>
        </p15:guide>
        <p15:guide id="9" pos="7464" userDrawn="1">
          <p15:clr>
            <a:srgbClr val="A4A3A4"/>
          </p15:clr>
        </p15:guide>
        <p15:guide id="10" pos="3691">
          <p15:clr>
            <a:srgbClr val="A4A3A4"/>
          </p15:clr>
        </p15:guide>
        <p15:guide id="11" pos="309">
          <p15:clr>
            <a:srgbClr val="A4A3A4"/>
          </p15:clr>
        </p15:guide>
        <p15:guide id="12" orient="horz" pos="3551">
          <p15:clr>
            <a:srgbClr val="A4A3A4"/>
          </p15:clr>
        </p15:guide>
        <p15:guide id="13" orient="horz" pos="4122">
          <p15:clr>
            <a:srgbClr val="A4A3A4"/>
          </p15:clr>
        </p15:guide>
        <p15:guide id="14" orient="horz" pos="39">
          <p15:clr>
            <a:srgbClr val="A4A3A4"/>
          </p15:clr>
        </p15:guide>
        <p15:guide id="15" orient="horz" pos="892">
          <p15:clr>
            <a:srgbClr val="A4A3A4"/>
          </p15:clr>
        </p15:guide>
        <p15:guide id="16" orient="horz" pos="2426">
          <p15:clr>
            <a:srgbClr val="A4A3A4"/>
          </p15:clr>
        </p15:guide>
        <p15:guide id="17" orient="horz" pos="1249">
          <p15:clr>
            <a:srgbClr val="A4A3A4"/>
          </p15:clr>
        </p15:guide>
        <p15:guide id="18" pos="7261">
          <p15:clr>
            <a:srgbClr val="A4A3A4"/>
          </p15:clr>
        </p15:guide>
        <p15:guide id="19" pos="468">
          <p15:clr>
            <a:srgbClr val="A4A3A4"/>
          </p15:clr>
        </p15:guide>
        <p15:guide id="20" pos="296">
          <p15:clr>
            <a:srgbClr val="A4A3A4"/>
          </p15:clr>
        </p15:guide>
        <p15:guide id="21" pos="3842">
          <p15:clr>
            <a:srgbClr val="A4A3A4"/>
          </p15:clr>
        </p15:guide>
        <p15:guide id="22" orient="horz" pos="775">
          <p15:clr>
            <a:srgbClr val="A4A3A4"/>
          </p15:clr>
        </p15:guide>
        <p15:guide id="23" orient="horz" pos="905">
          <p15:clr>
            <a:srgbClr val="A4A3A4"/>
          </p15:clr>
        </p15:guide>
        <p15:guide id="24" orient="horz" pos="1080" userDrawn="1">
          <p15:clr>
            <a:srgbClr val="A4A3A4"/>
          </p15:clr>
        </p15:guide>
        <p15:guide id="25" pos="7405">
          <p15:clr>
            <a:srgbClr val="A4A3A4"/>
          </p15:clr>
        </p15:guide>
        <p15:guide id="26" pos="287">
          <p15:clr>
            <a:srgbClr val="A4A3A4"/>
          </p15:clr>
        </p15:guide>
        <p15:guide id="27" orient="horz" pos="1171">
          <p15:clr>
            <a:srgbClr val="A4A3A4"/>
          </p15:clr>
        </p15:guide>
        <p15:guide id="28" orient="horz" pos="4063">
          <p15:clr>
            <a:srgbClr val="A4A3A4"/>
          </p15:clr>
        </p15:guide>
        <p15:guide id="29" orient="horz" pos="2160">
          <p15:clr>
            <a:srgbClr val="A4A3A4"/>
          </p15:clr>
        </p15:guide>
        <p15:guide id="30" orient="horz" pos="781">
          <p15:clr>
            <a:srgbClr val="A4A3A4"/>
          </p15:clr>
        </p15:guide>
        <p15:guide id="31" pos="7473">
          <p15:clr>
            <a:srgbClr val="A4A3A4"/>
          </p15:clr>
        </p15:guide>
        <p15:guide id="32" pos="28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462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408"/>
    <a:srgbClr val="B05C06"/>
    <a:srgbClr val="604B80"/>
    <a:srgbClr val="400080"/>
    <a:srgbClr val="102B6C"/>
    <a:srgbClr val="AE947A"/>
    <a:srgbClr val="8C8DA4"/>
    <a:srgbClr val="FFFF00"/>
    <a:srgbClr val="008000"/>
    <a:srgbClr val="C6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83" autoAdjust="0"/>
    <p:restoredTop sz="96528" autoAdjust="0"/>
  </p:normalViewPr>
  <p:slideViewPr>
    <p:cSldViewPr snapToGrid="0">
      <p:cViewPr varScale="1">
        <p:scale>
          <a:sx n="134" d="100"/>
          <a:sy n="134" d="100"/>
        </p:scale>
        <p:origin x="174" y="126"/>
      </p:cViewPr>
      <p:guideLst>
        <p:guide orient="horz" pos="1450"/>
        <p:guide orient="horz" pos="759"/>
        <p:guide orient="horz" pos="1042"/>
        <p:guide pos="280"/>
        <p:guide pos="3835"/>
        <p:guide orient="horz" pos="4281"/>
        <p:guide orient="horz" pos="1652"/>
        <p:guide pos="2679"/>
        <p:guide pos="7464"/>
        <p:guide pos="3691"/>
        <p:guide pos="309"/>
        <p:guide orient="horz" pos="3551"/>
        <p:guide orient="horz" pos="4122"/>
        <p:guide orient="horz" pos="39"/>
        <p:guide orient="horz" pos="892"/>
        <p:guide orient="horz" pos="2426"/>
        <p:guide orient="horz" pos="1249"/>
        <p:guide pos="7261"/>
        <p:guide pos="468"/>
        <p:guide pos="296"/>
        <p:guide pos="3842"/>
        <p:guide orient="horz" pos="775"/>
        <p:guide orient="horz" pos="905"/>
        <p:guide orient="horz" pos="1080"/>
        <p:guide pos="7405"/>
        <p:guide pos="287"/>
        <p:guide orient="horz" pos="1171"/>
        <p:guide orient="horz" pos="4063"/>
        <p:guide orient="horz" pos="2160"/>
        <p:guide orient="horz" pos="781"/>
        <p:guide pos="7473"/>
        <p:guide pos="28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3" d="100"/>
        <a:sy n="63" d="100"/>
      </p:scale>
      <p:origin x="0" y="0"/>
    </p:cViewPr>
  </p:sorterViewPr>
  <p:notesViewPr>
    <p:cSldViewPr snapToGrid="0">
      <p:cViewPr varScale="1">
        <p:scale>
          <a:sx n="110" d="100"/>
          <a:sy n="110" d="100"/>
        </p:scale>
        <p:origin x="-4088" y="-112"/>
      </p:cViewPr>
      <p:guideLst>
        <p:guide orient="horz" pos="2462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0" y="8829967"/>
            <a:ext cx="7008778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 algn="ctr"/>
            <a:fld id="{5A1DF24F-A761-4B37-90F3-19816D6A8D0D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0194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E42DEA-E294-2540-96B4-D3740F662353}" type="datetime1">
              <a:rPr lang="en-US" smtClean="0"/>
              <a:t>10/9/2018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AAB2371-43A1-D149-964A-EDE126B9303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616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7010400" cy="39449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62B888-970C-614A-88BC-5C8B2A7A4EF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944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750" y="0"/>
            <a:ext cx="6946900" cy="39084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B2371-43A1-D149-964A-EDE126B9303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315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14322" y="1177950"/>
            <a:ext cx="7730067" cy="498213"/>
          </a:xfrm>
        </p:spPr>
        <p:txBody>
          <a:bodyPr anchor="b"/>
          <a:lstStyle>
            <a:lvl1pPr>
              <a:spcBef>
                <a:spcPct val="40000"/>
              </a:spcBef>
              <a:defRPr sz="3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435" name="Rectangle 1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643958" y="1912241"/>
            <a:ext cx="7700433" cy="762000"/>
          </a:xfrm>
        </p:spPr>
        <p:txBody>
          <a:bodyPr/>
          <a:lstStyle>
            <a:lvl1pPr marL="0" indent="0">
              <a:spcBef>
                <a:spcPct val="20000"/>
              </a:spcBef>
              <a:buFontTx/>
              <a:buNone/>
              <a:defRPr sz="2400" b="1"/>
            </a:lvl1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2331720" cy="6858000"/>
          </a:xfrm>
          <a:prstGeom prst="rect">
            <a:avLst/>
          </a:prstGeom>
        </p:spPr>
      </p:pic>
      <p:pic>
        <p:nvPicPr>
          <p:cNvPr id="7" name="Picture 6" descr="Lab_Plan_Title_Slide copy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752"/>
          <a:stretch/>
        </p:blipFill>
        <p:spPr>
          <a:xfrm>
            <a:off x="1960047" y="0"/>
            <a:ext cx="10231953" cy="6858000"/>
          </a:xfrm>
          <a:prstGeom prst="rect">
            <a:avLst/>
          </a:prstGeom>
        </p:spPr>
      </p:pic>
      <p:pic>
        <p:nvPicPr>
          <p:cNvPr id="6" name="Picture 5" descr="ATR Cor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094" y="2629141"/>
            <a:ext cx="1959724" cy="1967340"/>
          </a:xfrm>
          <a:prstGeom prst="rect">
            <a:avLst/>
          </a:prstGeom>
        </p:spPr>
      </p:pic>
      <p:pic>
        <p:nvPicPr>
          <p:cNvPr id="2" name="Picture 1" descr="HFEF Cell D12772 circle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5672" y="1421730"/>
            <a:ext cx="1570961" cy="1581462"/>
          </a:xfrm>
          <a:prstGeom prst="rect">
            <a:avLst/>
          </a:prstGeom>
        </p:spPr>
      </p:pic>
      <p:pic>
        <p:nvPicPr>
          <p:cNvPr id="3" name="Picture 2" descr="Cathode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6853" y="4543751"/>
            <a:ext cx="1600414" cy="157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77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63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319" y="1463040"/>
            <a:ext cx="11277489" cy="48090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01095" y="6535922"/>
            <a:ext cx="3471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9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63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319" y="1463040"/>
            <a:ext cx="5487829" cy="469461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141" y="1463040"/>
            <a:ext cx="5487829" cy="4694610"/>
          </a:xfrm>
        </p:spPr>
        <p:txBody>
          <a:bodyPr/>
          <a:lstStyle>
            <a:lvl1pPr>
              <a:defRPr sz="1900"/>
            </a:lvl1pPr>
            <a:lvl2pPr>
              <a:defRPr sz="1900"/>
            </a:lvl2pPr>
            <a:lvl3pPr>
              <a:defRPr sz="1900"/>
            </a:lvl3pPr>
            <a:lvl4pPr>
              <a:defRPr sz="1900"/>
            </a:lvl4pPr>
            <a:lvl5pPr>
              <a:defRPr sz="19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01095" y="6535922"/>
            <a:ext cx="3471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679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635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01095" y="6535922"/>
            <a:ext cx="3471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55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01095" y="6535922"/>
            <a:ext cx="3471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21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712" y="890494"/>
            <a:ext cx="4011084" cy="71673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9712" y="1785778"/>
            <a:ext cx="4011084" cy="4485931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4659275" y="890492"/>
            <a:ext cx="7123418" cy="5381216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8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01095" y="6535922"/>
            <a:ext cx="3471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10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5003779"/>
            <a:ext cx="7315200" cy="36356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989704"/>
            <a:ext cx="7315200" cy="3737871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496435"/>
            <a:ext cx="7315200" cy="463307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01095" y="6535922"/>
            <a:ext cx="3471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16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607" y="0"/>
            <a:ext cx="11771393" cy="1228025"/>
          </a:xfrm>
          <a:prstGeom prst="rect">
            <a:avLst/>
          </a:prstGeom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319" y="923220"/>
            <a:ext cx="11277489" cy="377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0430" y="1654175"/>
            <a:ext cx="11277489" cy="480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109" name="Rectangle 8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701095" y="6535922"/>
            <a:ext cx="34713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sz="120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fld id="{15BEEC3B-0EA6-480B-B109-237CC158263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800" b="1" i="1">
          <a:solidFill>
            <a:srgbClr val="005875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5pPr>
      <a:lvl6pPr marL="60949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6pPr>
      <a:lvl7pPr marL="121898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7pPr>
      <a:lvl8pPr marL="182848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8pPr>
      <a:lvl9pPr marL="24379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700" b="1" i="1">
          <a:solidFill>
            <a:srgbClr val="003663"/>
          </a:solidFill>
          <a:latin typeface="Arial" charset="0"/>
        </a:defRPr>
      </a:lvl9pPr>
    </p:titleStyle>
    <p:bodyStyle>
      <a:lvl1pPr marL="306864" indent="-306864" algn="l" rtl="0" eaLnBrk="1" fontAlgn="base" hangingPunct="1">
        <a:lnSpc>
          <a:spcPct val="85000"/>
        </a:lnSpc>
        <a:spcBef>
          <a:spcPct val="40000"/>
        </a:spcBef>
        <a:spcAft>
          <a:spcPct val="0"/>
        </a:spcAft>
        <a:buClr>
          <a:schemeClr val="accent2"/>
        </a:buClr>
        <a:buChar char="•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30238" indent="-233363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tabLst/>
        <a:defRPr sz="1800">
          <a:solidFill>
            <a:schemeClr val="tx1"/>
          </a:solidFill>
          <a:latin typeface="+mn-lt"/>
        </a:defRPr>
      </a:lvl2pPr>
      <a:lvl3pPr marL="855663" indent="-1730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</a:defRPr>
      </a:lvl3pPr>
      <a:lvl4pPr marL="1139825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Font typeface="Times New Roman" pitchFamily="18" charset="0"/>
        <a:buChar char="–"/>
        <a:defRPr sz="1800">
          <a:solidFill>
            <a:schemeClr val="tx1"/>
          </a:solidFill>
          <a:latin typeface="+mn-lt"/>
        </a:defRPr>
      </a:lvl4pPr>
      <a:lvl5pPr marL="1485900" indent="-22383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accent2"/>
        </a:buClr>
        <a:buChar char="•"/>
        <a:defRPr sz="1800">
          <a:solidFill>
            <a:schemeClr val="tx1"/>
          </a:solidFill>
          <a:latin typeface="+mn-lt"/>
        </a:defRPr>
      </a:lvl5pPr>
      <a:lvl6pPr marL="3352213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6pPr>
      <a:lvl7pPr marL="3961707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7pPr>
      <a:lvl8pPr marL="4571200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8pPr>
      <a:lvl9pPr marL="5180693" indent="-304747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rgbClr val="FF6600"/>
        </a:buClr>
        <a:buChar char="•"/>
        <a:defRPr sz="2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wagner@inl.go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microsoft.com/office/2007/relationships/hdphoto" Target="../media/hdphoto1.wdp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Line 33"/>
          <p:cNvSpPr>
            <a:spLocks noChangeShapeType="1"/>
          </p:cNvSpPr>
          <p:nvPr/>
        </p:nvSpPr>
        <p:spPr bwMode="auto">
          <a:xfrm>
            <a:off x="2378631" y="3415434"/>
            <a:ext cx="5463341" cy="0"/>
          </a:xfrm>
          <a:prstGeom prst="line">
            <a:avLst/>
          </a:prstGeom>
          <a:noFill/>
          <a:ln w="12700">
            <a:solidFill>
              <a:schemeClr val="accent4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30753" y="1657282"/>
            <a:ext cx="6079097" cy="166199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0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4000" i="1" dirty="0">
                <a:solidFill>
                  <a:schemeClr val="bg1"/>
                </a:solidFill>
              </a:rPr>
              <a:t>Using INL Capabilities to Support Meeting the Needs for HALEU</a:t>
            </a:r>
            <a:endParaRPr lang="en-US" sz="4000" b="1" i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sz="quarter" idx="1"/>
          </p:nvPr>
        </p:nvSpPr>
        <p:spPr>
          <a:xfrm>
            <a:off x="2530753" y="3598207"/>
            <a:ext cx="4166102" cy="1854326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</a:rPr>
              <a:t>John C. Wagner</a:t>
            </a:r>
          </a:p>
          <a:p>
            <a:r>
              <a:rPr lang="en-US" sz="1800" b="0" i="1" dirty="0">
                <a:solidFill>
                  <a:srgbClr val="FFFFFF"/>
                </a:solidFill>
              </a:rPr>
              <a:t>Nuclear Science and Technology</a:t>
            </a:r>
          </a:p>
          <a:p>
            <a:r>
              <a:rPr lang="en-US" sz="1800" b="0" i="1" dirty="0">
                <a:solidFill>
                  <a:srgbClr val="FFFFFF"/>
                </a:solidFill>
              </a:rPr>
              <a:t>Associate Laboratory Director,</a:t>
            </a:r>
          </a:p>
          <a:p>
            <a:r>
              <a:rPr lang="en-US" sz="1800" b="0" i="1" dirty="0">
                <a:solidFill>
                  <a:srgbClr val="FFFFFF"/>
                </a:solidFill>
              </a:rPr>
              <a:t>Idaho National Laboratory</a:t>
            </a:r>
          </a:p>
          <a:p>
            <a:r>
              <a:rPr lang="en-US" sz="1800" b="0" i="1" dirty="0">
                <a:solidFill>
                  <a:srgbClr val="FFFFFF"/>
                </a:solidFill>
                <a:hlinkClick r:id="rId3"/>
              </a:rPr>
              <a:t>john.wagner@inl.gov</a:t>
            </a:r>
            <a:endParaRPr lang="en-US" sz="1800" b="0" i="1" dirty="0">
              <a:solidFill>
                <a:srgbClr val="FFFFFF"/>
              </a:solidFill>
            </a:endParaRPr>
          </a:p>
          <a:p>
            <a:r>
              <a:rPr lang="en-US" sz="1800" b="0" dirty="0">
                <a:solidFill>
                  <a:srgbClr val="FFFFFF"/>
                </a:solidFill>
              </a:rPr>
              <a:t>(208) 526-7977</a:t>
            </a:r>
          </a:p>
          <a:p>
            <a:endParaRPr lang="en-US" sz="1400" b="0" i="1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30136" y="5906320"/>
            <a:ext cx="3199388" cy="6155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r"/>
            <a:r>
              <a:rPr lang="en-US" b="1" dirty="0">
                <a:solidFill>
                  <a:srgbClr val="FFFFFF"/>
                </a:solidFill>
              </a:rPr>
              <a:t>October 10, 2018</a:t>
            </a:r>
          </a:p>
          <a:p>
            <a:pPr algn="r"/>
            <a:r>
              <a:rPr lang="en-US" sz="1600" dirty="0">
                <a:solidFill>
                  <a:srgbClr val="FFFFFF"/>
                </a:solidFill>
              </a:rPr>
              <a:t>LINE Commission, McCall, Idaho</a:t>
            </a:r>
          </a:p>
        </p:txBody>
      </p:sp>
      <p:pic>
        <p:nvPicPr>
          <p:cNvPr id="4" name="Picture 3" descr="ATR Cor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1094" y="2629141"/>
            <a:ext cx="1959724" cy="196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21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77026"/>
          </a:xfrm>
        </p:spPr>
        <p:txBody>
          <a:bodyPr/>
          <a:lstStyle/>
          <a:p>
            <a:r>
              <a:rPr lang="en-US" dirty="0"/>
              <a:t>R&amp;D ZIRCEX – Status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47675" y="1633538"/>
            <a:ext cx="11314113" cy="1153160"/>
          </a:xfrm>
        </p:spPr>
        <p:txBody>
          <a:bodyPr/>
          <a:lstStyle/>
          <a:p>
            <a:r>
              <a:rPr lang="en-US" altLang="en-US" dirty="0"/>
              <a:t>Design, fabrication and installation of a ZIRCEX ¼ pilot plant scale system – </a:t>
            </a:r>
            <a:r>
              <a:rPr lang="en-US" altLang="en-US" dirty="0">
                <a:solidFill>
                  <a:srgbClr val="008000"/>
                </a:solidFill>
              </a:rPr>
              <a:t>completed</a:t>
            </a:r>
          </a:p>
          <a:p>
            <a:r>
              <a:rPr lang="en-US" altLang="en-US" dirty="0"/>
              <a:t>Functionality testing – </a:t>
            </a:r>
            <a:r>
              <a:rPr lang="en-US" altLang="en-US" dirty="0">
                <a:solidFill>
                  <a:srgbClr val="3366FF"/>
                </a:solidFill>
              </a:rPr>
              <a:t>underway</a:t>
            </a:r>
          </a:p>
          <a:p>
            <a:r>
              <a:rPr lang="en-US" altLang="en-US" dirty="0"/>
              <a:t>Approval to start R&amp;D testing with zirconium expected during </a:t>
            </a:r>
            <a:r>
              <a:rPr lang="en-US" altLang="en-US" dirty="0">
                <a:solidFill>
                  <a:srgbClr val="3366FF"/>
                </a:solidFill>
              </a:rPr>
              <a:t>October 2018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470" y="2893325"/>
            <a:ext cx="8935410" cy="3905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25666" y="3851275"/>
            <a:ext cx="1422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Pilot Plant located at INTEC </a:t>
            </a:r>
            <a:r>
              <a:rPr lang="en-US" altLang="en-US" i="1" dirty="0"/>
              <a:t>CPP-653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FY19 – First Quarter Milestones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6" y="1633538"/>
            <a:ext cx="10762192" cy="480902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dirty="0"/>
              <a:t>Complete staffing for alternatives study – </a:t>
            </a:r>
            <a:r>
              <a:rPr lang="en-US" dirty="0">
                <a:solidFill>
                  <a:srgbClr val="3366FF"/>
                </a:solidFill>
              </a:rPr>
              <a:t>October 30, 2018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dirty="0"/>
              <a:t>Initiate testing of surrogate fuel in ZIRCEX Material Recovery Pilot Plant – </a:t>
            </a:r>
            <a:r>
              <a:rPr lang="en-US" dirty="0">
                <a:solidFill>
                  <a:srgbClr val="3366FF"/>
                </a:solidFill>
              </a:rPr>
              <a:t>November 2018</a:t>
            </a:r>
          </a:p>
          <a:p>
            <a:pPr>
              <a:spcBef>
                <a:spcPts val="600"/>
              </a:spcBef>
              <a:spcAft>
                <a:spcPts val="200"/>
              </a:spcAft>
            </a:pPr>
            <a:r>
              <a:rPr lang="en-US" dirty="0"/>
              <a:t>Begin engineering scoping studies to better understand issues, costs and schedule – </a:t>
            </a:r>
            <a:r>
              <a:rPr lang="en-US" dirty="0">
                <a:solidFill>
                  <a:srgbClr val="3366FF"/>
                </a:solidFill>
              </a:rPr>
              <a:t>November 2018</a:t>
            </a:r>
          </a:p>
          <a:p>
            <a:pPr marL="396875" lvl="1" indent="0">
              <a:spcBef>
                <a:spcPts val="600"/>
              </a:spcBef>
              <a:spcAft>
                <a:spcPts val="200"/>
              </a:spcAft>
              <a:buNone/>
            </a:pPr>
            <a:endParaRPr lang="en-US" dirty="0"/>
          </a:p>
          <a:p>
            <a:pPr>
              <a:spcBef>
                <a:spcPts val="600"/>
              </a:spcBef>
              <a:spcAft>
                <a:spcPts val="200"/>
              </a:spcAft>
            </a:pPr>
            <a:endParaRPr lang="en-US" dirty="0"/>
          </a:p>
          <a:p>
            <a:pPr>
              <a:spcBef>
                <a:spcPts val="600"/>
              </a:spcBef>
              <a:spcAft>
                <a:spcPts val="2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70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905250" y="3022600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>
                <a:solidFill>
                  <a:srgbClr val="005875"/>
                </a:solidFill>
                <a:latin typeface="+mj-lt"/>
                <a:ea typeface="+mj-ea"/>
                <a:cs typeface="+mj-cs"/>
              </a:rPr>
              <a:t>Questions ?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899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94872" y="6063169"/>
            <a:ext cx="4312164" cy="479175"/>
            <a:chOff x="2557888" y="5813641"/>
            <a:chExt cx="4221529" cy="479175"/>
          </a:xfrm>
        </p:grpSpPr>
        <p:pic>
          <p:nvPicPr>
            <p:cNvPr id="6" name="Picture 5" descr="Facebook Logo.png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57888" y="5835616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 descr="Instagram Logo.png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02606" y="5835616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Picture 7" descr="Flickr Logo.png"/>
            <p:cNvPicPr>
              <a:picLocks noChangeAspect="1"/>
            </p:cNvPicPr>
            <p:nvPr/>
          </p:nvPicPr>
          <p:blipFill>
            <a:blip r:embed="rId6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47324" y="5813641"/>
              <a:ext cx="479175" cy="4791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 descr="Twitter Logo.png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4017" y="5815013"/>
              <a:ext cx="477803" cy="47780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Picture 9" descr="YouTube Logo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79338" y="5841966"/>
              <a:ext cx="455359" cy="4508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Picture 10" descr="LinkedIn logo.png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22217" y="5835616"/>
              <a:ext cx="457200" cy="457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5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319" y="931335"/>
            <a:ext cx="11277489" cy="363561"/>
          </a:xfrm>
        </p:spPr>
        <p:txBody>
          <a:bodyPr/>
          <a:lstStyle/>
          <a:p>
            <a:r>
              <a:rPr lang="en-US" sz="2800" dirty="0"/>
              <a:t>National Reactor Innovation Center is being established at INL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633538"/>
            <a:ext cx="11277489" cy="2897293"/>
          </a:xfrm>
        </p:spPr>
        <p:txBody>
          <a:bodyPr/>
          <a:lstStyle/>
          <a:p>
            <a:r>
              <a:rPr lang="en-US" dirty="0"/>
              <a:t>Enable the deployment of new nuclear systems by using INL’s unique infrastructure and expertise to resolve the basic R&amp;D challenges confronting the most promising advanced reactor concepts. </a:t>
            </a:r>
          </a:p>
          <a:p>
            <a:endParaRPr lang="en-US" sz="400" dirty="0"/>
          </a:p>
          <a:p>
            <a:pPr lvl="1"/>
            <a:r>
              <a:rPr lang="en-US" dirty="0"/>
              <a:t>Fuels and core designs that improve the economics of current operating nuclear power plants</a:t>
            </a:r>
          </a:p>
          <a:p>
            <a:pPr lvl="1"/>
            <a:endParaRPr lang="en-US" sz="400" dirty="0"/>
          </a:p>
          <a:p>
            <a:pPr lvl="1"/>
            <a:r>
              <a:rPr lang="en-US" dirty="0"/>
              <a:t>Demonstration and first-of-a-kind deployment of new reactor concepts: </a:t>
            </a:r>
          </a:p>
          <a:p>
            <a:pPr lvl="2"/>
            <a:r>
              <a:rPr lang="en-US" dirty="0"/>
              <a:t>Advanced small-modular light water reactors</a:t>
            </a:r>
          </a:p>
          <a:p>
            <a:pPr lvl="2"/>
            <a:r>
              <a:rPr lang="en-US" dirty="0"/>
              <a:t>Advanced non-light water reactors</a:t>
            </a:r>
          </a:p>
          <a:p>
            <a:pPr lvl="2"/>
            <a:r>
              <a:rPr lang="en-US" dirty="0"/>
              <a:t>Microreactors</a:t>
            </a:r>
          </a:p>
          <a:p>
            <a:pPr lvl="2"/>
            <a:endParaRPr lang="en-US" sz="400" dirty="0"/>
          </a:p>
          <a:p>
            <a:pPr lvl="1"/>
            <a:r>
              <a:rPr lang="en-US" dirty="0"/>
              <a:t>Development of fuel cycle infrastructure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48" y="4743779"/>
            <a:ext cx="1405867" cy="14961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5351" y="6264606"/>
            <a:ext cx="162330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>
                <a:latin typeface="Arial"/>
                <a:ea typeface="ＭＳ Ｐゴシック" panose="020B0600070205080204" pitchFamily="34" charset="-128"/>
                <a:cs typeface="Arial"/>
              </a:rPr>
              <a:t>Xe-100 200 MWt PBR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5415" y="4532263"/>
            <a:ext cx="598092" cy="59809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519693" y="4419690"/>
            <a:ext cx="1252019" cy="2123460"/>
            <a:chOff x="136114" y="3498756"/>
            <a:chExt cx="2377686" cy="4329648"/>
          </a:xfrm>
        </p:grpSpPr>
        <p:grpSp>
          <p:nvGrpSpPr>
            <p:cNvPr id="10" name="Group 9"/>
            <p:cNvGrpSpPr/>
            <p:nvPr/>
          </p:nvGrpSpPr>
          <p:grpSpPr>
            <a:xfrm>
              <a:off x="259624" y="3498756"/>
              <a:ext cx="2254176" cy="3792289"/>
              <a:chOff x="1763574" y="3155572"/>
              <a:chExt cx="2254176" cy="3792289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64467" y="3155572"/>
                <a:ext cx="2253283" cy="1893384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3574" y="4033211"/>
                <a:ext cx="2190750" cy="2914650"/>
              </a:xfrm>
              <a:prstGeom prst="rect">
                <a:avLst/>
              </a:prstGeom>
            </p:spPr>
          </p:pic>
        </p:grp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136114" y="7294992"/>
              <a:ext cx="2359151" cy="533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100" b="1" i="1" dirty="0">
                  <a:latin typeface="Arial"/>
                  <a:cs typeface="Arial"/>
                </a:rPr>
                <a:t>ARC-100, MWe</a:t>
              </a:r>
            </a:p>
          </p:txBody>
        </p:sp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5414921" y="6264606"/>
            <a:ext cx="16880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100" i="1" dirty="0">
                <a:latin typeface="Arial"/>
                <a:cs typeface="Arial"/>
              </a:rPr>
              <a:t>150-1500 MWe, Moltex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96171" y="4495800"/>
            <a:ext cx="1956428" cy="17670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1277" y="4233334"/>
            <a:ext cx="3717921" cy="237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4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7876" y="1635754"/>
            <a:ext cx="2745676" cy="482702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49000"/>
                </a:schemeClr>
              </a:gs>
            </a:gsLst>
            <a:lin ang="16200000" scaled="0"/>
            <a:tileRect/>
          </a:gradFill>
          <a:ln w="1270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tIns="182880" bIns="91440"/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000" b="1" kern="0" dirty="0"/>
              <a:t>Demonstrate first &lt;10MW micro- reactor by 2021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Resolve advanced reactor issues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Open new markets for nuclear energy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Provide a ‘win’ to build positive momentum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321547" y="1635754"/>
            <a:ext cx="2743200" cy="4816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49000"/>
                </a:schemeClr>
              </a:gs>
            </a:gsLst>
            <a:lin ang="16200000" scaled="0"/>
            <a:tileRect/>
          </a:gradFill>
          <a:ln w="1270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tIns="182880" bIns="91440"/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000" b="1" kern="0" dirty="0"/>
              <a:t>SMR operating  by 2026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Enable deployment through siting and technical support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SzPts val="1900"/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Joint Use Modular Plant leased for federal RDD&amp;D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6252742" y="1635754"/>
            <a:ext cx="2743200" cy="481590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49000"/>
                </a:schemeClr>
              </a:gs>
            </a:gsLst>
            <a:lin ang="16200000" scaled="0"/>
            <a:tileRect/>
          </a:gradFill>
          <a:ln w="1270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lIns="64008" tIns="137160" rIns="64008" bIns="91440"/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000" b="1" kern="0" dirty="0"/>
              <a:t>Versatile Test Reactor (VTR) operating by 2026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Supported by micro-reactor demonstration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Re-establish leadership in fast-spectrum testing and fuel development capability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Support non-LWR advanced reactor demonstration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9183937" y="1635754"/>
            <a:ext cx="2743200" cy="48169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49000"/>
                </a:schemeClr>
              </a:gs>
            </a:gsLst>
            <a:lin ang="16200000" scaled="0"/>
            <a:tileRect/>
          </a:gradFill>
          <a:ln w="12700">
            <a:solidFill>
              <a:srgbClr val="4F81BD"/>
            </a:solidFill>
            <a:miter lim="800000"/>
            <a:headEnd/>
            <a:tailEnd/>
          </a:ln>
          <a:effectLst/>
        </p:spPr>
        <p:txBody>
          <a:bodyPr tIns="137160" bIns="91440"/>
          <a:lstStyle/>
          <a:p>
            <a:pPr algn="ctr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000" b="1" kern="0" dirty="0"/>
              <a:t>Non-LWR Advanced Demonstration Reactor by 2030</a:t>
            </a:r>
          </a:p>
          <a:p>
            <a:pPr marL="228600" indent="-228600">
              <a:lnSpc>
                <a:spcPct val="80000"/>
              </a:lnSpc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/>
            </a:pPr>
            <a:r>
              <a:rPr lang="en-US" sz="1600" kern="0" dirty="0"/>
              <a:t>Demonstrate non-LWR technology replacement of US baseload clean power capacity</a:t>
            </a:r>
          </a:p>
        </p:txBody>
      </p:sp>
      <p:pic>
        <p:nvPicPr>
          <p:cNvPr id="26" name="Picture 5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1000" y="4113656"/>
            <a:ext cx="2565399" cy="2233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4" descr="Image result for Terrestrial energy reactor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4333" y="4064000"/>
            <a:ext cx="1285963" cy="207687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428" y="4631406"/>
            <a:ext cx="2610841" cy="14505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170" y="3894667"/>
            <a:ext cx="1413504" cy="231320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319" y="914401"/>
            <a:ext cx="11277489" cy="377026"/>
          </a:xfrm>
        </p:spPr>
        <p:txBody>
          <a:bodyPr/>
          <a:lstStyle/>
          <a:p>
            <a:r>
              <a:rPr lang="en-US" altLang="x-none" dirty="0"/>
              <a:t>Vision for Advanced Reactor Pipeline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 descr="hex cans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42024">
            <a:off x="6614864" y="4602878"/>
            <a:ext cx="1995863" cy="178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30722"/>
            <a:ext cx="11314113" cy="366254"/>
          </a:xfrm>
        </p:spPr>
        <p:txBody>
          <a:bodyPr/>
          <a:lstStyle/>
          <a:p>
            <a:r>
              <a:rPr lang="en-US" dirty="0"/>
              <a:t>Advanced reactor fuels are needed for advanced reactors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633538"/>
            <a:ext cx="11277489" cy="2296978"/>
          </a:xfrm>
        </p:spPr>
        <p:txBody>
          <a:bodyPr/>
          <a:lstStyle/>
          <a:p>
            <a:r>
              <a:rPr lang="en-US" dirty="0"/>
              <a:t>Most advanced reactors require fuel/cladding systems that differ from those used in traditional light water reactors</a:t>
            </a:r>
          </a:p>
          <a:p>
            <a:pPr lvl="1"/>
            <a:r>
              <a:rPr lang="en-US" dirty="0"/>
              <a:t>Physical form - metallic, mixed oxide, nitride, carbide, dispersion, coated particle, even liquid fuel</a:t>
            </a:r>
          </a:p>
          <a:p>
            <a:pPr lvl="1"/>
            <a:r>
              <a:rPr lang="en-US" u="sng" dirty="0"/>
              <a:t>U-235 enrichment - 5-20%</a:t>
            </a:r>
          </a:p>
          <a:p>
            <a:pPr lvl="1"/>
            <a:r>
              <a:rPr lang="en-US" dirty="0"/>
              <a:t>Cladding - composites or coated materials</a:t>
            </a:r>
          </a:p>
          <a:p>
            <a:pPr lvl="1"/>
            <a:endParaRPr lang="en-US" sz="400" dirty="0"/>
          </a:p>
          <a:p>
            <a:r>
              <a:rPr lang="en-US" dirty="0"/>
              <a:t>There is a need for U enriched between 5 and 20% (commonly referred to as High Assay Low Enrich Uranium [HALEU]) for advanced reactors development</a:t>
            </a:r>
          </a:p>
          <a:p>
            <a:pPr lvl="1"/>
            <a:r>
              <a:rPr lang="en-US" dirty="0"/>
              <a:t>Currently there is no domestic capability</a:t>
            </a:r>
          </a:p>
          <a:p>
            <a:endParaRPr lang="en-US" dirty="0"/>
          </a:p>
        </p:txBody>
      </p:sp>
      <p:pic>
        <p:nvPicPr>
          <p:cNvPr id="38" name="Picture 14" descr="DSC_0099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72"/>
          <a:stretch/>
        </p:blipFill>
        <p:spPr bwMode="auto">
          <a:xfrm>
            <a:off x="1176867" y="4394660"/>
            <a:ext cx="2497667" cy="1991745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9" descr="193045 0.74 27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536" y="4391420"/>
            <a:ext cx="2048877" cy="2000438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290277" y="4369383"/>
            <a:ext cx="2262187" cy="2022475"/>
            <a:chOff x="6290277" y="4369383"/>
            <a:chExt cx="2262187" cy="2022475"/>
          </a:xfrm>
        </p:grpSpPr>
        <p:pic>
          <p:nvPicPr>
            <p:cNvPr id="41" name="Picture 3" descr="C:\Users\david\Desktop\FCRD Workshop_Las Vegas, NV\Presentation\ORNL_Tubing\Decanned All Tubes\DSC_0010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0277" y="4391420"/>
              <a:ext cx="2262187" cy="2000438"/>
            </a:xfrm>
            <a:prstGeom prst="rect">
              <a:avLst/>
            </a:prstGeom>
            <a:noFill/>
            <a:ln w="9525">
              <a:solidFill>
                <a:srgbClr val="FFFFFF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9"/>
            <p:cNvSpPr txBox="1">
              <a:spLocks noChangeArrowheads="1"/>
            </p:cNvSpPr>
            <p:nvPr/>
          </p:nvSpPr>
          <p:spPr bwMode="auto">
            <a:xfrm>
              <a:off x="6506990" y="4369383"/>
              <a:ext cx="636834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/>
                <a:t>14YWT</a:t>
              </a:r>
            </a:p>
            <a:p>
              <a:pPr algn="ctr" eaLnBrk="1" hangingPunct="1"/>
              <a:r>
                <a:rPr lang="en-US" sz="900" dirty="0"/>
                <a:t>CR6</a:t>
              </a:r>
            </a:p>
          </p:txBody>
        </p:sp>
        <p:sp>
          <p:nvSpPr>
            <p:cNvPr id="43" name="TextBox 10"/>
            <p:cNvSpPr txBox="1">
              <a:spLocks noChangeArrowheads="1"/>
            </p:cNvSpPr>
            <p:nvPr/>
          </p:nvSpPr>
          <p:spPr bwMode="auto">
            <a:xfrm>
              <a:off x="7054478" y="4369383"/>
              <a:ext cx="636834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/>
                <a:t>14YWT</a:t>
              </a:r>
            </a:p>
            <a:p>
              <a:pPr algn="ctr" eaLnBrk="1" hangingPunct="1"/>
              <a:r>
                <a:rPr lang="en-US" sz="900" dirty="0"/>
                <a:t>CR6b</a:t>
              </a:r>
            </a:p>
          </p:txBody>
        </p:sp>
        <p:sp>
          <p:nvSpPr>
            <p:cNvPr id="44" name="TextBox 11"/>
            <p:cNvSpPr txBox="1">
              <a:spLocks noChangeArrowheads="1"/>
            </p:cNvSpPr>
            <p:nvPr/>
          </p:nvSpPr>
          <p:spPr bwMode="auto">
            <a:xfrm>
              <a:off x="7606401" y="4369383"/>
              <a:ext cx="636834" cy="414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900" dirty="0"/>
                <a:t>9YWTV</a:t>
              </a:r>
            </a:p>
            <a:p>
              <a:pPr algn="ctr" eaLnBrk="1" hangingPunct="1"/>
              <a:r>
                <a:rPr lang="en-US" sz="900" dirty="0"/>
                <a:t>PM2</a:t>
              </a:r>
            </a:p>
          </p:txBody>
        </p:sp>
      </p:grpSp>
      <p:pic>
        <p:nvPicPr>
          <p:cNvPr id="15" name="Picture 2" descr="C:\Users\maclhj\Documents\AFCI\LWR ATF\Westinghouse\ATF-1W pellet IMG_001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000067" y="4404912"/>
            <a:ext cx="1864667" cy="182965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9344679" y="6234569"/>
            <a:ext cx="1069975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400" b="1" dirty="0">
                <a:cs typeface="MS PGothic" charset="0"/>
              </a:rPr>
              <a:t>U</a:t>
            </a:r>
            <a:r>
              <a:rPr lang="en-US" sz="1400" b="1" baseline="-25000" dirty="0">
                <a:cs typeface="MS PGothic" charset="0"/>
              </a:rPr>
              <a:t>3</a:t>
            </a:r>
            <a:r>
              <a:rPr lang="en-US" sz="1400" b="1" dirty="0">
                <a:cs typeface="MS PGothic" charset="0"/>
              </a:rPr>
              <a:t>Si</a:t>
            </a:r>
            <a:r>
              <a:rPr lang="en-US" sz="1400" b="1" baseline="-25000" dirty="0">
                <a:cs typeface="MS PGothic" charset="0"/>
              </a:rPr>
              <a:t>2</a:t>
            </a:r>
            <a:r>
              <a:rPr lang="en-US" sz="1400" b="1" dirty="0">
                <a:cs typeface="MS PGothic" charset="0"/>
              </a:rPr>
              <a:t> Pellet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l_Sp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2868613"/>
            <a:ext cx="5200120" cy="398938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35651" y="3405118"/>
            <a:ext cx="2950710" cy="830997"/>
          </a:xfrm>
          <a:prstGeom prst="rect">
            <a:avLst/>
          </a:prstGeom>
          <a:solidFill>
            <a:srgbClr val="F4ECC4"/>
          </a:solidFill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i="1" dirty="0">
                <a:solidFill>
                  <a:schemeClr val="tx2"/>
                </a:solidFill>
                <a:ea typeface="+mj-ea"/>
                <a:cs typeface="+mj-cs"/>
              </a:rPr>
              <a:t>Expected commercial demands for HALEU </a:t>
            </a:r>
          </a:p>
          <a:p>
            <a:pPr algn="ctr"/>
            <a:r>
              <a:rPr lang="en-US" sz="1600" b="1" i="1" dirty="0">
                <a:solidFill>
                  <a:schemeClr val="tx2"/>
                </a:solidFill>
                <a:ea typeface="+mj-ea"/>
                <a:cs typeface="+mj-cs"/>
              </a:rPr>
              <a:t>are very significant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3813" y="2798365"/>
            <a:ext cx="6991367" cy="3780235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457320" y="914401"/>
            <a:ext cx="11243614" cy="732508"/>
          </a:xfrm>
        </p:spPr>
        <p:txBody>
          <a:bodyPr/>
          <a:lstStyle/>
          <a:p>
            <a:r>
              <a:rPr lang="en-US" dirty="0"/>
              <a:t>INL R&amp;D capabilities are being used to evaluate options for addressing HALEU needs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75554" y="1858963"/>
            <a:ext cx="11487834" cy="694268"/>
          </a:xfrm>
          <a:prstGeom prst="rect">
            <a:avLst/>
          </a:prstGeom>
        </p:spPr>
        <p:txBody>
          <a:bodyPr/>
          <a:lstStyle>
            <a:lvl1pPr marL="306864" indent="-306864" algn="l" rtl="0" eaLnBrk="1" fontAlgn="base" hangingPunct="1">
              <a:lnSpc>
                <a:spcPct val="85000"/>
              </a:lnSpc>
              <a:spcBef>
                <a:spcPct val="4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9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2124" indent="-302631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2pPr>
            <a:lvl3pPr marL="1523733" indent="-304747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900">
                <a:solidFill>
                  <a:schemeClr val="tx1"/>
                </a:solidFill>
                <a:latin typeface="+mn-lt"/>
              </a:defRPr>
            </a:lvl3pPr>
            <a:lvl4pPr marL="2133227" indent="-304747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 New Roman" pitchFamily="18" charset="0"/>
              <a:buChar char="–"/>
              <a:defRPr sz="1900">
                <a:solidFill>
                  <a:schemeClr val="tx1"/>
                </a:solidFill>
                <a:latin typeface="+mn-lt"/>
              </a:defRPr>
            </a:lvl4pPr>
            <a:lvl5pPr marL="2742720" indent="-304747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1900">
                <a:solidFill>
                  <a:schemeClr val="tx1"/>
                </a:solidFill>
                <a:latin typeface="+mn-lt"/>
              </a:defRPr>
            </a:lvl5pPr>
            <a:lvl6pPr marL="3352213" indent="-304747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700">
                <a:solidFill>
                  <a:schemeClr val="tx1"/>
                </a:solidFill>
                <a:latin typeface="+mn-lt"/>
              </a:defRPr>
            </a:lvl6pPr>
            <a:lvl7pPr marL="3961707" indent="-304747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700">
                <a:solidFill>
                  <a:schemeClr val="tx1"/>
                </a:solidFill>
                <a:latin typeface="+mn-lt"/>
              </a:defRPr>
            </a:lvl7pPr>
            <a:lvl8pPr marL="4571200" indent="-304747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700">
                <a:solidFill>
                  <a:schemeClr val="tx1"/>
                </a:solidFill>
                <a:latin typeface="+mn-lt"/>
              </a:defRPr>
            </a:lvl8pPr>
            <a:lvl9pPr marL="5180693" indent="-304747" algn="l" rtl="0" eaLnBrk="1" fontAlgn="base" hangingPunct="1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Char char="•"/>
              <a:defRPr sz="27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/>
              <a:t>Commercial reactor concepts require HALEU for startup cores</a:t>
            </a:r>
          </a:p>
          <a:p>
            <a:r>
              <a:rPr lang="en-US" b="1" kern="0" dirty="0"/>
              <a:t>In addition, there are other national missions that require a reliable supply of enriched uranium</a:t>
            </a:r>
          </a:p>
          <a:p>
            <a:pPr marL="0" indent="0">
              <a:buFontTx/>
              <a:buNone/>
            </a:pPr>
            <a:endParaRPr lang="en-US" b="1" kern="0" dirty="0"/>
          </a:p>
        </p:txBody>
      </p:sp>
    </p:spTree>
    <p:extLst>
      <p:ext uri="{BB962C8B-B14F-4D97-AF65-F5344CB8AC3E}">
        <p14:creationId xmlns:p14="http://schemas.microsoft.com/office/powerpoint/2010/main" val="184331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eal_Spo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1468" y="2091267"/>
            <a:ext cx="7230532" cy="4766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6C8D6F6-DF37-4F4B-9F95-C70CFDCB2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INL HALEU R&amp;D Program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C12E89-F530-D74A-B541-BFA610749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320" y="1858963"/>
            <a:ext cx="4597280" cy="2492904"/>
          </a:xfrm>
        </p:spPr>
        <p:txBody>
          <a:bodyPr/>
          <a:lstStyle/>
          <a:p>
            <a:r>
              <a:rPr lang="en-US" dirty="0"/>
              <a:t>Evaluate the feasibility of providing an interim supply of HALEU to support fuel-fabrication needs for R&amp;D, and potential demonstration of advanced reactor concepts</a:t>
            </a:r>
          </a:p>
          <a:p>
            <a:pPr>
              <a:lnSpc>
                <a:spcPct val="90000"/>
              </a:lnSpc>
            </a:pPr>
            <a:r>
              <a:rPr lang="en-US" dirty="0"/>
              <a:t>Support the development of HALEU infrastructure to include transportation, fuel fabrication, and advanced reactor testing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206" y="1858963"/>
            <a:ext cx="6657409" cy="426243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23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8496CE-E2E4-7649-BC46-A48502047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HALEU R&amp;D Program Strategy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319" y="2650067"/>
            <a:ext cx="5867281" cy="3636434"/>
          </a:xfrm>
        </p:spPr>
        <p:txBody>
          <a:bodyPr/>
          <a:lstStyle/>
          <a:p>
            <a:r>
              <a:rPr lang="en-US" dirty="0"/>
              <a:t>Possible feedstocks include end-of-life fuels from diverse irradiation origins</a:t>
            </a:r>
          </a:p>
          <a:p>
            <a:pPr lvl="1"/>
            <a:r>
              <a:rPr lang="en-US" dirty="0"/>
              <a:t>EBR-II</a:t>
            </a:r>
          </a:p>
          <a:p>
            <a:pPr lvl="1"/>
            <a:r>
              <a:rPr lang="en-US" dirty="0"/>
              <a:t>Naval</a:t>
            </a:r>
          </a:p>
          <a:p>
            <a:pPr lvl="1"/>
            <a:r>
              <a:rPr lang="en-US" dirty="0"/>
              <a:t>Others (ATR, orphan irradiated materials, etc.)</a:t>
            </a:r>
            <a:endParaRPr lang="en-US" sz="800" dirty="0"/>
          </a:p>
          <a:p>
            <a:pPr lvl="2"/>
            <a:endParaRPr lang="en-US" sz="800" dirty="0"/>
          </a:p>
          <a:p>
            <a:r>
              <a:rPr lang="en-US" dirty="0"/>
              <a:t>Final HALEU form is determined by fuel specifications and fabrication needs</a:t>
            </a:r>
          </a:p>
          <a:p>
            <a:r>
              <a:rPr lang="en-US" dirty="0"/>
              <a:t>Down-blending feedstocks varied and may include:</a:t>
            </a:r>
          </a:p>
          <a:p>
            <a:pPr lvl="1"/>
            <a:r>
              <a:rPr lang="en-US" dirty="0"/>
              <a:t>5% enriched LEU</a:t>
            </a:r>
          </a:p>
          <a:p>
            <a:pPr lvl="1"/>
            <a:r>
              <a:rPr lang="en-US" dirty="0"/>
              <a:t>Depleted Uranium</a:t>
            </a:r>
          </a:p>
          <a:p>
            <a:pPr lvl="1"/>
            <a:r>
              <a:rPr lang="en-US" dirty="0"/>
              <a:t>Natural Uranium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03236" y="2650067"/>
            <a:ext cx="5487829" cy="3737245"/>
          </a:xfrm>
        </p:spPr>
        <p:txBody>
          <a:bodyPr/>
          <a:lstStyle/>
          <a:p>
            <a:r>
              <a:rPr lang="en-US" dirty="0"/>
              <a:t>Recovery processes </a:t>
            </a:r>
            <a:r>
              <a:rPr lang="en-US" i="1" dirty="0"/>
              <a:t>(all available/under development at INL) </a:t>
            </a:r>
            <a:r>
              <a:rPr lang="en-US" dirty="0"/>
              <a:t>are determined by characteristics of the feedstock and may include:</a:t>
            </a:r>
          </a:p>
          <a:p>
            <a:pPr lvl="1"/>
            <a:r>
              <a:rPr lang="en-US" dirty="0"/>
              <a:t>Electrochemical Process</a:t>
            </a:r>
          </a:p>
          <a:p>
            <a:pPr lvl="1"/>
            <a:r>
              <a:rPr lang="en-US" dirty="0"/>
              <a:t>Hybrid Process (ZIRCEX)</a:t>
            </a:r>
          </a:p>
          <a:p>
            <a:pPr lvl="1"/>
            <a:r>
              <a:rPr lang="en-US" dirty="0"/>
              <a:t>Others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7675" y="1655038"/>
            <a:ext cx="11415713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srgbClr val="005875"/>
                </a:solidFill>
                <a:ea typeface="+mj-ea"/>
                <a:cs typeface="+mj-cs"/>
              </a:rPr>
              <a:t>INL is looking into the feasibility of recovering and down-blending HEU from feedstocks with large ratios of HALEU/HEU that otherwise will be disposed at a cost to tax payers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44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9561" y="1980967"/>
            <a:ext cx="18288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08028" y="1734330"/>
            <a:ext cx="6742411" cy="48939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i="1" dirty="0">
                <a:solidFill>
                  <a:srgbClr val="005875"/>
                </a:solidFill>
                <a:latin typeface="+mj-lt"/>
                <a:ea typeface="+mj-ea"/>
                <a:cs typeface="+mj-cs"/>
              </a:rPr>
              <a:t>Is a batch process that separates and recovers uranium metal from used HEU nuclear fuel and down-blends to HALEU</a:t>
            </a:r>
          </a:p>
          <a:p>
            <a:pPr marL="0" indent="0">
              <a:buNone/>
            </a:pPr>
            <a:endParaRPr lang="en-US" sz="800" b="1" dirty="0">
              <a:solidFill>
                <a:srgbClr val="005875"/>
              </a:solidFill>
              <a:latin typeface="+mj-lt"/>
              <a:ea typeface="+mj-ea"/>
              <a:cs typeface="+mj-cs"/>
            </a:endParaRPr>
          </a:p>
          <a:p>
            <a:r>
              <a:rPr lang="en-US" sz="1800" b="1" dirty="0">
                <a:solidFill>
                  <a:srgbClr val="C00000"/>
                </a:solidFill>
              </a:rPr>
              <a:t>Step 1</a:t>
            </a:r>
            <a:r>
              <a:rPr lang="en-US" sz="1800" dirty="0"/>
              <a:t> – Irradiated HEU EBR-II fuel is prepared and placed into a high temperature molten salt electrorefiner which facilitates separation of U metal from fission products</a:t>
            </a:r>
          </a:p>
          <a:p>
            <a:endParaRPr lang="en-US" sz="800" dirty="0"/>
          </a:p>
          <a:p>
            <a:r>
              <a:rPr lang="en-US" sz="1800" b="1" dirty="0">
                <a:solidFill>
                  <a:srgbClr val="C00000"/>
                </a:solidFill>
              </a:rPr>
              <a:t>Step 2</a:t>
            </a:r>
            <a:r>
              <a:rPr lang="en-US" sz="1800" dirty="0"/>
              <a:t> – Recovered uranium undergoes vacuum distillation to remove electrorefiner salt and is down-blended to &lt;20% U-235</a:t>
            </a:r>
          </a:p>
          <a:p>
            <a:endParaRPr lang="en-US" sz="800" dirty="0"/>
          </a:p>
          <a:p>
            <a:r>
              <a:rPr lang="en-US" sz="1800" b="1" dirty="0">
                <a:solidFill>
                  <a:srgbClr val="C00000"/>
                </a:solidFill>
              </a:rPr>
              <a:t>Step 3</a:t>
            </a:r>
            <a:r>
              <a:rPr lang="en-US" sz="1800" dirty="0"/>
              <a:t> – The recovered uranium metal is configured to serve as HALEU feedstock by reheating and casting into low-dose uranium metal ingots</a:t>
            </a:r>
          </a:p>
          <a:p>
            <a:endParaRPr lang="en-US" sz="1000" dirty="0"/>
          </a:p>
          <a:p>
            <a:pPr marL="0" indent="0">
              <a:buNone/>
            </a:pPr>
            <a:r>
              <a:rPr lang="en-US" sz="1800" i="1" dirty="0">
                <a:solidFill>
                  <a:srgbClr val="005875"/>
                </a:solidFill>
                <a:latin typeface="+mj-lt"/>
                <a:ea typeface="+mj-ea"/>
                <a:cs typeface="+mj-cs"/>
              </a:rPr>
              <a:t>DOE is evaluating the environmental impact of this process and will be issuing a draft Environmental Assessment for public review and comment later this month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75" y="920988"/>
            <a:ext cx="11401425" cy="732508"/>
          </a:xfrm>
        </p:spPr>
        <p:txBody>
          <a:bodyPr/>
          <a:lstStyle/>
          <a:p>
            <a:r>
              <a:rPr lang="en-US" altLang="en-US" dirty="0"/>
              <a:t>Electrochemical separations process is being applied to EBR-II fuel treatment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0554" y="1569540"/>
            <a:ext cx="5127056" cy="43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41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hybrid (ZIRCEX) process is also being developed and evaluated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745551"/>
            <a:ext cx="4911725" cy="470096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005875"/>
                </a:solidFill>
              </a:rPr>
              <a:t>A three step process that recovers HEU from nuclear fuel and down-blends it to HALEU</a:t>
            </a:r>
          </a:p>
          <a:p>
            <a:pPr marL="0" indent="0">
              <a:buNone/>
            </a:pPr>
            <a:endParaRPr lang="en-US" i="1" dirty="0">
              <a:solidFill>
                <a:srgbClr val="005875"/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E40408"/>
                </a:solidFill>
              </a:rPr>
              <a:t>Step 1 </a:t>
            </a:r>
            <a:r>
              <a:rPr lang="en-US" sz="1800" dirty="0"/>
              <a:t>– ZIRCEX is a dry head-end process to remove cladding (zirconium or aluminum) from nuclear fuel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E40408"/>
                </a:solidFill>
              </a:rPr>
              <a:t>Step 2</a:t>
            </a:r>
            <a:r>
              <a:rPr lang="en-US" sz="1800" dirty="0"/>
              <a:t> – Uranium is purified from fission products by a very compact, modular solvent extraction system. The fission products are immobilized in glass using a small in-can melt.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800" dirty="0">
                <a:solidFill>
                  <a:srgbClr val="E40408"/>
                </a:solidFill>
              </a:rPr>
              <a:t>Step 3</a:t>
            </a:r>
            <a:r>
              <a:rPr lang="en-US" sz="1800" dirty="0"/>
              <a:t> – The uranium is down-blended to &lt;20% U-235 prior to fuel fabrication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5BEEC3B-0EA6-480B-B109-237CC158263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11" name="Picture 10" descr="Step 1_3.pn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5234" y="1278466"/>
            <a:ext cx="6515099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4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screen_Presentation-2016">
  <a:themeElements>
    <a:clrScheme name="Custom 72">
      <a:dk1>
        <a:srgbClr val="000000"/>
      </a:dk1>
      <a:lt1>
        <a:srgbClr val="FFFFFF"/>
      </a:lt1>
      <a:dk2>
        <a:srgbClr val="005875"/>
      </a:dk2>
      <a:lt2>
        <a:srgbClr val="808080"/>
      </a:lt2>
      <a:accent1>
        <a:srgbClr val="7895A4"/>
      </a:accent1>
      <a:accent2>
        <a:srgbClr val="8B9E6C"/>
      </a:accent2>
      <a:accent3>
        <a:srgbClr val="BFB896"/>
      </a:accent3>
      <a:accent4>
        <a:srgbClr val="ECE09C"/>
      </a:accent4>
      <a:accent5>
        <a:srgbClr val="DDDDDD"/>
      </a:accent5>
      <a:accent6>
        <a:srgbClr val="FFFFFF"/>
      </a:accent6>
      <a:hlink>
        <a:srgbClr val="F9EE96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idescreen_Presentation-2016" id="{0AA7D730-6DDF-4DCB-AFCA-03949B4622AE}" vid="{C9EA5EF5-4A0A-4C41-9B47-6E7851B1FC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C255676BE044408856C5C66FC5842F" ma:contentTypeVersion="0" ma:contentTypeDescription="Create a new document." ma:contentTypeScope="" ma:versionID="6e87924a3c1adc4a425af901172f9f5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6e0e3112098b4d1518554ee266199a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651D186-0797-479D-A477-999790910484}">
  <ds:schemaRefs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0ABB64EC-CFD4-46F5-96CD-3F82FE712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9FCCCD1-8624-4CB1-BB8E-260AA69F99A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Widescreen_Presentation-2016</Template>
  <TotalTime>31945</TotalTime>
  <Words>799</Words>
  <Application>Microsoft Office PowerPoint</Application>
  <PresentationFormat>Widescreen</PresentationFormat>
  <Paragraphs>117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Times New Roman</vt:lpstr>
      <vt:lpstr>Widescreen_Presentation-2016</vt:lpstr>
      <vt:lpstr>PowerPoint Presentation</vt:lpstr>
      <vt:lpstr>National Reactor Innovation Center is being established at INL</vt:lpstr>
      <vt:lpstr>Vision for Advanced Reactor Pipeline</vt:lpstr>
      <vt:lpstr>Advanced reactor fuels are needed for advanced reactors</vt:lpstr>
      <vt:lpstr>INL R&amp;D capabilities are being used to evaluate options for addressing HALEU needs</vt:lpstr>
      <vt:lpstr>INL HALEU R&amp;D Program Objectives</vt:lpstr>
      <vt:lpstr>HALEU R&amp;D Program Strategy</vt:lpstr>
      <vt:lpstr>Electrochemical separations process is being applied to EBR-II fuel treatment</vt:lpstr>
      <vt:lpstr>A hybrid (ZIRCEX) process is also being developed and evaluated</vt:lpstr>
      <vt:lpstr>R&amp;D ZIRCEX – Status</vt:lpstr>
      <vt:lpstr>R&amp;D FY19 – First Quarter Milestones</vt:lpstr>
      <vt:lpstr>PowerPoint Presentation</vt:lpstr>
      <vt:lpstr>PowerPoint Presentation</vt:lpstr>
    </vt:vector>
  </TitlesOfParts>
  <Company>INL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L. Combs</dc:creator>
  <cp:lastModifiedBy>Elli F. Brown</cp:lastModifiedBy>
  <cp:revision>1362</cp:revision>
  <cp:lastPrinted>2018-10-09T21:22:04Z</cp:lastPrinted>
  <dcterms:created xsi:type="dcterms:W3CDTF">2016-09-09T18:35:35Z</dcterms:created>
  <dcterms:modified xsi:type="dcterms:W3CDTF">2018-10-09T21:24:47Z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0x01010086C255676BE044408856C5C66FC5842F</vt:lpwstr>
  </property>
</Properties>
</file>