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  <p:sldMasterId id="2147483708" r:id="rId3"/>
  </p:sldMasterIdLst>
  <p:notesMasterIdLst>
    <p:notesMasterId r:id="rId18"/>
  </p:notesMasterIdLst>
  <p:handoutMasterIdLst>
    <p:handoutMasterId r:id="rId19"/>
  </p:handoutMasterIdLst>
  <p:sldIdLst>
    <p:sldId id="487" r:id="rId4"/>
    <p:sldId id="853" r:id="rId5"/>
    <p:sldId id="859" r:id="rId6"/>
    <p:sldId id="900" r:id="rId7"/>
    <p:sldId id="920" r:id="rId8"/>
    <p:sldId id="921" r:id="rId9"/>
    <p:sldId id="860" r:id="rId10"/>
    <p:sldId id="886" r:id="rId11"/>
    <p:sldId id="927" r:id="rId12"/>
    <p:sldId id="922" r:id="rId13"/>
    <p:sldId id="923" r:id="rId14"/>
    <p:sldId id="928" r:id="rId15"/>
    <p:sldId id="858" r:id="rId16"/>
    <p:sldId id="926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87" autoAdjust="0"/>
    <p:restoredTop sz="93889" autoAdjust="0"/>
  </p:normalViewPr>
  <p:slideViewPr>
    <p:cSldViewPr>
      <p:cViewPr varScale="1">
        <p:scale>
          <a:sx n="126" d="100"/>
          <a:sy n="126" d="100"/>
        </p:scale>
        <p:origin x="10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260"/>
    </p:cViewPr>
  </p:sorterViewPr>
  <p:notesViewPr>
    <p:cSldViewPr>
      <p:cViewPr varScale="1">
        <p:scale>
          <a:sx n="63" d="100"/>
          <a:sy n="63" d="100"/>
        </p:scale>
        <p:origin x="-2587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3122E-08FD-4DC4-8CA2-6F9E61409C24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4F760-7683-4C34-949C-2C9244C91A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98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7A7E8-4E04-4AF3-9157-EECB0AE8FC3C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949A3-4115-4B49-B192-524C39A91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711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F81B7-D2D4-46D5-B103-7C76CDEC92E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0555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Slides:5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555EF-5F66-5044-B45C-DD14377CC80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42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Slides:</a:t>
            </a:r>
            <a:r>
              <a:rPr lang="en-US" baseline="0" dirty="0"/>
              <a:t>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555EF-5F66-5044-B45C-DD14377CC8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13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Slides:</a:t>
            </a:r>
            <a:r>
              <a:rPr lang="en-US" baseline="0" dirty="0"/>
              <a:t> 6 &amp;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555EF-5F66-5044-B45C-DD14377CC8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72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Slides:</a:t>
            </a:r>
            <a:r>
              <a:rPr lang="en-US" baseline="0" dirty="0"/>
              <a:t>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555EF-5F66-5044-B45C-DD14377CC8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36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Slides:</a:t>
            </a:r>
            <a:r>
              <a:rPr lang="en-US" baseline="0" dirty="0"/>
              <a:t>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555EF-5F66-5044-B45C-DD14377CC8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8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555EF-5F66-5044-B45C-DD14377CC8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2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Slides:</a:t>
            </a:r>
            <a:r>
              <a:rPr lang="en-US" baseline="0" dirty="0"/>
              <a:t>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555EF-5F66-5044-B45C-DD14377CC8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48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Slides:</a:t>
            </a:r>
            <a:r>
              <a:rPr lang="en-US" baseline="0" dirty="0"/>
              <a:t>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555EF-5F66-5044-B45C-DD14377CC8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911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Slides:</a:t>
            </a:r>
            <a:r>
              <a:rPr lang="en-US" baseline="0" dirty="0"/>
              <a:t>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555EF-5F66-5044-B45C-DD14377CC80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55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78CE-9E49-449B-9E68-47A88071EE5F}" type="datetime1">
              <a:rPr lang="en-US" smtClean="0"/>
              <a:t>10/9/2018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DAA677D-63E2-4E24-85FF-E49944FF165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rgbClr val="0070C0"/>
          </a:solidFill>
          <a:ln w="19050" cap="sq" cmpd="sng" algn="ctr">
            <a:solidFill>
              <a:srgbClr val="0070C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E192-4D87-421D-8A8D-BC155EA04E54}" type="datetime1">
              <a:rPr lang="en-US" smtClean="0">
                <a:solidFill>
                  <a:srgbClr val="04617B"/>
                </a:solidFill>
              </a:rPr>
              <a:pPr/>
              <a:t>10/9/2018</a:t>
            </a:fld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/>
              </a:solidFill>
            </a:endParaRPr>
          </a:p>
        </p:txBody>
      </p:sp>
      <p:pic>
        <p:nvPicPr>
          <p:cNvPr id="6" name="Picture 1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6096000"/>
            <a:ext cx="2057400" cy="551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28"/>
          <p:cNvSpPr txBox="1">
            <a:spLocks/>
          </p:cNvSpPr>
          <p:nvPr userDrawn="1"/>
        </p:nvSpPr>
        <p:spPr>
          <a:xfrm>
            <a:off x="255702" y="6233841"/>
            <a:ext cx="310896" cy="275684"/>
          </a:xfrm>
          <a:prstGeom prst="ellipse">
            <a:avLst/>
          </a:prstGeom>
          <a:solidFill>
            <a:srgbClr val="0F6FC6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DAA677D-63E2-4E24-85FF-E49944FF1653}" type="slidenum">
              <a:rPr lang="en-US" sz="1200" smtClean="0"/>
              <a:pPr>
                <a:defRPr/>
              </a:pPr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5805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0B08-F2EA-4C8B-AD19-1E4C2F4E822B}" type="datetime1">
              <a:rPr lang="en-US" smtClean="0">
                <a:solidFill>
                  <a:srgbClr val="04617B"/>
                </a:solidFill>
              </a:rPr>
              <a:pPr/>
              <a:t>10/9/2018</a:t>
            </a:fld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677D-63E2-4E24-85FF-E49944FF16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8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3362-02BE-492F-AF56-29A69DF83DD6}" type="datetime1">
              <a:rPr lang="en-US" smtClean="0"/>
              <a:t>10/9/2018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0231-69FA-4A3F-A8EB-1BB4834BCD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74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small" baseline="0">
                <a:solidFill>
                  <a:srgbClr val="0070C0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BA11-CBC5-4E34-8048-26B94A91600D}" type="datetime1">
              <a:rPr lang="en-US" smtClean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114800"/>
          </a:xfrm>
        </p:spPr>
        <p:txBody>
          <a:bodyPr vert="horz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1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6096000"/>
            <a:ext cx="2057400" cy="551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602649" y="1447800"/>
            <a:ext cx="8134350" cy="10718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28"/>
          <p:cNvSpPr txBox="1">
            <a:spLocks/>
          </p:cNvSpPr>
          <p:nvPr userDrawn="1"/>
        </p:nvSpPr>
        <p:spPr>
          <a:xfrm>
            <a:off x="255702" y="6233841"/>
            <a:ext cx="310896" cy="275684"/>
          </a:xfrm>
          <a:prstGeom prst="ellipse">
            <a:avLst/>
          </a:prstGeom>
          <a:solidFill>
            <a:srgbClr val="0F6FC6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AA677D-63E2-4E24-85FF-E49944FF16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6354-6F99-41ED-87FC-EE04ABF62EF2}" type="datetime1">
              <a:rPr lang="en-US" smtClean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DAA677D-63E2-4E24-85FF-E49944FF165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7358A-887B-411D-A2B7-97AC1AAE626C}" type="datetime1">
              <a:rPr lang="en-US" smtClean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677D-63E2-4E24-85FF-E49944FF165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78CE-9E49-449B-9E68-47A88071EE5F}" type="datetime1">
              <a:rPr lang="en-US" smtClean="0">
                <a:solidFill>
                  <a:srgbClr val="04617B"/>
                </a:solidFill>
              </a:rPr>
              <a:pPr/>
              <a:t>10/9/2018</a:t>
            </a:fld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DAA677D-63E2-4E24-85FF-E49944FF16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rgbClr val="0070C0"/>
          </a:solidFill>
          <a:ln w="19050" cap="sq" cmpd="sng" algn="ctr">
            <a:solidFill>
              <a:srgbClr val="0070C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4013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3362-02BE-492F-AF56-29A69DF83DD6}" type="datetime1">
              <a:rPr lang="en-US" smtClean="0">
                <a:solidFill>
                  <a:srgbClr val="04617B"/>
                </a:solidFill>
              </a:rPr>
              <a:pPr/>
              <a:t>10/9/2018</a:t>
            </a:fld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0231-69FA-4A3F-A8EB-1BB4834BCD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02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small" baseline="0">
                <a:solidFill>
                  <a:srgbClr val="0070C0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BA11-CBC5-4E34-8048-26B94A91600D}" type="datetime1">
              <a:rPr lang="en-US" smtClean="0">
                <a:solidFill>
                  <a:srgbClr val="04617B"/>
                </a:solidFill>
              </a:rPr>
              <a:pPr/>
              <a:t>10/9/2018</a:t>
            </a:fld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114800"/>
          </a:xfrm>
        </p:spPr>
        <p:txBody>
          <a:bodyPr vert="horz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1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6096000"/>
            <a:ext cx="2057400" cy="551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602649" y="1447800"/>
            <a:ext cx="8134350" cy="10718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28"/>
          <p:cNvSpPr txBox="1">
            <a:spLocks/>
          </p:cNvSpPr>
          <p:nvPr userDrawn="1"/>
        </p:nvSpPr>
        <p:spPr>
          <a:xfrm>
            <a:off x="255702" y="6233841"/>
            <a:ext cx="310896" cy="275684"/>
          </a:xfrm>
          <a:prstGeom prst="ellipse">
            <a:avLst/>
          </a:prstGeom>
          <a:solidFill>
            <a:srgbClr val="0F6FC6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DAA677D-63E2-4E24-85FF-E49944FF1653}" type="slidenum">
              <a:rPr lang="en-US" sz="1200" smtClean="0"/>
              <a:pPr>
                <a:defRPr/>
              </a:pPr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2457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6C83-2F51-4F0B-BD2C-6BE4EE1480CB}" type="datetime1">
              <a:rPr lang="en-US" smtClean="0">
                <a:solidFill>
                  <a:srgbClr val="04617B"/>
                </a:solidFill>
              </a:rPr>
              <a:pPr/>
              <a:t>10/9/2018</a:t>
            </a:fld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677D-63E2-4E24-85FF-E49944FF16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8313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AAAA1-174D-4BBA-8B95-A583432C15D6}" type="datetime1">
              <a:rPr lang="en-US" smtClean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1D40B-4237-46A2-9542-BBCF02C44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365847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8303362-02BE-492F-AF56-29A69DF83DD6}" type="datetime1">
              <a:rPr lang="en-US" smtClean="0"/>
              <a:t>10/9/2018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98" r:id="rId2"/>
    <p:sldLayoutId id="2147483675" r:id="rId3"/>
    <p:sldLayoutId id="2147483676" r:id="rId4"/>
    <p:sldLayoutId id="2147483677" r:id="rId5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8303362-02BE-492F-AF56-29A69DF83DD6}" type="datetime1">
              <a:rPr lang="en-US" smtClean="0">
                <a:solidFill>
                  <a:srgbClr val="04617B"/>
                </a:solidFill>
              </a:rPr>
              <a:pPr/>
              <a:t>10/9/2018</a:t>
            </a:fld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060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2" r:id="rId3"/>
    <p:sldLayoutId id="2147483715" r:id="rId4"/>
    <p:sldLayoutId id="2147483716" r:id="rId5"/>
    <p:sldLayoutId id="2147483717" r:id="rId6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LINE Commission Meeting</a:t>
            </a:r>
          </a:p>
          <a:p>
            <a:r>
              <a:rPr lang="en-US" dirty="0"/>
              <a:t>October 10, 2018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Carbon Free Power Project</a:t>
            </a:r>
          </a:p>
        </p:txBody>
      </p:sp>
      <p:pic>
        <p:nvPicPr>
          <p:cNvPr id="1029" name="Picture 5" descr="C:\Users\carlyb\Desktop\BITMAPUAMPS Smart Energy Logos-2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638800"/>
            <a:ext cx="4495800" cy="983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8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COLA Preparations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449580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UAMPS, with TVA’s support, starting key early activities to ensure timely completion of COLA</a:t>
            </a:r>
          </a:p>
          <a:p>
            <a:pPr lvl="1"/>
            <a:r>
              <a:rPr lang="en-US" sz="2800" dirty="0"/>
              <a:t>DOE Site-Wide SSHAC Study</a:t>
            </a:r>
            <a:endParaRPr lang="en-US" sz="3200" dirty="0"/>
          </a:p>
          <a:p>
            <a:pPr lvl="1"/>
            <a:r>
              <a:rPr lang="en-US" sz="2800" dirty="0"/>
              <a:t>Tribal Consultations</a:t>
            </a:r>
            <a:endParaRPr lang="en-US" sz="3200" dirty="0"/>
          </a:p>
          <a:p>
            <a:pPr lvl="1"/>
            <a:r>
              <a:rPr lang="en-US" sz="2800" dirty="0"/>
              <a:t>Siting Study Review</a:t>
            </a:r>
            <a:endParaRPr lang="en-US" sz="3200" dirty="0"/>
          </a:p>
          <a:p>
            <a:pPr lvl="1"/>
            <a:r>
              <a:rPr lang="en-US" sz="2800" dirty="0"/>
              <a:t>Preliminary Site Work</a:t>
            </a:r>
            <a:endParaRPr lang="en-US" sz="3200" dirty="0"/>
          </a:p>
          <a:p>
            <a:pPr lvl="2"/>
            <a:r>
              <a:rPr lang="en-US" sz="2400" dirty="0"/>
              <a:t>Access Road</a:t>
            </a:r>
            <a:endParaRPr lang="en-US" sz="2800" dirty="0"/>
          </a:p>
          <a:p>
            <a:pPr lvl="2"/>
            <a:r>
              <a:rPr lang="en-US" sz="2400" dirty="0"/>
              <a:t>Met Tower Installation</a:t>
            </a:r>
            <a:endParaRPr lang="en-US" sz="2800" dirty="0"/>
          </a:p>
          <a:p>
            <a:pPr lvl="2"/>
            <a:r>
              <a:rPr lang="en-US" sz="2400" dirty="0"/>
              <a:t>Site Layout and Core Boring Plan</a:t>
            </a:r>
            <a:endParaRPr lang="en-US" sz="2800" dirty="0"/>
          </a:p>
          <a:p>
            <a:pPr lvl="1"/>
            <a:r>
              <a:rPr lang="en-US" sz="2800" dirty="0"/>
              <a:t>Pre-Submittal engagement with NRC</a:t>
            </a:r>
            <a:endParaRPr lang="en-US" sz="3200" dirty="0"/>
          </a:p>
          <a:p>
            <a:pPr marL="320040" lvl="1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7214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Water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Strategy: Secure water right options by early to mid 2019</a:t>
            </a:r>
          </a:p>
          <a:p>
            <a:r>
              <a:rPr lang="en-US" sz="3200" dirty="0"/>
              <a:t>Preliminary water analysis has identified potential water rights to be acquired from existing water right holders</a:t>
            </a:r>
          </a:p>
          <a:p>
            <a:r>
              <a:rPr lang="en-US" sz="3200" dirty="0"/>
              <a:t>Preliminary cooling option analysis has been performed—additional analysis to be performed to inform water acquisition amounts</a:t>
            </a:r>
          </a:p>
        </p:txBody>
      </p:sp>
    </p:spTree>
    <p:extLst>
      <p:ext uri="{BB962C8B-B14F-4D97-AF65-F5344CB8AC3E}">
        <p14:creationId xmlns:p14="http://schemas.microsoft.com/office/powerpoint/2010/main" val="399999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Tribal Consultations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924800" cy="4648200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DOE leads Consultation efforts with the </a:t>
            </a:r>
            <a:r>
              <a:rPr lang="en-US" sz="2800" dirty="0" err="1"/>
              <a:t>Sho</a:t>
            </a:r>
            <a:r>
              <a:rPr lang="en-US" sz="2800" dirty="0"/>
              <a:t>-Ban Tribes.</a:t>
            </a:r>
          </a:p>
          <a:p>
            <a:r>
              <a:rPr lang="en-US" sz="2800" dirty="0"/>
              <a:t>A Tribal Working Group (WG) has been established with Project stakeholders to resolve issues and concerns</a:t>
            </a:r>
          </a:p>
          <a:p>
            <a:r>
              <a:rPr lang="en-US" sz="2800" dirty="0"/>
              <a:t>Stakeholders regularly meet with the Tribes to inform them of Project schedule and other developments</a:t>
            </a:r>
          </a:p>
          <a:p>
            <a:r>
              <a:rPr lang="en-US" sz="2800" dirty="0"/>
              <a:t>DOE and UAMPS met Tribal Council on Aug 29</a:t>
            </a:r>
            <a:r>
              <a:rPr lang="en-US" sz="2800" baseline="30000" dirty="0"/>
              <a:t>th</a:t>
            </a:r>
            <a:r>
              <a:rPr lang="en-US" sz="2800" dirty="0"/>
              <a:t>, 2018 and delivered Project Update</a:t>
            </a:r>
          </a:p>
          <a:p>
            <a:r>
              <a:rPr lang="en-US" sz="2800" dirty="0"/>
              <a:t>Tribes desire to see more Project benefits flow to the Tribe</a:t>
            </a:r>
          </a:p>
          <a:p>
            <a:r>
              <a:rPr lang="en-US" sz="2800" dirty="0"/>
              <a:t>Tribes are concerned with environmental matters such as water conservation, sensitive species, and </a:t>
            </a:r>
            <a:r>
              <a:rPr lang="en-US" sz="2800"/>
              <a:t>viewshed impacts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098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Regulated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Ramps from 20MW to 60MW</a:t>
            </a:r>
          </a:p>
          <a:p>
            <a:pPr lvl="1"/>
            <a:r>
              <a:rPr lang="en-US" sz="3400" dirty="0"/>
              <a:t>25MW to 60MW</a:t>
            </a:r>
          </a:p>
          <a:p>
            <a:r>
              <a:rPr lang="en-US" sz="3600" dirty="0"/>
              <a:t>Steam Generator Bypass</a:t>
            </a:r>
          </a:p>
          <a:p>
            <a:pPr lvl="1"/>
            <a:r>
              <a:rPr lang="en-US" sz="3400" dirty="0"/>
              <a:t>NRC Acceptance</a:t>
            </a:r>
          </a:p>
          <a:p>
            <a:r>
              <a:rPr lang="en-US" sz="3600" dirty="0"/>
              <a:t>12 Shafts</a:t>
            </a:r>
          </a:p>
          <a:p>
            <a:pPr lvl="1"/>
            <a:r>
              <a:rPr lang="en-US" sz="3400" dirty="0"/>
              <a:t>Blackstart</a:t>
            </a:r>
          </a:p>
        </p:txBody>
      </p:sp>
    </p:spTree>
    <p:extLst>
      <p:ext uri="{BB962C8B-B14F-4D97-AF65-F5344CB8AC3E}">
        <p14:creationId xmlns:p14="http://schemas.microsoft.com/office/powerpoint/2010/main" val="992191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8D37EFF9-4486-4EEB-A432-F2689425E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276600"/>
            <a:ext cx="6400800" cy="18288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Doug Hunter</a:t>
            </a:r>
          </a:p>
          <a:p>
            <a:r>
              <a:rPr lang="en-US" dirty="0">
                <a:solidFill>
                  <a:schemeClr val="tx1"/>
                </a:solidFill>
              </a:rPr>
              <a:t>Chief Executive Officer</a:t>
            </a:r>
          </a:p>
          <a:p>
            <a:r>
              <a:rPr lang="en-US" dirty="0">
                <a:solidFill>
                  <a:srgbClr val="0070C0"/>
                </a:solidFill>
              </a:rPr>
              <a:t>doug@uamps.com</a:t>
            </a:r>
          </a:p>
          <a:p>
            <a:r>
              <a:rPr lang="en-US" dirty="0">
                <a:solidFill>
                  <a:schemeClr val="tx1"/>
                </a:solidFill>
              </a:rPr>
              <a:t>801-214-6401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5EB54442-F505-4377-AC0E-C3C52C42DA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188096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Power Sale Contract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30 Participants	</a:t>
            </a:r>
          </a:p>
          <a:p>
            <a:pPr lvl="1"/>
            <a:r>
              <a:rPr lang="en-US" sz="3400" dirty="0"/>
              <a:t>One Study Participant to go</a:t>
            </a:r>
          </a:p>
          <a:p>
            <a:pPr lvl="1"/>
            <a:r>
              <a:rPr lang="en-US" sz="3400" dirty="0"/>
              <a:t>One additional UAMPS member</a:t>
            </a:r>
          </a:p>
          <a:p>
            <a:pPr lvl="1"/>
            <a:r>
              <a:rPr lang="en-US" sz="3400" dirty="0"/>
              <a:t>Four non-UAMPS members</a:t>
            </a:r>
          </a:p>
          <a:p>
            <a:r>
              <a:rPr lang="en-US" sz="3600" dirty="0"/>
              <a:t>110.3 MW</a:t>
            </a:r>
          </a:p>
          <a:p>
            <a:pPr lvl="1"/>
            <a:r>
              <a:rPr lang="en-US" sz="3400" dirty="0"/>
              <a:t>~350 MW</a:t>
            </a:r>
          </a:p>
          <a:p>
            <a:r>
              <a:rPr lang="en-US" sz="3600" dirty="0"/>
              <a:t>3 Module Minimum Subscription</a:t>
            </a:r>
          </a:p>
          <a:p>
            <a:pPr lvl="1"/>
            <a:r>
              <a:rPr lang="en-US" sz="3400" dirty="0"/>
              <a:t>150 MW</a:t>
            </a:r>
          </a:p>
        </p:txBody>
      </p:sp>
    </p:spTree>
    <p:extLst>
      <p:ext uri="{BB962C8B-B14F-4D97-AF65-F5344CB8AC3E}">
        <p14:creationId xmlns:p14="http://schemas.microsoft.com/office/powerpoint/2010/main" val="54610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/>
              <a:t>NuScale/Fluor/Energy Northwest</a:t>
            </a:r>
          </a:p>
          <a:p>
            <a:pPr lvl="1"/>
            <a:r>
              <a:rPr lang="en-US" sz="3400" dirty="0"/>
              <a:t>Subscription</a:t>
            </a:r>
          </a:p>
          <a:p>
            <a:pPr lvl="1"/>
            <a:r>
              <a:rPr lang="en-US" sz="3400" dirty="0"/>
              <a:t>Cost</a:t>
            </a:r>
          </a:p>
          <a:p>
            <a:pPr lvl="1"/>
            <a:r>
              <a:rPr lang="en-US" sz="3400" dirty="0"/>
              <a:t>COLA</a:t>
            </a:r>
          </a:p>
          <a:p>
            <a:r>
              <a:rPr lang="en-US" sz="3600" dirty="0"/>
              <a:t>Department of Energy</a:t>
            </a:r>
          </a:p>
          <a:p>
            <a:pPr lvl="1"/>
            <a:r>
              <a:rPr lang="en-US" sz="3400" dirty="0"/>
              <a:t>Cost</a:t>
            </a:r>
          </a:p>
          <a:p>
            <a:pPr lvl="1"/>
            <a:r>
              <a:rPr lang="en-US" sz="3400" dirty="0"/>
              <a:t>Subscription </a:t>
            </a:r>
          </a:p>
          <a:p>
            <a:r>
              <a:rPr lang="en-US" sz="3600" dirty="0"/>
              <a:t>Tennessee Valley Authority</a:t>
            </a:r>
          </a:p>
          <a:p>
            <a:pPr lvl="1"/>
            <a:r>
              <a:rPr lang="en-US" sz="3400" dirty="0"/>
              <a:t>COLA</a:t>
            </a:r>
          </a:p>
        </p:txBody>
      </p:sp>
    </p:spTree>
    <p:extLst>
      <p:ext uri="{BB962C8B-B14F-4D97-AF65-F5344CB8AC3E}">
        <p14:creationId xmlns:p14="http://schemas.microsoft.com/office/powerpoint/2010/main" val="254336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DOE 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Site Lease</a:t>
            </a:r>
          </a:p>
          <a:p>
            <a:r>
              <a:rPr lang="en-US" sz="3600" dirty="0"/>
              <a:t>Existing COLA Technical Partnership</a:t>
            </a:r>
          </a:p>
          <a:p>
            <a:r>
              <a:rPr lang="en-US" sz="3600" dirty="0"/>
              <a:t>SHHAC guidelines</a:t>
            </a:r>
          </a:p>
          <a:p>
            <a:r>
              <a:rPr lang="en-US" sz="3600" dirty="0"/>
              <a:t>JUMP Lease Agreement</a:t>
            </a:r>
          </a:p>
          <a:p>
            <a:r>
              <a:rPr lang="en-US" sz="3600" dirty="0"/>
              <a:t>Power Purchase Agreements</a:t>
            </a:r>
          </a:p>
          <a:p>
            <a:r>
              <a:rPr lang="en-US" sz="3600" dirty="0"/>
              <a:t>Additional Technical Partnership</a:t>
            </a:r>
          </a:p>
          <a:p>
            <a:pPr lvl="1"/>
            <a:r>
              <a:rPr lang="en-US" sz="3400" dirty="0"/>
              <a:t>5 year renewal</a:t>
            </a:r>
          </a:p>
          <a:p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21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JUMP (Joint Use Modular Plant)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/>
              <a:t>Discussions with INL-DOE to utilize modules one for R&amp;D purposes</a:t>
            </a:r>
          </a:p>
          <a:p>
            <a:r>
              <a:rPr lang="en-US" sz="2800" dirty="0"/>
              <a:t>Crux issues:</a:t>
            </a:r>
          </a:p>
          <a:p>
            <a:pPr lvl="1"/>
            <a:r>
              <a:rPr lang="en-US" sz="2800" dirty="0"/>
              <a:t>Payment terms (when payments commence, basis for payment amounts, etc.)</a:t>
            </a:r>
          </a:p>
          <a:p>
            <a:pPr lvl="1"/>
            <a:r>
              <a:rPr lang="en-US" sz="2800" dirty="0"/>
              <a:t>Ensuring NPM having remaining useful life commensurate with lease term</a:t>
            </a:r>
          </a:p>
          <a:p>
            <a:pPr lvl="1"/>
            <a:r>
              <a:rPr lang="en-US" sz="2800" dirty="0"/>
              <a:t>NRC licensing</a:t>
            </a:r>
          </a:p>
          <a:p>
            <a:pPr lvl="1"/>
            <a:r>
              <a:rPr lang="en-US" sz="2800" dirty="0"/>
              <a:t>Contracting mechanics—authorizing statute for DOE to execute JUMP use agreement</a:t>
            </a:r>
          </a:p>
          <a:p>
            <a:pPr lvl="2"/>
            <a:r>
              <a:rPr lang="en-US" sz="2400" dirty="0"/>
              <a:t>Execution in early 2019</a:t>
            </a:r>
          </a:p>
          <a:p>
            <a:pPr lvl="1"/>
            <a:r>
              <a:rPr lang="en-US" sz="2800" dirty="0"/>
              <a:t>Appropriations</a:t>
            </a:r>
          </a:p>
        </p:txBody>
      </p:sp>
    </p:spTree>
    <p:extLst>
      <p:ext uri="{BB962C8B-B14F-4D97-AF65-F5344CB8AC3E}">
        <p14:creationId xmlns:p14="http://schemas.microsoft.com/office/powerpoint/2010/main" val="112841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Federal Power Purchase Agreements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Objectives: Secure Power Purchase Agreements with federal loads in the Intermountain West </a:t>
            </a:r>
          </a:p>
          <a:p>
            <a:pPr lvl="1"/>
            <a:r>
              <a:rPr lang="en-US" sz="3200" dirty="0"/>
              <a:t>Identifying DOE and DOD facilities</a:t>
            </a:r>
          </a:p>
          <a:p>
            <a:pPr lvl="1"/>
            <a:r>
              <a:rPr lang="en-US" sz="3200" dirty="0"/>
              <a:t>Working with incumbent utilities </a:t>
            </a:r>
          </a:p>
          <a:p>
            <a:pPr lvl="2"/>
            <a:r>
              <a:rPr lang="en-US" sz="2800" dirty="0"/>
              <a:t>First PPA (Los Alamos County—participating member in the CFPP)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3831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Contracts and Permits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EPC Development Agreement</a:t>
            </a:r>
          </a:p>
          <a:p>
            <a:r>
              <a:rPr lang="en-US" sz="4000" dirty="0"/>
              <a:t>Holding Company</a:t>
            </a:r>
          </a:p>
          <a:p>
            <a:r>
              <a:rPr lang="en-US" sz="4000" dirty="0"/>
              <a:t>COLA</a:t>
            </a:r>
          </a:p>
          <a:p>
            <a:r>
              <a:rPr lang="en-US" sz="4000" dirty="0"/>
              <a:t>Water Rights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26287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EPC Development Agreement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Parties: Fluor, NuScale, UAMPS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Term: Until final EPC is executed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Scope of Work: Fluor and NuScale will continue to revise the cost estimate for the CFPP and conduct site specific engineering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Significance: Provides for Reimbursement on a sliding scale based on an Economic Competitiveness Test (ECT) with a price ceiling of $65/MWh (2017$)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If UAMPS terminates due to a failure of the ECT, UAMPS will </a:t>
            </a:r>
            <a:r>
              <a:rPr lang="en-US" i="1" dirty="0"/>
              <a:t>put</a:t>
            </a:r>
            <a:r>
              <a:rPr lang="en-US" dirty="0"/>
              <a:t> the Project Assets to NuScale and UAMPS will be reimbursed a significant portion of its Development Costs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Status: 95% Complete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Execute by end of 2018</a:t>
            </a:r>
          </a:p>
        </p:txBody>
      </p:sp>
    </p:spTree>
    <p:extLst>
      <p:ext uri="{BB962C8B-B14F-4D97-AF65-F5344CB8AC3E}">
        <p14:creationId xmlns:p14="http://schemas.microsoft.com/office/powerpoint/2010/main" val="240290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AA9791-BE08-EC4A-ADC9-C73D302AD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Deployment Cost Certainty</a:t>
            </a:r>
            <a:r>
              <a:rPr lang="en-US" dirty="0">
                <a:sym typeface="Wingdings" pitchFamily="2" charset="2"/>
              </a:rPr>
              <a:t> Achieving the Price Target LCOE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60F0D9-115A-8F43-B6C0-8740AB6B14E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MIT Report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Deployment Cost Certainty Necessitates Near Term Work in:</a:t>
            </a:r>
          </a:p>
          <a:p>
            <a:pPr lvl="1"/>
            <a:r>
              <a:rPr lang="en-US" dirty="0"/>
              <a:t>Manufacturing</a:t>
            </a:r>
          </a:p>
          <a:p>
            <a:pPr lvl="2"/>
            <a:r>
              <a:rPr lang="en-US" dirty="0"/>
              <a:t>BWXT arrangement with </a:t>
            </a:r>
            <a:r>
              <a:rPr lang="en-US" dirty="0" err="1"/>
              <a:t>NuScale</a:t>
            </a:r>
            <a:endParaRPr lang="en-US" dirty="0"/>
          </a:p>
          <a:p>
            <a:pPr lvl="1"/>
            <a:r>
              <a:rPr lang="en-US" dirty="0"/>
              <a:t>Construction</a:t>
            </a:r>
          </a:p>
          <a:p>
            <a:pPr lvl="2"/>
            <a:r>
              <a:rPr lang="en-US" dirty="0"/>
              <a:t>EPC Development Agreement framework</a:t>
            </a:r>
          </a:p>
          <a:p>
            <a:pPr lvl="2"/>
            <a:r>
              <a:rPr lang="en-US" dirty="0"/>
              <a:t>&gt;87% Design Engineering Complete before going into the field</a:t>
            </a:r>
          </a:p>
          <a:p>
            <a:pPr lvl="2"/>
            <a:r>
              <a:rPr lang="en-US" dirty="0"/>
              <a:t>Lessons Learned from Vogtle and V.C. Summer</a:t>
            </a:r>
          </a:p>
          <a:p>
            <a:pPr lvl="1"/>
            <a:r>
              <a:rPr lang="en-US" dirty="0"/>
              <a:t>Operations</a:t>
            </a:r>
          </a:p>
          <a:p>
            <a:pPr lvl="2"/>
            <a:r>
              <a:rPr lang="en-US" dirty="0"/>
              <a:t>O &amp; M evaluations by Energy Northwest</a:t>
            </a:r>
          </a:p>
          <a:p>
            <a:r>
              <a:rPr lang="en-US" dirty="0"/>
              <a:t>Engineering Cost Estimates only good when backed by supplier based bids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57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37552</TotalTime>
  <Words>579</Words>
  <Application>Microsoft Office PowerPoint</Application>
  <PresentationFormat>On-screen Show (4:3)</PresentationFormat>
  <Paragraphs>120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Franklin Gothic Book</vt:lpstr>
      <vt:lpstr>Perpetua</vt:lpstr>
      <vt:lpstr>Wingdings</vt:lpstr>
      <vt:lpstr>Wingdings 2</vt:lpstr>
      <vt:lpstr>Custom Design</vt:lpstr>
      <vt:lpstr>Equity</vt:lpstr>
      <vt:lpstr>1_Equity</vt:lpstr>
      <vt:lpstr>Carbon Free Power Project</vt:lpstr>
      <vt:lpstr>Power Sale Contract</vt:lpstr>
      <vt:lpstr>Team</vt:lpstr>
      <vt:lpstr>DOE Participation</vt:lpstr>
      <vt:lpstr>JUMP (Joint Use Modular Plant)</vt:lpstr>
      <vt:lpstr>Federal Power Purchase Agreements</vt:lpstr>
      <vt:lpstr>Contracts and Permits</vt:lpstr>
      <vt:lpstr>EPC Development Agreement</vt:lpstr>
      <vt:lpstr>Deployment Cost Certainty Achieving the Price Target LCOE</vt:lpstr>
      <vt:lpstr>COLA Preparations</vt:lpstr>
      <vt:lpstr>Water Rights</vt:lpstr>
      <vt:lpstr>Tribal Consultations</vt:lpstr>
      <vt:lpstr>Regulated Market</vt:lpstr>
      <vt:lpstr>Contact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Rampton</dc:creator>
  <cp:lastModifiedBy>Elli F. Brown</cp:lastModifiedBy>
  <cp:revision>504</cp:revision>
  <cp:lastPrinted>2018-10-09T21:20:15Z</cp:lastPrinted>
  <dcterms:created xsi:type="dcterms:W3CDTF">2015-06-12T17:55:38Z</dcterms:created>
  <dcterms:modified xsi:type="dcterms:W3CDTF">2018-10-09T21:23:50Z</dcterms:modified>
</cp:coreProperties>
</file>